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notesSlides/notesSlide279.xml" ContentType="application/vnd.openxmlformats-officedocument.presentationml.notesSlide+xml"/>
  <Override PartName="/ppt/notesSlides/notesSlide280.xml" ContentType="application/vnd.openxmlformats-officedocument.presentationml.notesSlide+xml"/>
  <Override PartName="/ppt/notesSlides/notesSlide281.xml" ContentType="application/vnd.openxmlformats-officedocument.presentationml.notesSlide+xml"/>
  <Override PartName="/ppt/notesSlides/notesSlide282.xml" ContentType="application/vnd.openxmlformats-officedocument.presentationml.notesSlide+xml"/>
  <Override PartName="/ppt/notesSlides/notesSlide283.xml" ContentType="application/vnd.openxmlformats-officedocument.presentationml.notesSlide+xml"/>
  <Override PartName="/ppt/notesSlides/notesSlide284.xml" ContentType="application/vnd.openxmlformats-officedocument.presentationml.notesSlide+xml"/>
  <Override PartName="/ppt/notesSlides/notesSlide285.xml" ContentType="application/vnd.openxmlformats-officedocument.presentationml.notesSlide+xml"/>
  <Override PartName="/ppt/notesSlides/notesSlide286.xml" ContentType="application/vnd.openxmlformats-officedocument.presentationml.notesSlide+xml"/>
  <Override PartName="/ppt/notesSlides/notesSlide287.xml" ContentType="application/vnd.openxmlformats-officedocument.presentationml.notesSlide+xml"/>
  <Override PartName="/ppt/notesSlides/notesSlide288.xml" ContentType="application/vnd.openxmlformats-officedocument.presentationml.notesSlide+xml"/>
  <Override PartName="/ppt/notesSlides/notesSlide289.xml" ContentType="application/vnd.openxmlformats-officedocument.presentationml.notesSlide+xml"/>
  <Override PartName="/ppt/notesSlides/notesSlide290.xml" ContentType="application/vnd.openxmlformats-officedocument.presentationml.notesSlide+xml"/>
  <Override PartName="/ppt/notesSlides/notesSlide291.xml" ContentType="application/vnd.openxmlformats-officedocument.presentationml.notesSlide+xml"/>
  <Override PartName="/ppt/notesSlides/notesSlide292.xml" ContentType="application/vnd.openxmlformats-officedocument.presentationml.notesSlide+xml"/>
  <Override PartName="/ppt/notesSlides/notesSlide293.xml" ContentType="application/vnd.openxmlformats-officedocument.presentationml.notesSlide+xml"/>
  <Override PartName="/ppt/notesSlides/notesSlide294.xml" ContentType="application/vnd.openxmlformats-officedocument.presentationml.notesSlide+xml"/>
  <Override PartName="/ppt/notesSlides/notesSlide295.xml" ContentType="application/vnd.openxmlformats-officedocument.presentationml.notesSlide+xml"/>
  <Override PartName="/ppt/notesSlides/notesSlide296.xml" ContentType="application/vnd.openxmlformats-officedocument.presentationml.notesSlide+xml"/>
  <Override PartName="/ppt/notesSlides/notesSlide297.xml" ContentType="application/vnd.openxmlformats-officedocument.presentationml.notesSlide+xml"/>
  <Override PartName="/ppt/notesSlides/notesSlide298.xml" ContentType="application/vnd.openxmlformats-officedocument.presentationml.notesSlide+xml"/>
  <Override PartName="/ppt/notesSlides/notesSlide299.xml" ContentType="application/vnd.openxmlformats-officedocument.presentationml.notesSlide+xml"/>
  <Override PartName="/ppt/notesSlides/notesSlide300.xml" ContentType="application/vnd.openxmlformats-officedocument.presentationml.notesSlide+xml"/>
  <Override PartName="/ppt/notesSlides/notesSlide301.xml" ContentType="application/vnd.openxmlformats-officedocument.presentationml.notesSlide+xml"/>
  <Override PartName="/ppt/notesSlides/notesSlide302.xml" ContentType="application/vnd.openxmlformats-officedocument.presentationml.notesSlide+xml"/>
  <Override PartName="/ppt/notesSlides/notesSlide303.xml" ContentType="application/vnd.openxmlformats-officedocument.presentationml.notesSlide+xml"/>
  <Override PartName="/ppt/notesSlides/notesSlide304.xml" ContentType="application/vnd.openxmlformats-officedocument.presentationml.notesSlide+xml"/>
  <Override PartName="/ppt/notesSlides/notesSlide305.xml" ContentType="application/vnd.openxmlformats-officedocument.presentationml.notesSlide+xml"/>
  <Override PartName="/ppt/notesSlides/notesSlide306.xml" ContentType="application/vnd.openxmlformats-officedocument.presentationml.notesSlide+xml"/>
  <Override PartName="/ppt/notesSlides/notesSlide307.xml" ContentType="application/vnd.openxmlformats-officedocument.presentationml.notesSlide+xml"/>
  <Override PartName="/ppt/notesSlides/notesSlide308.xml" ContentType="application/vnd.openxmlformats-officedocument.presentationml.notesSlide+xml"/>
  <Override PartName="/ppt/notesSlides/notesSlide309.xml" ContentType="application/vnd.openxmlformats-officedocument.presentationml.notesSlide+xml"/>
  <Override PartName="/ppt/notesSlides/notesSlide310.xml" ContentType="application/vnd.openxmlformats-officedocument.presentationml.notesSlide+xml"/>
  <Override PartName="/ppt/notesSlides/notesSlide311.xml" ContentType="application/vnd.openxmlformats-officedocument.presentationml.notesSlide+xml"/>
  <Override PartName="/ppt/notesSlides/notesSlide312.xml" ContentType="application/vnd.openxmlformats-officedocument.presentationml.notesSlide+xml"/>
  <Override PartName="/ppt/notesSlides/notesSlide313.xml" ContentType="application/vnd.openxmlformats-officedocument.presentationml.notesSlide+xml"/>
  <Override PartName="/ppt/notesSlides/notesSlide314.xml" ContentType="application/vnd.openxmlformats-officedocument.presentationml.notesSlide+xml"/>
  <Override PartName="/ppt/notesSlides/notesSlide315.xml" ContentType="application/vnd.openxmlformats-officedocument.presentationml.notesSlide+xml"/>
  <Override PartName="/ppt/notesSlides/notesSlide316.xml" ContentType="application/vnd.openxmlformats-officedocument.presentationml.notesSlide+xml"/>
  <Override PartName="/ppt/notesSlides/notesSlide317.xml" ContentType="application/vnd.openxmlformats-officedocument.presentationml.notesSlide+xml"/>
  <Override PartName="/ppt/notesSlides/notesSlide318.xml" ContentType="application/vnd.openxmlformats-officedocument.presentationml.notesSlide+xml"/>
  <Override PartName="/ppt/notesSlides/notesSlide319.xml" ContentType="application/vnd.openxmlformats-officedocument.presentationml.notesSlide+xml"/>
  <Override PartName="/ppt/notesSlides/notesSlide320.xml" ContentType="application/vnd.openxmlformats-officedocument.presentationml.notesSlide+xml"/>
  <Override PartName="/ppt/notesSlides/notesSlide321.xml" ContentType="application/vnd.openxmlformats-officedocument.presentationml.notesSlide+xml"/>
  <Override PartName="/ppt/notesSlides/notesSlide322.xml" ContentType="application/vnd.openxmlformats-officedocument.presentationml.notesSlide+xml"/>
  <Override PartName="/ppt/notesSlides/notesSlide323.xml" ContentType="application/vnd.openxmlformats-officedocument.presentationml.notesSlide+xml"/>
  <Override PartName="/ppt/notesSlides/notesSlide324.xml" ContentType="application/vnd.openxmlformats-officedocument.presentationml.notesSlide+xml"/>
  <Override PartName="/ppt/notesSlides/notesSlide325.xml" ContentType="application/vnd.openxmlformats-officedocument.presentationml.notesSlide+xml"/>
  <Override PartName="/ppt/notesSlides/notesSlide326.xml" ContentType="application/vnd.openxmlformats-officedocument.presentationml.notesSlide+xml"/>
  <Override PartName="/ppt/notesSlides/notesSlide327.xml" ContentType="application/vnd.openxmlformats-officedocument.presentationml.notesSlide+xml"/>
  <Override PartName="/ppt/notesSlides/notesSlide328.xml" ContentType="application/vnd.openxmlformats-officedocument.presentationml.notesSlide+xml"/>
  <Override PartName="/ppt/notesSlides/notesSlide329.xml" ContentType="application/vnd.openxmlformats-officedocument.presentationml.notesSlide+xml"/>
  <Override PartName="/ppt/notesSlides/notesSlide330.xml" ContentType="application/vnd.openxmlformats-officedocument.presentationml.notesSlide+xml"/>
  <Override PartName="/ppt/notesSlides/notesSlide331.xml" ContentType="application/vnd.openxmlformats-officedocument.presentationml.notesSlide+xml"/>
  <Override PartName="/ppt/notesSlides/notesSlide332.xml" ContentType="application/vnd.openxmlformats-officedocument.presentationml.notesSlide+xml"/>
  <Override PartName="/ppt/notesSlides/notesSlide333.xml" ContentType="application/vnd.openxmlformats-officedocument.presentationml.notesSlide+xml"/>
  <Override PartName="/ppt/notesSlides/notesSlide334.xml" ContentType="application/vnd.openxmlformats-officedocument.presentationml.notesSlide+xml"/>
  <Override PartName="/ppt/notesSlides/notesSlide335.xml" ContentType="application/vnd.openxmlformats-officedocument.presentationml.notesSlide+xml"/>
  <Override PartName="/ppt/notesSlides/notesSlide336.xml" ContentType="application/vnd.openxmlformats-officedocument.presentationml.notesSlide+xml"/>
  <Override PartName="/ppt/notesSlides/notesSlide337.xml" ContentType="application/vnd.openxmlformats-officedocument.presentationml.notesSlide+xml"/>
  <Override PartName="/ppt/notesSlides/notesSlide338.xml" ContentType="application/vnd.openxmlformats-officedocument.presentationml.notesSlide+xml"/>
  <Override PartName="/ppt/notesSlides/notesSlide339.xml" ContentType="application/vnd.openxmlformats-officedocument.presentationml.notesSlide+xml"/>
  <Override PartName="/ppt/notesSlides/notesSlide340.xml" ContentType="application/vnd.openxmlformats-officedocument.presentationml.notesSlide+xml"/>
  <Override PartName="/ppt/notesSlides/notesSlide341.xml" ContentType="application/vnd.openxmlformats-officedocument.presentationml.notesSlide+xml"/>
  <Override PartName="/ppt/notesSlides/notesSlide342.xml" ContentType="application/vnd.openxmlformats-officedocument.presentationml.notesSlide+xml"/>
  <Override PartName="/ppt/notesSlides/notesSlide343.xml" ContentType="application/vnd.openxmlformats-officedocument.presentationml.notesSlide+xml"/>
  <Override PartName="/ppt/notesSlides/notesSlide344.xml" ContentType="application/vnd.openxmlformats-officedocument.presentationml.notesSlide+xml"/>
  <Override PartName="/ppt/notesSlides/notesSlide345.xml" ContentType="application/vnd.openxmlformats-officedocument.presentationml.notesSlide+xml"/>
  <Override PartName="/ppt/notesSlides/notesSlide346.xml" ContentType="application/vnd.openxmlformats-officedocument.presentationml.notesSlide+xml"/>
  <Override PartName="/ppt/notesSlides/notesSlide347.xml" ContentType="application/vnd.openxmlformats-officedocument.presentationml.notesSlide+xml"/>
  <Override PartName="/ppt/notesSlides/notesSlide348.xml" ContentType="application/vnd.openxmlformats-officedocument.presentationml.notesSlide+xml"/>
  <Override PartName="/ppt/notesSlides/notesSlide349.xml" ContentType="application/vnd.openxmlformats-officedocument.presentationml.notesSlide+xml"/>
  <Override PartName="/ppt/notesSlides/notesSlide350.xml" ContentType="application/vnd.openxmlformats-officedocument.presentationml.notesSlide+xml"/>
  <Override PartName="/ppt/notesSlides/notesSlide351.xml" ContentType="application/vnd.openxmlformats-officedocument.presentationml.notesSlide+xml"/>
  <Override PartName="/ppt/notesSlides/notesSlide352.xml" ContentType="application/vnd.openxmlformats-officedocument.presentationml.notesSlide+xml"/>
  <Override PartName="/ppt/notesSlides/notesSlide353.xml" ContentType="application/vnd.openxmlformats-officedocument.presentationml.notesSlide+xml"/>
  <Override PartName="/ppt/notesSlides/notesSlide354.xml" ContentType="application/vnd.openxmlformats-officedocument.presentationml.notesSlide+xml"/>
  <Override PartName="/ppt/notesSlides/notesSlide355.xml" ContentType="application/vnd.openxmlformats-officedocument.presentationml.notesSlide+xml"/>
  <Override PartName="/ppt/notesSlides/notesSlide356.xml" ContentType="application/vnd.openxmlformats-officedocument.presentationml.notesSlide+xml"/>
  <Override PartName="/ppt/notesSlides/notesSlide357.xml" ContentType="application/vnd.openxmlformats-officedocument.presentationml.notesSlide+xml"/>
  <Override PartName="/ppt/notesSlides/notesSlide358.xml" ContentType="application/vnd.openxmlformats-officedocument.presentationml.notesSlide+xml"/>
  <Override PartName="/ppt/notesSlides/notesSlide359.xml" ContentType="application/vnd.openxmlformats-officedocument.presentationml.notesSlide+xml"/>
  <Override PartName="/ppt/notesSlides/notesSlide360.xml" ContentType="application/vnd.openxmlformats-officedocument.presentationml.notesSlide+xml"/>
  <Override PartName="/ppt/notesSlides/notesSlide361.xml" ContentType="application/vnd.openxmlformats-officedocument.presentationml.notesSlide+xml"/>
  <Override PartName="/ppt/notesSlides/notesSlide362.xml" ContentType="application/vnd.openxmlformats-officedocument.presentationml.notesSlide+xml"/>
  <Override PartName="/ppt/notesSlides/notesSlide363.xml" ContentType="application/vnd.openxmlformats-officedocument.presentationml.notesSlide+xml"/>
  <Override PartName="/ppt/notesSlides/notesSlide364.xml" ContentType="application/vnd.openxmlformats-officedocument.presentationml.notesSlide+xml"/>
  <Override PartName="/ppt/notesSlides/notesSlide365.xml" ContentType="application/vnd.openxmlformats-officedocument.presentationml.notesSlide+xml"/>
  <Override PartName="/ppt/notesSlides/notesSlide366.xml" ContentType="application/vnd.openxmlformats-officedocument.presentationml.notesSlide+xml"/>
  <Override PartName="/ppt/notesSlides/notesSlide367.xml" ContentType="application/vnd.openxmlformats-officedocument.presentationml.notesSlide+xml"/>
  <Override PartName="/ppt/notesSlides/notesSlide368.xml" ContentType="application/vnd.openxmlformats-officedocument.presentationml.notesSlide+xml"/>
  <Override PartName="/ppt/notesSlides/notesSlide369.xml" ContentType="application/vnd.openxmlformats-officedocument.presentationml.notesSlide+xml"/>
  <Override PartName="/ppt/notesSlides/notesSlide370.xml" ContentType="application/vnd.openxmlformats-officedocument.presentationml.notesSlide+xml"/>
  <Override PartName="/ppt/notesSlides/notesSlide371.xml" ContentType="application/vnd.openxmlformats-officedocument.presentationml.notesSlide+xml"/>
  <Override PartName="/ppt/notesSlides/notesSlide372.xml" ContentType="application/vnd.openxmlformats-officedocument.presentationml.notesSlide+xml"/>
  <Override PartName="/ppt/notesSlides/notesSlide373.xml" ContentType="application/vnd.openxmlformats-officedocument.presentationml.notesSlide+xml"/>
  <Override PartName="/ppt/notesSlides/notesSlide374.xml" ContentType="application/vnd.openxmlformats-officedocument.presentationml.notesSlide+xml"/>
  <Override PartName="/ppt/notesSlides/notesSlide375.xml" ContentType="application/vnd.openxmlformats-officedocument.presentationml.notesSlide+xml"/>
  <Override PartName="/ppt/notesSlides/notesSlide376.xml" ContentType="application/vnd.openxmlformats-officedocument.presentationml.notesSlide+xml"/>
  <Override PartName="/ppt/notesSlides/notesSlide377.xml" ContentType="application/vnd.openxmlformats-officedocument.presentationml.notesSlide+xml"/>
  <Override PartName="/ppt/notesSlides/notesSlide378.xml" ContentType="application/vnd.openxmlformats-officedocument.presentationml.notesSlide+xml"/>
  <Override PartName="/ppt/notesSlides/notesSlide379.xml" ContentType="application/vnd.openxmlformats-officedocument.presentationml.notesSlide+xml"/>
  <Override PartName="/ppt/notesSlides/notesSlide380.xml" ContentType="application/vnd.openxmlformats-officedocument.presentationml.notesSlide+xml"/>
  <Override PartName="/ppt/notesSlides/notesSlide381.xml" ContentType="application/vnd.openxmlformats-officedocument.presentationml.notesSlide+xml"/>
  <Override PartName="/ppt/notesSlides/notesSlide382.xml" ContentType="application/vnd.openxmlformats-officedocument.presentationml.notesSlide+xml"/>
  <Override PartName="/ppt/notesSlides/notesSlide383.xml" ContentType="application/vnd.openxmlformats-officedocument.presentationml.notesSlide+xml"/>
  <Override PartName="/ppt/notesSlides/notesSlide384.xml" ContentType="application/vnd.openxmlformats-officedocument.presentationml.notesSlide+xml"/>
  <Override PartName="/ppt/notesSlides/notesSlide385.xml" ContentType="application/vnd.openxmlformats-officedocument.presentationml.notesSlide+xml"/>
  <Override PartName="/ppt/notesSlides/notesSlide386.xml" ContentType="application/vnd.openxmlformats-officedocument.presentationml.notesSlide+xml"/>
  <Override PartName="/ppt/notesSlides/notesSlide387.xml" ContentType="application/vnd.openxmlformats-officedocument.presentationml.notesSlide+xml"/>
  <Override PartName="/ppt/notesSlides/notesSlide388.xml" ContentType="application/vnd.openxmlformats-officedocument.presentationml.notesSlide+xml"/>
  <Override PartName="/ppt/notesSlides/notesSlide389.xml" ContentType="application/vnd.openxmlformats-officedocument.presentationml.notesSlide+xml"/>
  <Override PartName="/ppt/notesSlides/notesSlide390.xml" ContentType="application/vnd.openxmlformats-officedocument.presentationml.notesSlide+xml"/>
  <Override PartName="/ppt/notesSlides/notesSlide391.xml" ContentType="application/vnd.openxmlformats-officedocument.presentationml.notesSlide+xml"/>
  <Override PartName="/ppt/notesSlides/notesSlide392.xml" ContentType="application/vnd.openxmlformats-officedocument.presentationml.notesSlide+xml"/>
  <Override PartName="/ppt/notesSlides/notesSlide393.xml" ContentType="application/vnd.openxmlformats-officedocument.presentationml.notesSlide+xml"/>
  <Override PartName="/ppt/notesSlides/notesSlide394.xml" ContentType="application/vnd.openxmlformats-officedocument.presentationml.notesSlide+xml"/>
  <Override PartName="/ppt/notesSlides/notesSlide395.xml" ContentType="application/vnd.openxmlformats-officedocument.presentationml.notesSlide+xml"/>
  <Override PartName="/ppt/notesSlides/notesSlide396.xml" ContentType="application/vnd.openxmlformats-officedocument.presentationml.notesSlide+xml"/>
  <Override PartName="/ppt/notesSlides/notesSlide397.xml" ContentType="application/vnd.openxmlformats-officedocument.presentationml.notesSlide+xml"/>
  <Override PartName="/ppt/notesSlides/notesSlide398.xml" ContentType="application/vnd.openxmlformats-officedocument.presentationml.notesSlide+xml"/>
  <Override PartName="/ppt/notesSlides/notesSlide399.xml" ContentType="application/vnd.openxmlformats-officedocument.presentationml.notesSlide+xml"/>
  <Override PartName="/ppt/notesSlides/notesSlide400.xml" ContentType="application/vnd.openxmlformats-officedocument.presentationml.notesSlide+xml"/>
  <Override PartName="/ppt/notesSlides/notesSlide401.xml" ContentType="application/vnd.openxmlformats-officedocument.presentationml.notesSlide+xml"/>
  <Override PartName="/ppt/notesSlides/notesSlide402.xml" ContentType="application/vnd.openxmlformats-officedocument.presentationml.notesSlide+xml"/>
  <Override PartName="/ppt/notesSlides/notesSlide40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40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660" r:id="rId31"/>
    <p:sldId id="662" r:id="rId32"/>
    <p:sldId id="661" r:id="rId33"/>
    <p:sldId id="663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  <p:sldId id="368" r:id="rId117"/>
    <p:sldId id="369" r:id="rId118"/>
    <p:sldId id="370" r:id="rId119"/>
    <p:sldId id="371" r:id="rId120"/>
    <p:sldId id="372" r:id="rId121"/>
    <p:sldId id="373" r:id="rId122"/>
    <p:sldId id="374" r:id="rId123"/>
    <p:sldId id="375" r:id="rId124"/>
    <p:sldId id="376" r:id="rId125"/>
    <p:sldId id="377" r:id="rId126"/>
    <p:sldId id="378" r:id="rId127"/>
    <p:sldId id="379" r:id="rId128"/>
    <p:sldId id="380" r:id="rId129"/>
    <p:sldId id="381" r:id="rId130"/>
    <p:sldId id="382" r:id="rId131"/>
    <p:sldId id="383" r:id="rId132"/>
    <p:sldId id="384" r:id="rId133"/>
    <p:sldId id="385" r:id="rId134"/>
    <p:sldId id="386" r:id="rId135"/>
    <p:sldId id="387" r:id="rId136"/>
    <p:sldId id="388" r:id="rId137"/>
    <p:sldId id="389" r:id="rId138"/>
    <p:sldId id="390" r:id="rId139"/>
    <p:sldId id="391" r:id="rId140"/>
    <p:sldId id="392" r:id="rId141"/>
    <p:sldId id="393" r:id="rId142"/>
    <p:sldId id="394" r:id="rId143"/>
    <p:sldId id="395" r:id="rId144"/>
    <p:sldId id="396" r:id="rId145"/>
    <p:sldId id="397" r:id="rId146"/>
    <p:sldId id="398" r:id="rId147"/>
    <p:sldId id="399" r:id="rId148"/>
    <p:sldId id="400" r:id="rId149"/>
    <p:sldId id="401" r:id="rId150"/>
    <p:sldId id="402" r:id="rId151"/>
    <p:sldId id="403" r:id="rId152"/>
    <p:sldId id="404" r:id="rId153"/>
    <p:sldId id="405" r:id="rId154"/>
    <p:sldId id="406" r:id="rId155"/>
    <p:sldId id="407" r:id="rId156"/>
    <p:sldId id="408" r:id="rId157"/>
    <p:sldId id="409" r:id="rId158"/>
    <p:sldId id="410" r:id="rId159"/>
    <p:sldId id="411" r:id="rId160"/>
    <p:sldId id="412" r:id="rId161"/>
    <p:sldId id="413" r:id="rId162"/>
    <p:sldId id="414" r:id="rId163"/>
    <p:sldId id="415" r:id="rId164"/>
    <p:sldId id="416" r:id="rId165"/>
    <p:sldId id="417" r:id="rId166"/>
    <p:sldId id="418" r:id="rId167"/>
    <p:sldId id="419" r:id="rId168"/>
    <p:sldId id="420" r:id="rId169"/>
    <p:sldId id="421" r:id="rId170"/>
    <p:sldId id="422" r:id="rId171"/>
    <p:sldId id="423" r:id="rId172"/>
    <p:sldId id="424" r:id="rId173"/>
    <p:sldId id="425" r:id="rId174"/>
    <p:sldId id="426" r:id="rId175"/>
    <p:sldId id="427" r:id="rId176"/>
    <p:sldId id="428" r:id="rId177"/>
    <p:sldId id="429" r:id="rId178"/>
    <p:sldId id="430" r:id="rId179"/>
    <p:sldId id="431" r:id="rId180"/>
    <p:sldId id="432" r:id="rId181"/>
    <p:sldId id="433" r:id="rId182"/>
    <p:sldId id="434" r:id="rId183"/>
    <p:sldId id="435" r:id="rId184"/>
    <p:sldId id="436" r:id="rId185"/>
    <p:sldId id="437" r:id="rId186"/>
    <p:sldId id="438" r:id="rId187"/>
    <p:sldId id="439" r:id="rId188"/>
    <p:sldId id="440" r:id="rId189"/>
    <p:sldId id="441" r:id="rId190"/>
    <p:sldId id="442" r:id="rId191"/>
    <p:sldId id="443" r:id="rId192"/>
    <p:sldId id="444" r:id="rId193"/>
    <p:sldId id="445" r:id="rId194"/>
    <p:sldId id="446" r:id="rId195"/>
    <p:sldId id="447" r:id="rId196"/>
    <p:sldId id="448" r:id="rId197"/>
    <p:sldId id="449" r:id="rId198"/>
    <p:sldId id="450" r:id="rId199"/>
    <p:sldId id="451" r:id="rId200"/>
    <p:sldId id="452" r:id="rId201"/>
    <p:sldId id="453" r:id="rId202"/>
    <p:sldId id="454" r:id="rId203"/>
    <p:sldId id="455" r:id="rId204"/>
    <p:sldId id="456" r:id="rId205"/>
    <p:sldId id="457" r:id="rId206"/>
    <p:sldId id="458" r:id="rId207"/>
    <p:sldId id="459" r:id="rId208"/>
    <p:sldId id="460" r:id="rId209"/>
    <p:sldId id="461" r:id="rId210"/>
    <p:sldId id="462" r:id="rId211"/>
    <p:sldId id="463" r:id="rId212"/>
    <p:sldId id="464" r:id="rId213"/>
    <p:sldId id="465" r:id="rId214"/>
    <p:sldId id="466" r:id="rId215"/>
    <p:sldId id="467" r:id="rId216"/>
    <p:sldId id="468" r:id="rId217"/>
    <p:sldId id="469" r:id="rId218"/>
    <p:sldId id="470" r:id="rId219"/>
    <p:sldId id="471" r:id="rId220"/>
    <p:sldId id="472" r:id="rId221"/>
    <p:sldId id="473" r:id="rId222"/>
    <p:sldId id="474" r:id="rId223"/>
    <p:sldId id="475" r:id="rId224"/>
    <p:sldId id="476" r:id="rId225"/>
    <p:sldId id="477" r:id="rId226"/>
    <p:sldId id="478" r:id="rId227"/>
    <p:sldId id="479" r:id="rId228"/>
    <p:sldId id="480" r:id="rId229"/>
    <p:sldId id="481" r:id="rId230"/>
    <p:sldId id="482" r:id="rId231"/>
    <p:sldId id="483" r:id="rId232"/>
    <p:sldId id="484" r:id="rId233"/>
    <p:sldId id="485" r:id="rId234"/>
    <p:sldId id="486" r:id="rId235"/>
    <p:sldId id="487" r:id="rId236"/>
    <p:sldId id="488" r:id="rId237"/>
    <p:sldId id="489" r:id="rId238"/>
    <p:sldId id="490" r:id="rId239"/>
    <p:sldId id="491" r:id="rId240"/>
    <p:sldId id="492" r:id="rId241"/>
    <p:sldId id="493" r:id="rId242"/>
    <p:sldId id="494" r:id="rId243"/>
    <p:sldId id="495" r:id="rId244"/>
    <p:sldId id="496" r:id="rId245"/>
    <p:sldId id="497" r:id="rId246"/>
    <p:sldId id="498" r:id="rId247"/>
    <p:sldId id="499" r:id="rId248"/>
    <p:sldId id="500" r:id="rId249"/>
    <p:sldId id="501" r:id="rId250"/>
    <p:sldId id="502" r:id="rId251"/>
    <p:sldId id="503" r:id="rId252"/>
    <p:sldId id="504" r:id="rId253"/>
    <p:sldId id="505" r:id="rId254"/>
    <p:sldId id="506" r:id="rId255"/>
    <p:sldId id="507" r:id="rId256"/>
    <p:sldId id="508" r:id="rId257"/>
    <p:sldId id="509" r:id="rId258"/>
    <p:sldId id="510" r:id="rId259"/>
    <p:sldId id="511" r:id="rId260"/>
    <p:sldId id="512" r:id="rId261"/>
    <p:sldId id="513" r:id="rId262"/>
    <p:sldId id="514" r:id="rId263"/>
    <p:sldId id="515" r:id="rId264"/>
    <p:sldId id="516" r:id="rId265"/>
    <p:sldId id="517" r:id="rId266"/>
    <p:sldId id="518" r:id="rId267"/>
    <p:sldId id="519" r:id="rId268"/>
    <p:sldId id="520" r:id="rId269"/>
    <p:sldId id="521" r:id="rId270"/>
    <p:sldId id="522" r:id="rId271"/>
    <p:sldId id="523" r:id="rId272"/>
    <p:sldId id="524" r:id="rId273"/>
    <p:sldId id="525" r:id="rId274"/>
    <p:sldId id="526" r:id="rId275"/>
    <p:sldId id="527" r:id="rId276"/>
    <p:sldId id="528" r:id="rId277"/>
    <p:sldId id="529" r:id="rId278"/>
    <p:sldId id="530" r:id="rId279"/>
    <p:sldId id="531" r:id="rId280"/>
    <p:sldId id="532" r:id="rId281"/>
    <p:sldId id="533" r:id="rId282"/>
    <p:sldId id="534" r:id="rId283"/>
    <p:sldId id="535" r:id="rId284"/>
    <p:sldId id="536" r:id="rId285"/>
    <p:sldId id="537" r:id="rId286"/>
    <p:sldId id="538" r:id="rId287"/>
    <p:sldId id="539" r:id="rId288"/>
    <p:sldId id="540" r:id="rId289"/>
    <p:sldId id="541" r:id="rId290"/>
    <p:sldId id="542" r:id="rId291"/>
    <p:sldId id="543" r:id="rId292"/>
    <p:sldId id="544" r:id="rId293"/>
    <p:sldId id="545" r:id="rId294"/>
    <p:sldId id="546" r:id="rId295"/>
    <p:sldId id="547" r:id="rId296"/>
    <p:sldId id="548" r:id="rId297"/>
    <p:sldId id="549" r:id="rId298"/>
    <p:sldId id="550" r:id="rId299"/>
    <p:sldId id="551" r:id="rId300"/>
    <p:sldId id="552" r:id="rId301"/>
    <p:sldId id="553" r:id="rId302"/>
    <p:sldId id="554" r:id="rId303"/>
    <p:sldId id="555" r:id="rId304"/>
    <p:sldId id="556" r:id="rId305"/>
    <p:sldId id="557" r:id="rId306"/>
    <p:sldId id="558" r:id="rId307"/>
    <p:sldId id="559" r:id="rId308"/>
    <p:sldId id="560" r:id="rId309"/>
    <p:sldId id="561" r:id="rId310"/>
    <p:sldId id="562" r:id="rId311"/>
    <p:sldId id="563" r:id="rId312"/>
    <p:sldId id="564" r:id="rId313"/>
    <p:sldId id="565" r:id="rId314"/>
    <p:sldId id="566" r:id="rId315"/>
    <p:sldId id="567" r:id="rId316"/>
    <p:sldId id="568" r:id="rId317"/>
    <p:sldId id="569" r:id="rId318"/>
    <p:sldId id="570" r:id="rId319"/>
    <p:sldId id="571" r:id="rId320"/>
    <p:sldId id="572" r:id="rId321"/>
    <p:sldId id="573" r:id="rId322"/>
    <p:sldId id="574" r:id="rId323"/>
    <p:sldId id="575" r:id="rId324"/>
    <p:sldId id="576" r:id="rId325"/>
    <p:sldId id="577" r:id="rId326"/>
    <p:sldId id="578" r:id="rId327"/>
    <p:sldId id="579" r:id="rId328"/>
    <p:sldId id="580" r:id="rId329"/>
    <p:sldId id="581" r:id="rId330"/>
    <p:sldId id="582" r:id="rId331"/>
    <p:sldId id="583" r:id="rId332"/>
    <p:sldId id="584" r:id="rId333"/>
    <p:sldId id="585" r:id="rId334"/>
    <p:sldId id="586" r:id="rId335"/>
    <p:sldId id="587" r:id="rId336"/>
    <p:sldId id="588" r:id="rId337"/>
    <p:sldId id="589" r:id="rId338"/>
    <p:sldId id="590" r:id="rId339"/>
    <p:sldId id="591" r:id="rId340"/>
    <p:sldId id="592" r:id="rId341"/>
    <p:sldId id="593" r:id="rId342"/>
    <p:sldId id="594" r:id="rId343"/>
    <p:sldId id="595" r:id="rId344"/>
    <p:sldId id="596" r:id="rId345"/>
    <p:sldId id="597" r:id="rId346"/>
    <p:sldId id="598" r:id="rId347"/>
    <p:sldId id="599" r:id="rId348"/>
    <p:sldId id="600" r:id="rId349"/>
    <p:sldId id="601" r:id="rId350"/>
    <p:sldId id="602" r:id="rId351"/>
    <p:sldId id="603" r:id="rId352"/>
    <p:sldId id="604" r:id="rId353"/>
    <p:sldId id="605" r:id="rId354"/>
    <p:sldId id="606" r:id="rId355"/>
    <p:sldId id="607" r:id="rId356"/>
    <p:sldId id="608" r:id="rId357"/>
    <p:sldId id="609" r:id="rId358"/>
    <p:sldId id="610" r:id="rId359"/>
    <p:sldId id="611" r:id="rId360"/>
    <p:sldId id="612" r:id="rId361"/>
    <p:sldId id="613" r:id="rId362"/>
    <p:sldId id="614" r:id="rId363"/>
    <p:sldId id="615" r:id="rId364"/>
    <p:sldId id="616" r:id="rId365"/>
    <p:sldId id="617" r:id="rId366"/>
    <p:sldId id="618" r:id="rId367"/>
    <p:sldId id="619" r:id="rId368"/>
    <p:sldId id="620" r:id="rId369"/>
    <p:sldId id="621" r:id="rId370"/>
    <p:sldId id="622" r:id="rId371"/>
    <p:sldId id="623" r:id="rId372"/>
    <p:sldId id="624" r:id="rId373"/>
    <p:sldId id="625" r:id="rId374"/>
    <p:sldId id="626" r:id="rId375"/>
    <p:sldId id="627" r:id="rId376"/>
    <p:sldId id="628" r:id="rId377"/>
    <p:sldId id="629" r:id="rId378"/>
    <p:sldId id="630" r:id="rId379"/>
    <p:sldId id="631" r:id="rId380"/>
    <p:sldId id="632" r:id="rId381"/>
    <p:sldId id="633" r:id="rId382"/>
    <p:sldId id="634" r:id="rId383"/>
    <p:sldId id="635" r:id="rId384"/>
    <p:sldId id="636" r:id="rId385"/>
    <p:sldId id="637" r:id="rId386"/>
    <p:sldId id="638" r:id="rId387"/>
    <p:sldId id="639" r:id="rId388"/>
    <p:sldId id="640" r:id="rId389"/>
    <p:sldId id="641" r:id="rId390"/>
    <p:sldId id="642" r:id="rId391"/>
    <p:sldId id="643" r:id="rId392"/>
    <p:sldId id="644" r:id="rId393"/>
    <p:sldId id="645" r:id="rId394"/>
    <p:sldId id="646" r:id="rId395"/>
    <p:sldId id="647" r:id="rId396"/>
    <p:sldId id="648" r:id="rId397"/>
    <p:sldId id="649" r:id="rId398"/>
    <p:sldId id="650" r:id="rId399"/>
    <p:sldId id="651" r:id="rId400"/>
    <p:sldId id="652" r:id="rId401"/>
    <p:sldId id="653" r:id="rId402"/>
    <p:sldId id="654" r:id="rId403"/>
    <p:sldId id="655" r:id="rId404"/>
    <p:sldId id="656" r:id="rId405"/>
    <p:sldId id="657" r:id="rId406"/>
    <p:sldId id="658" r:id="rId407"/>
    <p:sldId id="659" r:id="rId40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tableStyles" Target="tableStyles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63" Type="http://schemas.openxmlformats.org/officeDocument/2006/relationships/slide" Target="slides/slide262.xml"/><Relationship Id="rId319" Type="http://schemas.openxmlformats.org/officeDocument/2006/relationships/slide" Target="slides/slide318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232" Type="http://schemas.openxmlformats.org/officeDocument/2006/relationships/slide" Target="slides/slide231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notesMaster" Target="notesMasters/notesMaster1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presProps" Target="presProps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viewProps" Target="viewProps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theme" Target="theme/theme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220" Type="http://schemas.openxmlformats.org/officeDocument/2006/relationships/slide" Target="slides/slide219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4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Shape 6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4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392766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2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2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2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2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2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2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2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2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2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2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2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3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3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3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3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3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3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3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3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3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3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3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3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3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3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9.xml"/><Relationship Id="rId1" Type="http://schemas.openxmlformats.org/officeDocument/2006/relationships/notesMaster" Target="../notesMasters/notesMaster1.xml"/></Relationships>
</file>

<file path=ppt/notesSlides/_rels/notesSlide3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0.xml"/><Relationship Id="rId1" Type="http://schemas.openxmlformats.org/officeDocument/2006/relationships/notesMaster" Target="../notesMasters/notesMaster1.xml"/></Relationships>
</file>

<file path=ppt/notesSlides/_rels/notesSlide3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3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3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3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3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6.xml"/><Relationship Id="rId1" Type="http://schemas.openxmlformats.org/officeDocument/2006/relationships/notesMaster" Target="../notesMasters/notesMaster1.xml"/></Relationships>
</file>

<file path=ppt/notesSlides/_rels/notesSlide3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3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8.xml"/><Relationship Id="rId1" Type="http://schemas.openxmlformats.org/officeDocument/2006/relationships/notesMaster" Target="../notesMasters/notesMaster1.xml"/></Relationships>
</file>

<file path=ppt/notesSlides/_rels/notesSlide3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3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3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3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3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3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5.xml"/><Relationship Id="rId1" Type="http://schemas.openxmlformats.org/officeDocument/2006/relationships/notesMaster" Target="../notesMasters/notesMaster1.xml"/></Relationships>
</file>

<file path=ppt/notesSlides/_rels/notesSlide3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6.xml"/><Relationship Id="rId1" Type="http://schemas.openxmlformats.org/officeDocument/2006/relationships/notesMaster" Target="../notesMasters/notesMaster1.xml"/></Relationships>
</file>

<file path=ppt/notesSlides/_rels/notesSlide3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7.xml"/><Relationship Id="rId1" Type="http://schemas.openxmlformats.org/officeDocument/2006/relationships/notesMaster" Target="../notesMasters/notesMaster1.xml"/></Relationships>
</file>

<file path=ppt/notesSlides/_rels/notesSlide3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3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3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3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3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2.xml"/><Relationship Id="rId1" Type="http://schemas.openxmlformats.org/officeDocument/2006/relationships/notesMaster" Target="../notesMasters/notesMaster1.xml"/></Relationships>
</file>

<file path=ppt/notesSlides/_rels/notesSlide3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4.xml"/><Relationship Id="rId1" Type="http://schemas.openxmlformats.org/officeDocument/2006/relationships/notesMaster" Target="../notesMasters/notesMaster1.xml"/></Relationships>
</file>

<file path=ppt/notesSlides/_rels/notesSlide3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5.xml"/><Relationship Id="rId1" Type="http://schemas.openxmlformats.org/officeDocument/2006/relationships/notesMaster" Target="../notesMasters/notesMaster1.xml"/></Relationships>
</file>

<file path=ppt/notesSlides/_rels/notesSlide3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6.xml"/><Relationship Id="rId1" Type="http://schemas.openxmlformats.org/officeDocument/2006/relationships/notesMaster" Target="../notesMasters/notesMaster1.xml"/></Relationships>
</file>

<file path=ppt/notesSlides/_rels/notesSlide3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7.xml"/><Relationship Id="rId1" Type="http://schemas.openxmlformats.org/officeDocument/2006/relationships/notesMaster" Target="../notesMasters/notesMaster1.xml"/></Relationships>
</file>

<file path=ppt/notesSlides/_rels/notesSlide3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8.xml"/><Relationship Id="rId1" Type="http://schemas.openxmlformats.org/officeDocument/2006/relationships/notesMaster" Target="../notesMasters/notesMaster1.xml"/></Relationships>
</file>

<file path=ppt/notesSlides/_rels/notesSlide3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9.xml"/><Relationship Id="rId1" Type="http://schemas.openxmlformats.org/officeDocument/2006/relationships/notesMaster" Target="../notesMasters/notesMaster1.xml"/></Relationships>
</file>

<file path=ppt/notesSlides/_rels/notesSlide3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0.xml"/><Relationship Id="rId1" Type="http://schemas.openxmlformats.org/officeDocument/2006/relationships/notesMaster" Target="../notesMasters/notesMaster1.xml"/></Relationships>
</file>

<file path=ppt/notesSlides/_rels/notesSlide3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1.xml"/><Relationship Id="rId1" Type="http://schemas.openxmlformats.org/officeDocument/2006/relationships/notesMaster" Target="../notesMasters/notesMaster1.xml"/></Relationships>
</file>

<file path=ppt/notesSlides/_rels/notesSlide3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2.xml"/><Relationship Id="rId1" Type="http://schemas.openxmlformats.org/officeDocument/2006/relationships/notesMaster" Target="../notesMasters/notesMaster1.xml"/></Relationships>
</file>

<file path=ppt/notesSlides/_rels/notesSlide3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4.xml"/><Relationship Id="rId1" Type="http://schemas.openxmlformats.org/officeDocument/2006/relationships/notesMaster" Target="../notesMasters/notesMaster1.xml"/></Relationships>
</file>

<file path=ppt/notesSlides/_rels/notesSlide3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5.xml"/><Relationship Id="rId1" Type="http://schemas.openxmlformats.org/officeDocument/2006/relationships/notesMaster" Target="../notesMasters/notesMaster1.xml"/></Relationships>
</file>

<file path=ppt/notesSlides/_rels/notesSlide3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6.xml"/><Relationship Id="rId1" Type="http://schemas.openxmlformats.org/officeDocument/2006/relationships/notesMaster" Target="../notesMasters/notesMaster1.xml"/></Relationships>
</file>

<file path=ppt/notesSlides/_rels/notesSlide3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7.xml"/><Relationship Id="rId1" Type="http://schemas.openxmlformats.org/officeDocument/2006/relationships/notesMaster" Target="../notesMasters/notesMaster1.xml"/></Relationships>
</file>

<file path=ppt/notesSlides/_rels/notesSlide3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8.xml"/><Relationship Id="rId1" Type="http://schemas.openxmlformats.org/officeDocument/2006/relationships/notesMaster" Target="../notesMasters/notesMaster1.xml"/></Relationships>
</file>

<file path=ppt/notesSlides/_rels/notesSlide3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9.xml"/><Relationship Id="rId1" Type="http://schemas.openxmlformats.org/officeDocument/2006/relationships/notesMaster" Target="../notesMasters/notesMaster1.xml"/></Relationships>
</file>

<file path=ppt/notesSlides/_rels/notesSlide3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0.xml"/><Relationship Id="rId1" Type="http://schemas.openxmlformats.org/officeDocument/2006/relationships/notesMaster" Target="../notesMasters/notesMaster1.xml"/></Relationships>
</file>

<file path=ppt/notesSlides/_rels/notesSlide3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1.xml"/><Relationship Id="rId1" Type="http://schemas.openxmlformats.org/officeDocument/2006/relationships/notesMaster" Target="../notesMasters/notesMaster1.xml"/></Relationships>
</file>

<file path=ppt/notesSlides/_rels/notesSlide3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2.xml"/><Relationship Id="rId1" Type="http://schemas.openxmlformats.org/officeDocument/2006/relationships/notesMaster" Target="../notesMasters/notesMaster1.xml"/></Relationships>
</file>

<file path=ppt/notesSlides/_rels/notesSlide3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4.xml"/><Relationship Id="rId1" Type="http://schemas.openxmlformats.org/officeDocument/2006/relationships/notesMaster" Target="../notesMasters/notesMaster1.xml"/></Relationships>
</file>

<file path=ppt/notesSlides/_rels/notesSlide3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5.xml"/><Relationship Id="rId1" Type="http://schemas.openxmlformats.org/officeDocument/2006/relationships/notesMaster" Target="../notesMasters/notesMaster1.xml"/></Relationships>
</file>

<file path=ppt/notesSlides/_rels/notesSlide3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6.xml"/><Relationship Id="rId1" Type="http://schemas.openxmlformats.org/officeDocument/2006/relationships/notesMaster" Target="../notesMasters/notesMaster1.xml"/></Relationships>
</file>

<file path=ppt/notesSlides/_rels/notesSlide3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7.xml"/><Relationship Id="rId1" Type="http://schemas.openxmlformats.org/officeDocument/2006/relationships/notesMaster" Target="../notesMasters/notesMaster1.xml"/></Relationships>
</file>

<file path=ppt/notesSlides/_rels/notesSlide3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8.xml"/><Relationship Id="rId1" Type="http://schemas.openxmlformats.org/officeDocument/2006/relationships/notesMaster" Target="../notesMasters/notesMaster1.xml"/></Relationships>
</file>

<file path=ppt/notesSlides/_rels/notesSlide3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9.xml"/><Relationship Id="rId1" Type="http://schemas.openxmlformats.org/officeDocument/2006/relationships/notesMaster" Target="../notesMasters/notesMaster1.xml"/></Relationships>
</file>

<file path=ppt/notesSlides/_rels/notesSlide3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0.xml"/><Relationship Id="rId1" Type="http://schemas.openxmlformats.org/officeDocument/2006/relationships/notesMaster" Target="../notesMasters/notesMaster1.xml"/></Relationships>
</file>

<file path=ppt/notesSlides/_rels/notesSlide3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1.xml"/><Relationship Id="rId1" Type="http://schemas.openxmlformats.org/officeDocument/2006/relationships/notesMaster" Target="../notesMasters/notesMaster1.xml"/></Relationships>
</file>

<file path=ppt/notesSlides/_rels/notesSlide3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2.xml"/><Relationship Id="rId1" Type="http://schemas.openxmlformats.org/officeDocument/2006/relationships/notesMaster" Target="../notesMasters/notesMaster1.xml"/></Relationships>
</file>

<file path=ppt/notesSlides/_rels/notesSlide3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4.xml"/><Relationship Id="rId1" Type="http://schemas.openxmlformats.org/officeDocument/2006/relationships/notesMaster" Target="../notesMasters/notesMaster1.xml"/></Relationships>
</file>

<file path=ppt/notesSlides/_rels/notesSlide3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5.xml"/><Relationship Id="rId1" Type="http://schemas.openxmlformats.org/officeDocument/2006/relationships/notesMaster" Target="../notesMasters/notesMaster1.xml"/></Relationships>
</file>

<file path=ppt/notesSlides/_rels/notesSlide3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6.xml"/><Relationship Id="rId1" Type="http://schemas.openxmlformats.org/officeDocument/2006/relationships/notesMaster" Target="../notesMasters/notesMaster1.xml"/></Relationships>
</file>

<file path=ppt/notesSlides/_rels/notesSlide3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7.xml"/><Relationship Id="rId1" Type="http://schemas.openxmlformats.org/officeDocument/2006/relationships/notesMaster" Target="../notesMasters/notesMaster1.xml"/></Relationships>
</file>

<file path=ppt/notesSlides/_rels/notesSlide3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8.xml"/><Relationship Id="rId1" Type="http://schemas.openxmlformats.org/officeDocument/2006/relationships/notesMaster" Target="../notesMasters/notesMaster1.xml"/></Relationships>
</file>

<file path=ppt/notesSlides/_rels/notesSlide3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9.xml"/><Relationship Id="rId1" Type="http://schemas.openxmlformats.org/officeDocument/2006/relationships/notesMaster" Target="../notesMasters/notesMaster1.xml"/></Relationships>
</file>

<file path=ppt/notesSlides/_rels/notesSlide3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0.xml"/><Relationship Id="rId1" Type="http://schemas.openxmlformats.org/officeDocument/2006/relationships/notesMaster" Target="../notesMasters/notesMaster1.xml"/></Relationships>
</file>

<file path=ppt/notesSlides/_rels/notesSlide3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1.xml"/><Relationship Id="rId1" Type="http://schemas.openxmlformats.org/officeDocument/2006/relationships/notesMaster" Target="../notesMasters/notesMaster1.xml"/></Relationships>
</file>

<file path=ppt/notesSlides/_rels/notesSlide3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2.xml"/><Relationship Id="rId1" Type="http://schemas.openxmlformats.org/officeDocument/2006/relationships/notesMaster" Target="../notesMasters/notesMaster1.xml"/></Relationships>
</file>

<file path=ppt/notesSlides/_rels/notesSlide3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4.xml"/><Relationship Id="rId1" Type="http://schemas.openxmlformats.org/officeDocument/2006/relationships/notesMaster" Target="../notesMasters/notesMaster1.xml"/></Relationships>
</file>

<file path=ppt/notesSlides/_rels/notesSlide3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5.xml"/><Relationship Id="rId1" Type="http://schemas.openxmlformats.org/officeDocument/2006/relationships/notesMaster" Target="../notesMasters/notesMaster1.xml"/></Relationships>
</file>

<file path=ppt/notesSlides/_rels/notesSlide3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6.xml"/><Relationship Id="rId1" Type="http://schemas.openxmlformats.org/officeDocument/2006/relationships/notesMaster" Target="../notesMasters/notesMaster1.xml"/></Relationships>
</file>

<file path=ppt/notesSlides/_rels/notesSlide3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7.xml"/><Relationship Id="rId1" Type="http://schemas.openxmlformats.org/officeDocument/2006/relationships/notesMaster" Target="../notesMasters/notesMaster1.xml"/></Relationships>
</file>

<file path=ppt/notesSlides/_rels/notesSlide3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8.xml"/><Relationship Id="rId1" Type="http://schemas.openxmlformats.org/officeDocument/2006/relationships/notesMaster" Target="../notesMasters/notesMaster1.xml"/></Relationships>
</file>

<file path=ppt/notesSlides/_rels/notesSlide3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9.xml"/><Relationship Id="rId1" Type="http://schemas.openxmlformats.org/officeDocument/2006/relationships/notesMaster" Target="../notesMasters/notesMaster1.xml"/></Relationships>
</file>

<file path=ppt/notesSlides/_rels/notesSlide3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0.xml"/><Relationship Id="rId1" Type="http://schemas.openxmlformats.org/officeDocument/2006/relationships/notesMaster" Target="../notesMasters/notesMaster1.xml"/></Relationships>
</file>

<file path=ppt/notesSlides/_rels/notesSlide3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1.xml"/><Relationship Id="rId1" Type="http://schemas.openxmlformats.org/officeDocument/2006/relationships/notesMaster" Target="../notesMasters/notesMaster1.xml"/></Relationships>
</file>

<file path=ppt/notesSlides/_rels/notesSlide3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2.xml"/><Relationship Id="rId1" Type="http://schemas.openxmlformats.org/officeDocument/2006/relationships/notesMaster" Target="../notesMasters/notesMaster1.xml"/></Relationships>
</file>

<file path=ppt/notesSlides/_rels/notesSlide3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4.xml"/><Relationship Id="rId1" Type="http://schemas.openxmlformats.org/officeDocument/2006/relationships/notesMaster" Target="../notesMasters/notesMaster1.xml"/></Relationships>
</file>

<file path=ppt/notesSlides/_rels/notesSlide3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5.xml"/><Relationship Id="rId1" Type="http://schemas.openxmlformats.org/officeDocument/2006/relationships/notesMaster" Target="../notesMasters/notesMaster1.xml"/></Relationships>
</file>

<file path=ppt/notesSlides/_rels/notesSlide3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6.xml"/><Relationship Id="rId1" Type="http://schemas.openxmlformats.org/officeDocument/2006/relationships/notesMaster" Target="../notesMasters/notesMaster1.xml"/></Relationships>
</file>

<file path=ppt/notesSlides/_rels/notesSlide3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7.xml"/><Relationship Id="rId1" Type="http://schemas.openxmlformats.org/officeDocument/2006/relationships/notesMaster" Target="../notesMasters/notesMaster1.xml"/></Relationships>
</file>

<file path=ppt/notesSlides/_rels/notesSlide3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8.xml"/><Relationship Id="rId1" Type="http://schemas.openxmlformats.org/officeDocument/2006/relationships/notesMaster" Target="../notesMasters/notesMaster1.xml"/></Relationships>
</file>

<file path=ppt/notesSlides/_rels/notesSlide3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9.xml"/><Relationship Id="rId1" Type="http://schemas.openxmlformats.org/officeDocument/2006/relationships/notesMaster" Target="../notesMasters/notesMaster1.xml"/></Relationships>
</file>

<file path=ppt/notesSlides/_rels/notesSlide3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0.xml"/><Relationship Id="rId1" Type="http://schemas.openxmlformats.org/officeDocument/2006/relationships/notesMaster" Target="../notesMasters/notesMaster1.xml"/></Relationships>
</file>

<file path=ppt/notesSlides/_rels/notesSlide3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1.xml"/><Relationship Id="rId1" Type="http://schemas.openxmlformats.org/officeDocument/2006/relationships/notesMaster" Target="../notesMasters/notesMaster1.xml"/></Relationships>
</file>

<file path=ppt/notesSlides/_rels/notesSlide3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2.xml"/><Relationship Id="rId1" Type="http://schemas.openxmlformats.org/officeDocument/2006/relationships/notesMaster" Target="../notesMasters/notesMaster1.xml"/></Relationships>
</file>

<file path=ppt/notesSlides/_rels/notesSlide3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4.xml"/><Relationship Id="rId1" Type="http://schemas.openxmlformats.org/officeDocument/2006/relationships/notesMaster" Target="../notesMasters/notesMaster1.xml"/></Relationships>
</file>

<file path=ppt/notesSlides/_rels/notesSlide4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5.xml"/><Relationship Id="rId1" Type="http://schemas.openxmlformats.org/officeDocument/2006/relationships/notesMaster" Target="../notesMasters/notesMaster1.xml"/></Relationships>
</file>

<file path=ppt/notesSlides/_rels/notesSlide4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6.xml"/><Relationship Id="rId1" Type="http://schemas.openxmlformats.org/officeDocument/2006/relationships/notesMaster" Target="../notesMasters/notesMaster1.xml"/></Relationships>
</file>

<file path=ppt/notesSlides/_rels/notesSlide4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Shape 82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Shape 8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22" name="Shape 8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Shape 83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Shape 8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33" name="Shape 8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Shape 83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Shape 8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41" name="Shape 8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84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Shape 8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50" name="Shape 8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Shape 85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Shape 8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58" name="Shape 8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Shape 86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Shape 8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68" name="Shape 8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Shape 87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Shape 8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76" name="Shape 8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Shape 88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Shape 8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83" name="Shape 8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Shape 88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Shape 8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91" name="Shape 8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Shape 89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Shape 8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99" name="Shape 8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Shape 90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Shape 9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07" name="Shape 9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Shape 91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Shape 9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15" name="Shape 9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Shape 92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Shape 9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23" name="Shape 9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Shape 93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Shape 9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32" name="Shape 9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Shape 93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Shape 9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39" name="Shape 9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Shape 94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Shape 9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49" name="Shape 9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Shape 95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Shape 9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59" name="Shape 9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Shape 96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Shape 9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67" name="Shape 9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Shape 97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Shape 9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75" name="Shape 9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Shape 98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Shape 9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83" name="Shape 9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Shape 98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Shape 9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91" name="Shape 9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Shape 99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Shape 9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99" name="Shape 9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Shape 100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Shape 10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06" name="Shape 10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Shape 101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Shape 10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13" name="Shape 10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Shape 101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Shape 10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20" name="Shape 10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102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Shape 10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28" name="Shape 10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Shape 103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Shape 10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35" name="Shape 10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Shape 104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Shape 10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42" name="Shape 10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Shape 104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Shape 10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48" name="Shape 10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Shape 105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Shape 10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55" name="Shape 10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Shape 106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Shape 10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62" name="Shape 10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Shape 106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Shape 10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69" name="Shape 10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Shape 10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6" name="Shape 10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Shape 108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Shape 10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83" name="Shape 10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Shape 108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Shape 10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91" name="Shape 10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ape 109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Shape 10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99" name="Shape 10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Shape 110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Shape 1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7" name="Shape 1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Shape 111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Shape 1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15" name="Shape 1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Shape 112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2" name="Shape 1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23" name="Shape 1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Shape 1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29" name="Shape 1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Shape 113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Shape 11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36" name="Shape 1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Shape 114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Shape 11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46" name="Shape 1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Shape 115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4" name="Shape 1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55" name="Shape 1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Shape 116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Shape 11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64" name="Shape 1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Shape 117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Shape 1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72" name="Shape 1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Shape 118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Shape 11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82" name="Shape 1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Shape 119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Shape 1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92" name="Shape 1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Shape 119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0" name="Shape 12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01" name="Shape 1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Shape 120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9" name="Shape 12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10" name="Shape 1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Shape 121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0" name="Shape 12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21" name="Shape 1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Shape 122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Shape 12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31" name="Shape 1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Shape 123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Shape 1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39" name="Shape 1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Shape 124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Shape 12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47" name="Shape 1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Shape 125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Shape 12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55" name="Shape 1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Shape 126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Shape 12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63" name="Shape 1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Shape 126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Shape 12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71" name="Shape 1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Shape 127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9" name="Shape 12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80" name="Shape 1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Shape 128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7" name="Shape 1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88" name="Shape 1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Shape 129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Shape 1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95" name="Shape 1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Shape 130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Shape 13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04" name="Shape 1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Shape 131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Shape 13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13" name="Shape 1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Shape 131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Shape 13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21" name="Shape 1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Shape 132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Shape 13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29" name="Shape 1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Shape 133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9" name="Shape 13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40" name="Shape 1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Shape 134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7" name="Shape 13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48" name="Shape 13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Shape 135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4" name="Shape 13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55" name="Shape 13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Shape 136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Shape 13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63" name="Shape 1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Shape 136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9" name="Shape 13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70" name="Shape 1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Shape 137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7" name="Shape 13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78" name="Shape 13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Shape 138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6" name="Shape 13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87" name="Shape 13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Shape 139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Shape 13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97" name="Shape 1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Shape 140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Shape 14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06" name="Shape 14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Shape 141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4" name="Shape 14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15" name="Shape 14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Shape 142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3" name="Shape 14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24" name="Shape 14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Shape 142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0" name="Shape 14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31" name="Shape 14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Shape 143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7" name="Shape 14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38" name="Shape 14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Shape 144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7" name="Shape 14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48" name="Shape 14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Shape 145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4" name="Shape 14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55" name="Shape 14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Shape 146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2" name="Shape 14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63" name="Shape 14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Shape 146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9" name="Shape 1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70" name="Shape 14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Shape 147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6" name="Shape 14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77" name="Shape 14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Shape 148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6" name="Shape 14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87" name="Shape 14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Shape 149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5" name="Shape 14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96" name="Shape 1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Shape 150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5" name="Shape 15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06" name="Shape 15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Shape 151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Shape 15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15" name="Shape 15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Shape 152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Shape 15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24" name="Shape 1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Shape 153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Shape 1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33" name="Shape 15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Shape 154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Shape 15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42" name="Shape 15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Shape 154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9" name="Shape 15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50" name="Shape 15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Shape 155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7" name="Shape 15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58" name="Shape 15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Shape 156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5" name="Shape 15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66" name="Shape 15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Shape 157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2" name="Shape 15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73" name="Shape 15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Shape 157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9" name="Shape 15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80" name="Shape 1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Shape 158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7" name="Shape 15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88" name="Shape 15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Shape 159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5" name="Shape 15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96" name="Shape 15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Shape 160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3" name="Shape 16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04" name="Shape 16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Shape 161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2" name="Shape 16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13" name="Shape 16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Shape 161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9" name="Shape 16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20" name="Shape 16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Shape 162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7" name="Shape 16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28" name="Shape 16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Shape 163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Shape 16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37" name="Shape 16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Shape 164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Shape 16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45" name="Shape 16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Shape 165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Shape 16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54" name="Shape 16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Shape 166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Shape 16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63" name="Shape 16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Shape 166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0" name="Shape 16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71" name="Shape 16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Shape 167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8" name="Shape 16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79" name="Shape 16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Shape 168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6" name="Shape 16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87" name="Shape 16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Shape 169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4" name="Shape 16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95" name="Shape 16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Shape 170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2" name="Shape 17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03" name="Shape 17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Shape 170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0" name="Shape 17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11" name="Shape 17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Shape 171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8" name="Shape 17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19" name="Shape 17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Shape 17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5" name="Shape 17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Shape 173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1" name="Shape 17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32" name="Shape 17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Shape 173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8" name="Shape 17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39" name="Shape 17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Shape 174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5" name="Shape 17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46" name="Shape 17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Shape 175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2" name="Shape 17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53" name="Shape 17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Shape 175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9" name="Shape 17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60" name="Shape 17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Shape 176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6" name="Shape 17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67" name="Shape 17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Shape 177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5" name="Shape 17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76" name="Shape 17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Shape 178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5" name="Shape 17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86" name="Shape 17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Shape 179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Shape 17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99" name="Shape 17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Shape 18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05" name="Shape 18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Shape 181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Shape 18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12" name="Shape 18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Shape 181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Shape 18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19" name="Shape 18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Shape 182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6" name="Shape 18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27" name="Shape 18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Shape 183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3" name="Shape 18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34" name="Shape 18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Shape 184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2" name="Shape 18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43" name="Shape 18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Shape 184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0" name="Shape 18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51" name="Shape 18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Shape 185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8" name="Shape 18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59" name="Shape 18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Shape 186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7" name="Shape 18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68" name="Shape 18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Shape 187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6" name="Shape 18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77" name="Shape 18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Shape 188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4" name="Shape 18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85" name="Shape 18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Shape 189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1" name="Shape 18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92" name="Shape 18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Shape 189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8" name="Shape 18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99" name="Shape 18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Shape 190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5" name="Shape 19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906" name="Shape 19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Shape 191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2" name="Shape 19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913" name="Shape 19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Shape 191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0" name="Shape 19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921" name="Shape 19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Shape 192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7" name="Shape 19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928" name="Shape 19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Shape 193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4" name="Shape 19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935" name="Shape 19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Shape 194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1" name="Shape 19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942" name="Shape 19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Shape 194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8" name="Shape 19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949" name="Shape 19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Shape 195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6" name="Shape 19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957" name="Shape 19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Shape 196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6" name="Shape 19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967" name="Shape 19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Shape 197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3" name="Shape 19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974" name="Shape 19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Shape 197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0" name="Shape 19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981" name="Shape 19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Shape 198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7" name="Shape 19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988" name="Shape 19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Shape 199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6" name="Shape 19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997" name="Shape 19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Shape 202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4" name="Shape 20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025" name="Shape 20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Shape 203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1" name="Shape 20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032" name="Shape 20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" name="Shape 20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38" name="Shape 20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Shape 204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4" name="Shape 20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045" name="Shape 20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205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1" name="Shape 20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052" name="Shape 20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Shape 20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57" name="Shape 20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Shape 206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3" name="Shape 20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064" name="Shape 20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Shape 206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0" name="Shape 20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071" name="Shape 20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Shape 207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7" name="Shape 20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078" name="Shape 20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Shape 208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5" name="Shape 20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086" name="Shape 20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Shape 209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2" name="Shape 20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093" name="Shape 20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Shape 209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9" name="Shape 20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00" name="Shape 2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Shape 210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6" name="Shape 2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07" name="Shape 2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Shape 211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3" name="Shape 2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14" name="Shape 2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Shape 211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0" name="Shape 2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21" name="Shape 2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Shape 212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7" name="Shape 2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28" name="Shape 2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Shape 213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4" name="Shape 21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35" name="Shape 2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Shape 214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1" name="Shape 2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42" name="Shape 2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Shape 214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8" name="Shape 2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49" name="Shape 2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Shape 215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5" name="Shape 21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56" name="Shape 2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Shape 216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2" name="Shape 2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63" name="Shape 2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Shape 2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69" name="Shape 2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Shape 217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5" name="Shape 2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76" name="Shape 2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Shape 218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7" name="Shape 21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88" name="Shape 2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Shape 219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7" name="Shape 2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98" name="Shape 2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Shape 220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4" name="Shape 22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05" name="Shape 2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Shape 2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11" name="Shape 22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Shape 221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7" name="Shape 2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18" name="Shape 2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Shape 222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4" name="Shape 22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25" name="Shape 2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Shape 223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3" name="Shape 22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34" name="Shape 2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" name="Shape 223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0" name="Shape 22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41" name="Shape 2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Shape 224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7" name="Shape 22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48" name="Shape 2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" name="Shape 225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4" name="Shape 22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55" name="Shape 2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" name="Shape 226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1" name="Shape 22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62" name="Shape 2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Shape 226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8" name="Shape 22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69" name="Shape 2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Shape 227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5" name="Shape 22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76" name="Shape 2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Shape 228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2" name="Shape 22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83" name="Shape 2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Shape 2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89" name="Shape 22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Shape 229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7" name="Shape 22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98" name="Shape 2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Shape 230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4" name="Shape 23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05" name="Shape 2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12" name="Shape 2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Shape 231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8" name="Shape 23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19" name="Shape 2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Shape 232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6" name="Shape 23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27" name="Shape 23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Shape 233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3" name="Shape 23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34" name="Shape 23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Shape 234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1" name="Shape 23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42" name="Shape 2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Shape 234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8" name="Shape 23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49" name="Shape 2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Shape 235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6" name="Shape 23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57" name="Shape 2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2" name="Shape 236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3" name="Shape 23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64" name="Shape 23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Shape 236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0" name="Shape 23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71" name="Shape 23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Shape 237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Shape 2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79" name="Shape 23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Shape 238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5" name="Shape 2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86" name="Shape 23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1" name="Shape 239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2" name="Shape 23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93" name="Shape 2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8" name="Shape 239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9" name="Shape 23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400" name="Shape 24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Shape 240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8" name="Shape 24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409" name="Shape 24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Shape 241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6" name="Shape 24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417" name="Shape 24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Shape 242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4" name="Shape 24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425" name="Shape 2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0" name="Shape 243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1" name="Shape 24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432" name="Shape 24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8" name="Shape 243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9" name="Shape 24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440" name="Shape 2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Shape 244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6" name="Shape 24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447" name="Shape 2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Shape 245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3" name="Shape 24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454" name="Shape 2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" name="Shape 245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0" name="Shape 24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461" name="Shape 24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6" name="Shape 246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7" name="Shape 24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468" name="Shape 2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Shape 247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4" name="Shape 24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475" name="Shape 24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Shape 248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2" name="Shape 24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483" name="Shape 24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Shape 248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9" name="Shape 24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490" name="Shape 24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Shape 249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7" name="Shape 2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498" name="Shape 24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Shape 250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4" name="Shape 2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05" name="Shape 25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5" name="Shape 251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6" name="Shape 25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17" name="Shape 2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Shape 252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3" name="Shape 25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24" name="Shape 2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Shape 252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0" name="Shape 25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31" name="Shape 2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6" name="Shape 254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7" name="Shape 25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48" name="Shape 25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3" name="Shape 255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4" name="Shape 25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55" name="Shape 25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" name="Shape 256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2" name="Shape 25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63" name="Shape 25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8" name="Shape 256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9" name="Shape 25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70" name="Shape 25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6" name="Shape 257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7" name="Shape 25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78" name="Shape 25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Shape 258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0" name="Shape 25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91" name="Shape 25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7" name="Shape 259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8" name="Shape 25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99" name="Shape 25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Shape 260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5" name="Shape 26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606" name="Shape 26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" name="Shape 261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2" name="Shape 26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613" name="Shape 26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Shape 261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9" name="Shape 26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620" name="Shape 26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5" name="Shape 262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6" name="Shape 26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627" name="Shape 26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2" name="Shape 26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33" name="Shape 26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9" name="Shape 263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0" name="Shape 26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641" name="Shape 26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Shape 264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7" name="Shape 26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648" name="Shape 26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Shape 265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4" name="Shape 26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655" name="Shape 26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1" name="Shape 266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2" name="Shape 26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663" name="Shape 26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Shape 266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9" name="Shape 26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670" name="Shape 26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Shape 267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8" name="Shape 26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679" name="Shape 26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5" name="Shape 268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6" name="Shape 26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687" name="Shape 26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2" name="Shape 269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3" name="Shape 26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694" name="Shape 26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0" name="Shape 270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1" name="Shape 27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02" name="Shape 27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7" name="Shape 270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8" name="Shape 27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09" name="Shape 27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5" name="Shape 271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6" name="Shape 27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17" name="Shape 27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2" name="Shape 272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3" name="Shape 27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24" name="Shape 27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Shape 272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0" name="Shape 27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31" name="Shape 27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Shape 27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37" name="Shape 27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2" name="Shape 274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3" name="Shape 27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44" name="Shape 27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9" name="Shape 274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0" name="Shape 27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51" name="Shape 27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6" name="Shape 275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7" name="Shape 27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58" name="Shape 27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Shape 276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4" name="Shape 27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65" name="Shape 27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0" name="Shape 277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1" name="Shape 27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72" name="Shape 27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Shape 277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8" name="Shape 27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79" name="Shape 27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Shape 278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5" name="Shape 27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86" name="Shape 27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1" name="Shape 279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2" name="Shape 27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93" name="Shape 27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8" name="Shape 279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9" name="Shape 27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800" name="Shape 28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" name="Shape 280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6" name="Shape 28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807" name="Shape 28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2" name="Shape 28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13" name="Shape 28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8" name="Shape 28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19" name="Shape 28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4" name="Shape 28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25" name="Shape 28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2" name="Shape 28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33" name="Shape 28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8" name="Shape 28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39" name="Shape 28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5" name="Shape 28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46" name="Shape 28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1" name="Shape 285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2" name="Shape 28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853" name="Shape 28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Shape 285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0" name="Shape 28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861" name="Shape 28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6" name="Shape 286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7" name="Shape 28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868" name="Shape 28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3" name="Shape 287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4" name="Shape 28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875" name="Shape 28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0" name="Shape 288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1" name="Shape 28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882" name="Shape 28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8" name="Shape 288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9" name="Shape 28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890" name="Shape 28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6" name="Shape 289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7" name="Shape 28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898" name="Shape 28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4" name="Shape 290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5" name="Shape 29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06" name="Shape 29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2" name="Shape 291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3" name="Shape 29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14" name="Shape 29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Shape 291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0" name="Shape 29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21" name="Shape 29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9" name="Shape 292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0" name="Shape 29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31" name="Shape 29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9" name="Shape 293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0" name="Shape 29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41" name="Shape 29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8" name="Shape 294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9" name="Shape 29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50" name="Shape 29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Shape 295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6" name="Shape 29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57" name="Shape 29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2" name="Shape 296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3" name="Shape 29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64" name="Shape 29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" name="Shape 297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1" name="Shape 29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72" name="Shape 29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7" name="Shape 297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8" name="Shape 29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79" name="Shape 29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5" name="Shape 298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6" name="Shape 29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87" name="Shape 29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3" name="Shape 299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4" name="Shape 29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95" name="Shape 29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" name="Shape 300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1" name="Shape 30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002" name="Shape 30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7" name="Shape 300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8" name="Shape 30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009" name="Shape 30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6" name="Shape 301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7" name="Shape 30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018" name="Shape 30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Shape 3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4" name="Shape 302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5" name="Shape 30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026" name="Shape 30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" name="Shape 303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2" name="Shape 30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033" name="Shape 30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9" name="Shape 303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0" name="Shape 30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041" name="Shape 30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7" name="Shape 304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8" name="Shape 30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049" name="Shape 30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4" name="Shape 305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5" name="Shape 30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056" name="Shape 30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" name="Shape 306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2" name="Shape 30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063" name="Shape 30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9" name="Shape 306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0" name="Shape 30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071" name="Shape 30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Shape 307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8" name="Shape 30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079" name="Shape 30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Shape 308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6" name="Shape 30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087" name="Shape 30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3" name="Shape 30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94" name="Shape 30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Shape 309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0" name="Shape 3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101" name="Shape 3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7" name="Shape 310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8" name="Shape 3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109" name="Shape 3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3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5" name="Shape 3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16" name="Shape 31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1" name="Shape 3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22" name="Shape 3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8" name="Shape 3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29" name="Shape 3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Shape 3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36" name="Shape 3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1" name="Shape 3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42" name="Shape 3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8" name="Shape 3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49" name="Shape 3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4" name="Shape 3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55" name="Shape 31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0" name="Shape 3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61" name="Shape 3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Shape 3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4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" name="Shape 316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7" name="Shape 3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168" name="Shape 3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4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" name="Shape 317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5" name="Shape 3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176" name="Shape 3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4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2" name="Shape 3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83" name="Shape 3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8" name="Shape 3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89" name="Shape 3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Shape 3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Shape 3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Shape 3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Shape 3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Shape 4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Shape 4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Shape 4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21" name="Shape 4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Shape 4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Shape 4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Shape 4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Shape 4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Shape 4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Shape 4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Shape 4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76" name="Shape 4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Shape 4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84" name="Shape 4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Shape 4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92" name="Shape 4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Shape 5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15" name="Shape 5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3" name="Shape 5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Shape 5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30" name="Shape 5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Shape 5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Shape 5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44" name="Shape 5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54" name="Shape 5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Shape 5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62" name="Shape 5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Shape 5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69" name="Shape 5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Shape 5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76" name="Shape 5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Shape 5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84" name="Shape 5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0" name="Shape 5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Shape 5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Shape 6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05" name="Shape 6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Shape 6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12" name="Shape 6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Shape 6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21" name="Shape 6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Shape 6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28" name="Shape 6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Shape 6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47" name="Shape 6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hape 65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Shape 6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54" name="Shape 6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Shape 6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61" name="Shape 6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hape 66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Shape 6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68" name="Shape 6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Shape 6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75" name="Shape 6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Shape 6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82" name="Shape 6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Shape 6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92" name="Shape 6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Shape 7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02" name="Shape 7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hape 70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Shape 7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10" name="Shape 7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71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Shape 7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19" name="Shape 7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Shape 7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27" name="Shape 7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Shape 7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35" name="Shape 7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Shape 7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42" name="Shape 7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94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Shape 7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50" name="Shape 7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hape 75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95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Shape 7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57" name="Shape 7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Shape 76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96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Shape 7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65" name="Shape 7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97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Shape 7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72" name="Shape 7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Shape 77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98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Shape 7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80" name="Shape 7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hape 78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99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Shape 7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87" name="Shape 7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Shape 79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Shape 7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94" name="Shape 7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Shape 79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101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Shape 8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01" name="Shape 8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102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Shape 8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08" name="Shape 8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Shape 813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103</a:t>
            </a:fld>
            <a:endParaRPr lang="en-US"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Shape 8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15" name="Shape 8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layout with centered title and subtitle placeholder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4290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006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6294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4290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006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6294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4290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006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6294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g"/><Relationship Id="rId4" Type="http://schemas.openxmlformats.org/officeDocument/2006/relationships/image" Target="../media/image144.jp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g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jp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3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3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3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3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3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notesSlide" Target="../notesSlides/notesSlide252.xml"/><Relationship Id="rId1" Type="http://schemas.openxmlformats.org/officeDocument/2006/relationships/slideLayout" Target="../slideLayouts/slideLayout3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3.xml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notesSlide" Target="../notesSlides/notesSlide254.xml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notesSlide" Target="../notesSlides/notesSlide25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8.xml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9.xml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0.xml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2.xml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3.xml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4.xml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6.xml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7.xml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notesSlide" Target="../notesSlides/notesSlide268.xml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269.xml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0.xml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notesSlide" Target="../notesSlides/notesSlide271.xml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2.xml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273.xml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2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png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6.xml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7.xml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8.xml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9.xml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0.xml"/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1.xml"/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2.xml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3.xml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4.xml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6.xml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notesSlide" Target="../notesSlides/notesSlide287.xml"/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8.xml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2" Type="http://schemas.openxmlformats.org/officeDocument/2006/relationships/notesSlide" Target="../notesSlides/notesSlide289.xml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0.xml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notesSlide" Target="../notesSlides/notesSlide291.xml"/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2.xml"/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notesSlide" Target="../notesSlides/notesSlide293.xml"/><Relationship Id="rId1" Type="http://schemas.openxmlformats.org/officeDocument/2006/relationships/slideLayout" Target="../slideLayouts/slideLayout3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notesSlide" Target="../notesSlides/notesSlide294.xml"/><Relationship Id="rId1" Type="http://schemas.openxmlformats.org/officeDocument/2006/relationships/slideLayout" Target="../slideLayouts/slideLayout3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296.xml"/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297.xml"/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notesSlide" Target="../notesSlides/notesSlide298.xml"/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2" Type="http://schemas.openxmlformats.org/officeDocument/2006/relationships/notesSlide" Target="../notesSlides/notesSlide299.xml"/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2" Type="http://schemas.openxmlformats.org/officeDocument/2006/relationships/notesSlide" Target="../notesSlides/notesSlide300.xml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1.xml"/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302.xml"/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3.xml"/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4.xml"/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6.xml"/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7.xml"/><Relationship Id="rId1" Type="http://schemas.openxmlformats.org/officeDocument/2006/relationships/slideLayout" Target="../slideLayouts/slideLayout2.xml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g"/><Relationship Id="rId2" Type="http://schemas.openxmlformats.org/officeDocument/2006/relationships/notesSlide" Target="../notesSlides/notesSlide308.xml"/><Relationship Id="rId1" Type="http://schemas.openxmlformats.org/officeDocument/2006/relationships/slideLayout" Target="../slideLayouts/slideLayout2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9.xml"/><Relationship Id="rId1" Type="http://schemas.openxmlformats.org/officeDocument/2006/relationships/slideLayout" Target="../slideLayouts/slideLayout2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g"/><Relationship Id="rId2" Type="http://schemas.openxmlformats.org/officeDocument/2006/relationships/notesSlide" Target="../notesSlides/notesSlide310.xml"/><Relationship Id="rId1" Type="http://schemas.openxmlformats.org/officeDocument/2006/relationships/slideLayout" Target="../slideLayouts/slideLayout2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1.xml"/><Relationship Id="rId1" Type="http://schemas.openxmlformats.org/officeDocument/2006/relationships/slideLayout" Target="../slideLayouts/slideLayout2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g"/><Relationship Id="rId2" Type="http://schemas.openxmlformats.org/officeDocument/2006/relationships/notesSlide" Target="../notesSlides/notesSlide312.xml"/><Relationship Id="rId1" Type="http://schemas.openxmlformats.org/officeDocument/2006/relationships/slideLayout" Target="../slideLayouts/slideLayout2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3.xml"/><Relationship Id="rId1" Type="http://schemas.openxmlformats.org/officeDocument/2006/relationships/slideLayout" Target="../slideLayouts/slideLayout2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4.xml"/><Relationship Id="rId1" Type="http://schemas.openxmlformats.org/officeDocument/2006/relationships/slideLayout" Target="../slideLayouts/slideLayout2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3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6.xml"/><Relationship Id="rId1" Type="http://schemas.openxmlformats.org/officeDocument/2006/relationships/slideLayout" Target="../slideLayouts/slideLayout2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g"/><Relationship Id="rId2" Type="http://schemas.openxmlformats.org/officeDocument/2006/relationships/notesSlide" Target="../notesSlides/notesSlide317.xml"/><Relationship Id="rId1" Type="http://schemas.openxmlformats.org/officeDocument/2006/relationships/slideLayout" Target="../slideLayouts/slideLayout2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8.xml"/><Relationship Id="rId1" Type="http://schemas.openxmlformats.org/officeDocument/2006/relationships/slideLayout" Target="../slideLayouts/slideLayout2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319.xml"/><Relationship Id="rId1" Type="http://schemas.openxmlformats.org/officeDocument/2006/relationships/slideLayout" Target="../slideLayouts/slideLayout2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g"/><Relationship Id="rId2" Type="http://schemas.openxmlformats.org/officeDocument/2006/relationships/notesSlide" Target="../notesSlides/notesSlide320.xml"/><Relationship Id="rId1" Type="http://schemas.openxmlformats.org/officeDocument/2006/relationships/slideLayout" Target="../slideLayouts/slideLayout2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g"/><Relationship Id="rId2" Type="http://schemas.openxmlformats.org/officeDocument/2006/relationships/notesSlide" Target="../notesSlides/notesSlide321.xml"/><Relationship Id="rId1" Type="http://schemas.openxmlformats.org/officeDocument/2006/relationships/slideLayout" Target="../slideLayouts/slideLayout2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2.xml"/><Relationship Id="rId1" Type="http://schemas.openxmlformats.org/officeDocument/2006/relationships/slideLayout" Target="../slideLayouts/slideLayout2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3.xml"/><Relationship Id="rId1" Type="http://schemas.openxmlformats.org/officeDocument/2006/relationships/slideLayout" Target="../slideLayouts/slideLayout2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4.xml"/><Relationship Id="rId1" Type="http://schemas.openxmlformats.org/officeDocument/2006/relationships/slideLayout" Target="../slideLayouts/slideLayout2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6.xml"/><Relationship Id="rId1" Type="http://schemas.openxmlformats.org/officeDocument/2006/relationships/slideLayout" Target="../slideLayouts/slideLayout2.xm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notesSlide" Target="../notesSlides/notesSlide327.xml"/><Relationship Id="rId1" Type="http://schemas.openxmlformats.org/officeDocument/2006/relationships/slideLayout" Target="../slideLayouts/slideLayout2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8.xml"/><Relationship Id="rId1" Type="http://schemas.openxmlformats.org/officeDocument/2006/relationships/slideLayout" Target="../slideLayouts/slideLayout2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9.xml"/><Relationship Id="rId1" Type="http://schemas.openxmlformats.org/officeDocument/2006/relationships/slideLayout" Target="../slideLayouts/slideLayout2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g"/><Relationship Id="rId2" Type="http://schemas.openxmlformats.org/officeDocument/2006/relationships/notesSlide" Target="../notesSlides/notesSlide330.xml"/><Relationship Id="rId1" Type="http://schemas.openxmlformats.org/officeDocument/2006/relationships/slideLayout" Target="../slideLayouts/slideLayout2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1.xml"/><Relationship Id="rId1" Type="http://schemas.openxmlformats.org/officeDocument/2006/relationships/slideLayout" Target="../slideLayouts/slideLayout2.xml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3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333.xml"/><Relationship Id="rId1" Type="http://schemas.openxmlformats.org/officeDocument/2006/relationships/slideLayout" Target="../slideLayouts/slideLayout2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4.xml"/><Relationship Id="rId1" Type="http://schemas.openxmlformats.org/officeDocument/2006/relationships/slideLayout" Target="../slideLayouts/slideLayout2.xm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notesSlide" Target="../notesSlides/notesSlide33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6.xml"/><Relationship Id="rId1" Type="http://schemas.openxmlformats.org/officeDocument/2006/relationships/slideLayout" Target="../slideLayouts/slideLayout2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notesSlide" Target="../notesSlides/notesSlide337.xml"/><Relationship Id="rId1" Type="http://schemas.openxmlformats.org/officeDocument/2006/relationships/slideLayout" Target="../slideLayouts/slideLayout2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8.xml"/><Relationship Id="rId1" Type="http://schemas.openxmlformats.org/officeDocument/2006/relationships/slideLayout" Target="../slideLayouts/slideLayout2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9.xml"/><Relationship Id="rId1" Type="http://schemas.openxmlformats.org/officeDocument/2006/relationships/slideLayout" Target="../slideLayouts/slideLayout2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0.xml"/><Relationship Id="rId1" Type="http://schemas.openxmlformats.org/officeDocument/2006/relationships/slideLayout" Target="../slideLayouts/slideLayout2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1.xml"/><Relationship Id="rId1" Type="http://schemas.openxmlformats.org/officeDocument/2006/relationships/slideLayout" Target="../slideLayouts/slideLayout2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2.xml"/><Relationship Id="rId1" Type="http://schemas.openxmlformats.org/officeDocument/2006/relationships/slideLayout" Target="../slideLayouts/slideLayout2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3.xml"/><Relationship Id="rId1" Type="http://schemas.openxmlformats.org/officeDocument/2006/relationships/slideLayout" Target="../slideLayouts/slideLayout2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4.xml"/><Relationship Id="rId1" Type="http://schemas.openxmlformats.org/officeDocument/2006/relationships/slideLayout" Target="../slideLayouts/slideLayout2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6.xml"/><Relationship Id="rId1" Type="http://schemas.openxmlformats.org/officeDocument/2006/relationships/slideLayout" Target="../slideLayouts/slideLayout2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7.xml"/><Relationship Id="rId1" Type="http://schemas.openxmlformats.org/officeDocument/2006/relationships/slideLayout" Target="../slideLayouts/slideLayout2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8.xml"/><Relationship Id="rId1" Type="http://schemas.openxmlformats.org/officeDocument/2006/relationships/slideLayout" Target="../slideLayouts/slideLayout2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9.xml"/><Relationship Id="rId1" Type="http://schemas.openxmlformats.org/officeDocument/2006/relationships/slideLayout" Target="../slideLayouts/slideLayout2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0.xml"/><Relationship Id="rId1" Type="http://schemas.openxmlformats.org/officeDocument/2006/relationships/slideLayout" Target="../slideLayouts/slideLayout2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1.xml"/><Relationship Id="rId1" Type="http://schemas.openxmlformats.org/officeDocument/2006/relationships/slideLayout" Target="../slideLayouts/slideLayout2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2.xml"/><Relationship Id="rId1" Type="http://schemas.openxmlformats.org/officeDocument/2006/relationships/slideLayout" Target="../slideLayouts/slideLayout2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3.xml"/><Relationship Id="rId1" Type="http://schemas.openxmlformats.org/officeDocument/2006/relationships/slideLayout" Target="../slideLayouts/slideLayout2.xml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g"/><Relationship Id="rId2" Type="http://schemas.openxmlformats.org/officeDocument/2006/relationships/notesSlide" Target="../notesSlides/notesSlide3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5.png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g"/><Relationship Id="rId2" Type="http://schemas.openxmlformats.org/officeDocument/2006/relationships/notesSlide" Target="../notesSlides/notesSlide356.xml"/><Relationship Id="rId1" Type="http://schemas.openxmlformats.org/officeDocument/2006/relationships/slideLayout" Target="../slideLayouts/slideLayout2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7.xml"/><Relationship Id="rId1" Type="http://schemas.openxmlformats.org/officeDocument/2006/relationships/slideLayout" Target="../slideLayouts/slideLayout2.xml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g"/><Relationship Id="rId2" Type="http://schemas.openxmlformats.org/officeDocument/2006/relationships/notesSlide" Target="../notesSlides/notesSlide358.xml"/><Relationship Id="rId1" Type="http://schemas.openxmlformats.org/officeDocument/2006/relationships/slideLayout" Target="../slideLayouts/slideLayout2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9.xml"/><Relationship Id="rId1" Type="http://schemas.openxmlformats.org/officeDocument/2006/relationships/slideLayout" Target="../slideLayouts/slideLayout2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0.xml"/><Relationship Id="rId1" Type="http://schemas.openxmlformats.org/officeDocument/2006/relationships/slideLayout" Target="../slideLayouts/slideLayout2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1.xml"/><Relationship Id="rId1" Type="http://schemas.openxmlformats.org/officeDocument/2006/relationships/slideLayout" Target="../slideLayouts/slideLayout2.xml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362.xml"/><Relationship Id="rId1" Type="http://schemas.openxmlformats.org/officeDocument/2006/relationships/slideLayout" Target="../slideLayouts/slideLayout2.xml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g"/><Relationship Id="rId2" Type="http://schemas.openxmlformats.org/officeDocument/2006/relationships/notesSlide" Target="../notesSlides/notesSlide363.xml"/><Relationship Id="rId1" Type="http://schemas.openxmlformats.org/officeDocument/2006/relationships/slideLayout" Target="../slideLayouts/slideLayout2.xml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g"/><Relationship Id="rId2" Type="http://schemas.openxmlformats.org/officeDocument/2006/relationships/notesSlide" Target="../notesSlides/notesSlide364.xml"/><Relationship Id="rId1" Type="http://schemas.openxmlformats.org/officeDocument/2006/relationships/slideLayout" Target="../slideLayouts/slideLayout2.xml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36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6.xml"/><Relationship Id="rId1" Type="http://schemas.openxmlformats.org/officeDocument/2006/relationships/slideLayout" Target="../slideLayouts/slideLayout2.xml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367.xml"/><Relationship Id="rId1" Type="http://schemas.openxmlformats.org/officeDocument/2006/relationships/slideLayout" Target="../slideLayouts/slideLayout2.xml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g"/><Relationship Id="rId2" Type="http://schemas.openxmlformats.org/officeDocument/2006/relationships/notesSlide" Target="../notesSlides/notesSlide3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4.jpg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g"/><Relationship Id="rId2" Type="http://schemas.openxmlformats.org/officeDocument/2006/relationships/notesSlide" Target="../notesSlides/notesSlide3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6.png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0.xml"/><Relationship Id="rId1" Type="http://schemas.openxmlformats.org/officeDocument/2006/relationships/slideLayout" Target="../slideLayouts/slideLayout2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1.xml"/><Relationship Id="rId1" Type="http://schemas.openxmlformats.org/officeDocument/2006/relationships/slideLayout" Target="../slideLayouts/slideLayout2.xml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372.xml"/><Relationship Id="rId1" Type="http://schemas.openxmlformats.org/officeDocument/2006/relationships/slideLayout" Target="../slideLayouts/slideLayout2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3.xml"/><Relationship Id="rId1" Type="http://schemas.openxmlformats.org/officeDocument/2006/relationships/slideLayout" Target="../slideLayouts/slideLayout2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4.xml"/><Relationship Id="rId1" Type="http://schemas.openxmlformats.org/officeDocument/2006/relationships/slideLayout" Target="../slideLayouts/slideLayout2.xml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37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6.xml"/><Relationship Id="rId1" Type="http://schemas.openxmlformats.org/officeDocument/2006/relationships/slideLayout" Target="../slideLayouts/slideLayout2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7.xml"/><Relationship Id="rId1" Type="http://schemas.openxmlformats.org/officeDocument/2006/relationships/slideLayout" Target="../slideLayouts/slideLayout2.xml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g"/><Relationship Id="rId2" Type="http://schemas.openxmlformats.org/officeDocument/2006/relationships/notesSlide" Target="../notesSlides/notesSlide3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jpg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g"/><Relationship Id="rId2" Type="http://schemas.openxmlformats.org/officeDocument/2006/relationships/notesSlide" Target="../notesSlides/notesSlide379.xml"/><Relationship Id="rId1" Type="http://schemas.openxmlformats.org/officeDocument/2006/relationships/slideLayout" Target="../slideLayouts/slideLayout2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0.xml"/><Relationship Id="rId1" Type="http://schemas.openxmlformats.org/officeDocument/2006/relationships/slideLayout" Target="../slideLayouts/slideLayout2.xml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g"/><Relationship Id="rId2" Type="http://schemas.openxmlformats.org/officeDocument/2006/relationships/notesSlide" Target="../notesSlides/notesSlide381.xml"/><Relationship Id="rId1" Type="http://schemas.openxmlformats.org/officeDocument/2006/relationships/slideLayout" Target="../slideLayouts/slideLayout2.xml"/></Relationships>
</file>

<file path=ppt/slides/_rels/slide3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2.xml"/><Relationship Id="rId1" Type="http://schemas.openxmlformats.org/officeDocument/2006/relationships/slideLayout" Target="../slideLayouts/slideLayout2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3.xml"/><Relationship Id="rId1" Type="http://schemas.openxmlformats.org/officeDocument/2006/relationships/slideLayout" Target="../slideLayouts/slideLayout2.xml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g"/><Relationship Id="rId2" Type="http://schemas.openxmlformats.org/officeDocument/2006/relationships/notesSlide" Target="../notesSlides/notesSlide384.xml"/><Relationship Id="rId1" Type="http://schemas.openxmlformats.org/officeDocument/2006/relationships/slideLayout" Target="../slideLayouts/slideLayout2.xml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g"/><Relationship Id="rId2" Type="http://schemas.openxmlformats.org/officeDocument/2006/relationships/notesSlide" Target="../notesSlides/notesSlide38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386.xml"/><Relationship Id="rId1" Type="http://schemas.openxmlformats.org/officeDocument/2006/relationships/slideLayout" Target="../slideLayouts/slideLayout2.xml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g"/><Relationship Id="rId2" Type="http://schemas.openxmlformats.org/officeDocument/2006/relationships/notesSlide" Target="../notesSlides/notesSlide387.xml"/><Relationship Id="rId1" Type="http://schemas.openxmlformats.org/officeDocument/2006/relationships/slideLayout" Target="../slideLayouts/slideLayout2.xml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g"/><Relationship Id="rId2" Type="http://schemas.openxmlformats.org/officeDocument/2006/relationships/notesSlide" Target="../notesSlides/notesSlide388.xml"/><Relationship Id="rId1" Type="http://schemas.openxmlformats.org/officeDocument/2006/relationships/slideLayout" Target="../slideLayouts/slideLayout2.xml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9.xml"/><Relationship Id="rId1" Type="http://schemas.openxmlformats.org/officeDocument/2006/relationships/slideLayout" Target="../slideLayouts/slideLayout2.xml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g"/><Relationship Id="rId2" Type="http://schemas.openxmlformats.org/officeDocument/2006/relationships/notesSlide" Target="../notesSlides/notesSlide390.xml"/><Relationship Id="rId1" Type="http://schemas.openxmlformats.org/officeDocument/2006/relationships/slideLayout" Target="../slideLayouts/slideLayout2.xml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g"/><Relationship Id="rId2" Type="http://schemas.openxmlformats.org/officeDocument/2006/relationships/notesSlide" Target="../notesSlides/notesSlide391.xml"/><Relationship Id="rId1" Type="http://schemas.openxmlformats.org/officeDocument/2006/relationships/slideLayout" Target="../slideLayouts/slideLayout2.xml"/></Relationships>
</file>

<file path=ppt/slides/_rels/slide3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2.xml"/><Relationship Id="rId1" Type="http://schemas.openxmlformats.org/officeDocument/2006/relationships/slideLayout" Target="../slideLayouts/slideLayout2.xml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g"/><Relationship Id="rId2" Type="http://schemas.openxmlformats.org/officeDocument/2006/relationships/notesSlide" Target="../notesSlides/notesSlide393.xml"/><Relationship Id="rId1" Type="http://schemas.openxmlformats.org/officeDocument/2006/relationships/slideLayout" Target="../slideLayouts/slideLayout2.xml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g"/><Relationship Id="rId2" Type="http://schemas.openxmlformats.org/officeDocument/2006/relationships/notesSlide" Target="../notesSlides/notesSlide394.xml"/><Relationship Id="rId1" Type="http://schemas.openxmlformats.org/officeDocument/2006/relationships/slideLayout" Target="../slideLayouts/slideLayout2.xml"/></Relationships>
</file>

<file path=ppt/slides/_rels/slide3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2" Type="http://schemas.openxmlformats.org/officeDocument/2006/relationships/notesSlide" Target="../notesSlides/notesSlide396.xml"/><Relationship Id="rId1" Type="http://schemas.openxmlformats.org/officeDocument/2006/relationships/slideLayout" Target="../slideLayouts/slideLayout2.xml"/></Relationships>
</file>

<file path=ppt/slides/_rels/slide4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7.xml"/><Relationship Id="rId1" Type="http://schemas.openxmlformats.org/officeDocument/2006/relationships/slideLayout" Target="../slideLayouts/slideLayout2.xml"/></Relationships>
</file>

<file path=ppt/slides/_rels/slide4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8.xml"/><Relationship Id="rId1" Type="http://schemas.openxmlformats.org/officeDocument/2006/relationships/slideLayout" Target="../slideLayouts/slideLayout2.xml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g"/><Relationship Id="rId2" Type="http://schemas.openxmlformats.org/officeDocument/2006/relationships/notesSlide" Target="../notesSlides/notesSlide399.xml"/><Relationship Id="rId1" Type="http://schemas.openxmlformats.org/officeDocument/2006/relationships/slideLayout" Target="../slideLayouts/slideLayout2.xml"/></Relationships>
</file>

<file path=ppt/slides/_rels/slide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g"/><Relationship Id="rId2" Type="http://schemas.openxmlformats.org/officeDocument/2006/relationships/notesSlide" Target="../notesSlides/notesSlide400.xml"/><Relationship Id="rId1" Type="http://schemas.openxmlformats.org/officeDocument/2006/relationships/slideLayout" Target="../slideLayouts/slideLayout2.xml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401.xml"/><Relationship Id="rId1" Type="http://schemas.openxmlformats.org/officeDocument/2006/relationships/slideLayout" Target="../slideLayouts/slideLayout2.xml"/></Relationships>
</file>

<file path=ppt/slides/_rels/slide4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2.xml"/><Relationship Id="rId1" Type="http://schemas.openxmlformats.org/officeDocument/2006/relationships/slideLayout" Target="../slideLayouts/slideLayout2.xml"/></Relationships>
</file>

<file path=ppt/slides/_rels/slide4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ctrTitle"/>
          </p:nvPr>
        </p:nvSpPr>
        <p:spPr>
          <a:xfrm>
            <a:off x="685800" y="692150"/>
            <a:ext cx="7772400" cy="1512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HITNI MEDICINSKI POSTUPCI</a:t>
            </a:r>
            <a:r>
              <a:rPr lang="hr-HR" sz="44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4400" b="1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1371600" y="2133600"/>
            <a:ext cx="6400799" cy="1223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hr-HR" dirty="0">
                <a:solidFill>
                  <a:schemeClr val="accent2"/>
                </a:solidFill>
              </a:rPr>
              <a:t>d</a:t>
            </a:r>
            <a:r>
              <a:rPr lang="en-US" sz="32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r. sc. </a:t>
            </a:r>
            <a:r>
              <a:rPr lang="en-US" sz="32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Višnja</a:t>
            </a:r>
            <a:r>
              <a:rPr lang="en-US" sz="32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Pranjić</a:t>
            </a:r>
            <a:endParaRPr lang="en-US" sz="3200" b="0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Shape 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5150" y="2746375"/>
            <a:ext cx="4392611" cy="380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0" y="765175"/>
            <a:ext cx="9144000" cy="5832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Kako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ste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Što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se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dogodilo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pacijent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odgovara</a:t>
            </a:r>
            <a:r>
              <a:rPr lang="hr-HR" sz="3600" dirty="0">
                <a:solidFill>
                  <a:schemeClr val="accent2"/>
                </a:solidFill>
              </a:rPr>
              <a:t> →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</a:pPr>
            <a:r>
              <a:rPr lang="hr-HR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Budan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je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</a:pPr>
            <a:r>
              <a:rPr lang="hr-HR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Nema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poremećaja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svijesti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</a:pPr>
            <a:r>
              <a:rPr lang="hr-HR" sz="3600" dirty="0">
                <a:solidFill>
                  <a:schemeClr val="accent2"/>
                </a:solidFill>
              </a:rPr>
              <a:t>-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Dišni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putovi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su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prohodni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Shape 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9175" y="1844675"/>
            <a:ext cx="2686049" cy="30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Shape 79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7" name="Shape 79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hape 80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4" name="Shape 804"/>
          <p:cNvPicPr preferRelativeResize="0">
            <a:picLocks noGrp="1"/>
          </p:cNvPicPr>
          <p:nvPr>
            <p:ph type="title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Shape 810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1" name="Shape 8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404812"/>
            <a:ext cx="9144000" cy="525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Shape 817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Shape 81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Nepravilna primjena može izazvati krvarenje u nosnicama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Treba pregledati stražnji dio ždrijela i po potrebi ASPIRIRATI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pacijent dolazi k svijesti ili se javlja nagon na povraćanje tubus treba ukloniti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hape 82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Povlači direktno prema van</a:t>
            </a:r>
          </a:p>
        </p:txBody>
      </p:sp>
      <p:sp>
        <p:nvSpPr>
          <p:cNvPr id="825" name="Shape 8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6" name="Shape 8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33375"/>
            <a:ext cx="8820149" cy="58880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7" name="Shape 827"/>
          <p:cNvCxnSpPr/>
          <p:nvPr/>
        </p:nvCxnSpPr>
        <p:spPr>
          <a:xfrm>
            <a:off x="4211637" y="270827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828" name="Shape 828"/>
          <p:cNvCxnSpPr/>
          <p:nvPr/>
        </p:nvCxnSpPr>
        <p:spPr>
          <a:xfrm rot="10800000">
            <a:off x="2411412" y="1773236"/>
            <a:ext cx="2232025" cy="12954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829" name="Shape 829"/>
          <p:cNvSpPr/>
          <p:nvPr/>
        </p:nvSpPr>
        <p:spPr>
          <a:xfrm>
            <a:off x="323850" y="0"/>
            <a:ext cx="6192837" cy="170021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Povlači direktno prema van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Shape 83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Upotreba đepne maske</a:t>
            </a:r>
          </a:p>
        </p:txBody>
      </p:sp>
      <p:sp>
        <p:nvSpPr>
          <p:cNvPr id="836" name="Shape 836"/>
          <p:cNvSpPr txBox="1">
            <a:spLocks noGrp="1"/>
          </p:cNvSpPr>
          <p:nvPr>
            <p:ph type="body" idx="1"/>
          </p:nvPr>
        </p:nvSpPr>
        <p:spPr>
          <a:xfrm>
            <a:off x="0" y="1484312"/>
            <a:ext cx="9144000" cy="5373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Lako dostupna medicinsoj sestri/tehničaru u hitnoj medicinskoj službi pri davanju umjetnog disanja “usta na usta”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7" name="Shape 8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8175" y="3241675"/>
            <a:ext cx="4681536" cy="361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Shape 843"/>
          <p:cNvSpPr txBox="1">
            <a:spLocks noGrp="1"/>
          </p:cNvSpPr>
          <p:nvPr>
            <p:ph type="title"/>
          </p:nvPr>
        </p:nvSpPr>
        <p:spPr>
          <a:xfrm>
            <a:off x="457200" y="-242887"/>
            <a:ext cx="8229600" cy="242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Shape 84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Đepne maske imaju jednosmjernu valvulu koja dozvoljava ventilaciju kroz masku, a sprečava da se izdahnuti zrak pacijenta vrati kroz valvulu u usta osobe koja daje umjetno sisanje</a:t>
            </a:r>
          </a:p>
        </p:txBody>
      </p:sp>
      <p:pic>
        <p:nvPicPr>
          <p:cNvPr id="845" name="Shape 8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5375" y="2281236"/>
            <a:ext cx="4932362" cy="4576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Shape 846" descr="Laerdal Replacement One-Way Valv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997200"/>
            <a:ext cx="3303587" cy="386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Shape 85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4" name="Shape 8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1050" y="1052512"/>
            <a:ext cx="4635499" cy="481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Shape 860"/>
          <p:cNvSpPr txBox="1">
            <a:spLocks noGrp="1"/>
          </p:cNvSpPr>
          <p:nvPr>
            <p:ph type="title"/>
          </p:nvPr>
        </p:nvSpPr>
        <p:spPr>
          <a:xfrm>
            <a:off x="457200" y="-242887"/>
            <a:ext cx="8229600" cy="242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Nastavak za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kisik</a:t>
            </a:r>
          </a:p>
        </p:txBody>
      </p:sp>
      <p:sp>
        <p:nvSpPr>
          <p:cNvPr id="861" name="Shape 861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Većina maski dolazi s nastavkom za spjanje cijevi za kisik što znaćajno povećava koncentraciju kisika u zraku koji se upuhuje u pacijenta</a:t>
            </a:r>
          </a:p>
        </p:txBody>
      </p:sp>
      <p:pic>
        <p:nvPicPr>
          <p:cNvPr id="862" name="Shape 8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9250" y="2592386"/>
            <a:ext cx="5113337" cy="42656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3" name="Shape 863"/>
          <p:cNvCxnSpPr/>
          <p:nvPr/>
        </p:nvCxnSpPr>
        <p:spPr>
          <a:xfrm rot="10800000" flipH="1">
            <a:off x="6372225" y="4221162"/>
            <a:ext cx="1368425" cy="863599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864" name="Shape 864"/>
          <p:cNvSpPr/>
          <p:nvPr/>
        </p:nvSpPr>
        <p:spPr>
          <a:xfrm>
            <a:off x="6804025" y="2997200"/>
            <a:ext cx="2339975" cy="1223961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Nastavak za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kisik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Shape 870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Shape 871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Klekni iznad glave pacijenta ako je moguće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Otvori dišne putove potiskivanjem čeljusti prema naprijed (ovo je preporuka, iako se može i zabaciti glava i podići donja čeljust)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2" name="Shape 8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8887" y="3028950"/>
            <a:ext cx="6172199" cy="382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pacijent ne odgovara i leži na tlu → ručno stabiliziraj vratnu kralježnicu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do postavljanja ovratnika ili otklanjanja sumnje na povredu vratne kralježnice</a:t>
            </a:r>
          </a:p>
        </p:txBody>
      </p:sp>
      <p:pic>
        <p:nvPicPr>
          <p:cNvPr id="126" name="Shape 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3711" y="2978150"/>
            <a:ext cx="5832474" cy="387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878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698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Shape 879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Aspiriraj ako je potrebno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Ventilacija pacijenta kojem dišni putovi nisu očišćeni može dovesti do opstrukcije istih i/ili aspiracije sadržaja dublje u dišne putove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je moguće postavi orofaringealni ili nazofaringealni tubus → pomaže u održavanju prohodnosti dišnih putova 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Shape 885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698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Shape 886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je kisik dostupan spoji cijev za dovod kisika s đepnom maskom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Bez dodatnog kisika, koncentracija kisika u upuhanom zraku iznosila bi oko 17%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7" name="Shape 8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8175" y="2667000"/>
            <a:ext cx="5543549" cy="4190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Shape 893"/>
          <p:cNvSpPr txBox="1">
            <a:spLocks noGrp="1"/>
          </p:cNvSpPr>
          <p:nvPr>
            <p:ph type="title"/>
          </p:nvPr>
        </p:nvSpPr>
        <p:spPr>
          <a:xfrm>
            <a:off x="468312" y="-1143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Shape 894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Regulator protoka kisika postavi na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15 l/min ili više → veći dovod kisika zanači veću koncentraciju kisika u upuhanom zraku</a:t>
            </a:r>
          </a:p>
        </p:txBody>
      </p:sp>
      <p:pic>
        <p:nvPicPr>
          <p:cNvPr id="895" name="Shape 8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7175" y="2205036"/>
            <a:ext cx="4198937" cy="4652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Shape 901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Shape 902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Postavi masku na lice pacijenta tako da je uži kraj položen na korijen nosa pacijenta, a širi dio između donje usne i brade → ovaj položaj osigurava najbolje prijanjanje maske na licu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3" name="Shape 9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875" y="3284537"/>
            <a:ext cx="3981449" cy="326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Shape 909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115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Shape 910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Postavljenu masku učvrsti obuhvativši je s obje ruke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Palčeve položi na nosni dio maske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Kažiprste položi na dio maske na bradi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Ostale prste stavi na donji dio donje čeljusti tako da mali prst dođe do ugla donje čeljusti</a:t>
            </a:r>
          </a:p>
        </p:txBody>
      </p:sp>
      <p:pic>
        <p:nvPicPr>
          <p:cNvPr id="911" name="Shape 9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9837" y="3662362"/>
            <a:ext cx="3600450" cy="319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Shape 917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-531811"/>
            <a:ext cx="8229600" cy="5318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Shape 918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Pomoću srednjeg prsta prstenjaka i malog prsta obiju ruku povuci čeljust gore prema masci</a:t>
            </a:r>
          </a:p>
        </p:txBody>
      </p:sp>
      <p:pic>
        <p:nvPicPr>
          <p:cNvPr id="919" name="Shape 9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5511" y="3068636"/>
            <a:ext cx="4476749" cy="326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Shape 925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Shape 926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Duboko udahni i polako  izdahni u jednosmjernu valvulu na vrhu maske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7" name="Shape 927"/>
          <p:cNvPicPr preferRelativeResize="0"/>
          <p:nvPr/>
        </p:nvPicPr>
        <p:blipFill/>
        <p:spPr>
          <a:xfrm>
            <a:off x="0" y="2746375"/>
            <a:ext cx="5040312" cy="411162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928" name="Shape 9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4300" y="2836861"/>
            <a:ext cx="5219699" cy="4021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Shape 934"/>
          <p:cNvSpPr txBox="1">
            <a:spLocks noGrp="1"/>
          </p:cNvSpPr>
          <p:nvPr>
            <p:ph type="title"/>
          </p:nvPr>
        </p:nvSpPr>
        <p:spPr>
          <a:xfrm>
            <a:off x="457200" y="-242887"/>
            <a:ext cx="8229600" cy="242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Shape 93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Isporuka udaha odrasloj osobi treba trajati do 2 sekunde s omjerom jednog upuha svakih 5 sekundi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Isporuka udaha kod djece i dojenčadi treba trajati 1-1,5 sekundi s omjerom jednog upuha svake 3 sekunde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hiperventilirati!!!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Nakon upuha odmakni svoja usta od valvule kako bi zrak mogao izaći van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Shape 941"/>
          <p:cNvSpPr txBox="1">
            <a:spLocks noGrp="1"/>
          </p:cNvSpPr>
          <p:nvPr>
            <p:ph type="title"/>
          </p:nvPr>
        </p:nvSpPr>
        <p:spPr>
          <a:xfrm>
            <a:off x="0" y="620712"/>
            <a:ext cx="9144000" cy="7969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VENTILACIJA SAMOŠIREĆIM BALONOM I MASKOM </a:t>
            </a:r>
            <a:b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-US" sz="3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tehnika za dvije osobe</a:t>
            </a:r>
          </a:p>
        </p:txBody>
      </p:sp>
      <p:sp>
        <p:nvSpPr>
          <p:cNvPr id="942" name="Shape 942"/>
          <p:cNvSpPr txBox="1">
            <a:spLocks noGrp="1"/>
          </p:cNvSpPr>
          <p:nvPr>
            <p:ph type="body" idx="1"/>
          </p:nvPr>
        </p:nvSpPr>
        <p:spPr>
          <a:xfrm>
            <a:off x="0" y="2060575"/>
            <a:ext cx="9144000" cy="47974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Balon ima svojstvo širenja → balon se pritišće rukom, zrak prolazi kroz jednosmjernu valvulu do maske i pacijenta</a:t>
            </a:r>
          </a:p>
        </p:txBody>
      </p:sp>
      <p:pic>
        <p:nvPicPr>
          <p:cNvPr id="943" name="Shape 9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6100" y="3905250"/>
            <a:ext cx="4787900" cy="2716211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Shape 944"/>
          <p:cNvSpPr/>
          <p:nvPr/>
        </p:nvSpPr>
        <p:spPr>
          <a:xfrm>
            <a:off x="1187450" y="3860800"/>
            <a:ext cx="3024187" cy="1081086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jednosmjerna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valvula</a:t>
            </a:r>
          </a:p>
        </p:txBody>
      </p:sp>
      <p:cxnSp>
        <p:nvCxnSpPr>
          <p:cNvPr id="945" name="Shape 945"/>
          <p:cNvCxnSpPr/>
          <p:nvPr/>
        </p:nvCxnSpPr>
        <p:spPr>
          <a:xfrm>
            <a:off x="2987675" y="5084762"/>
            <a:ext cx="2089150" cy="14446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Shape 951"/>
          <p:cNvSpPr txBox="1">
            <a:spLocks noGrp="1"/>
          </p:cNvSpPr>
          <p:nvPr>
            <p:ph type="title"/>
          </p:nvPr>
        </p:nvSpPr>
        <p:spPr>
          <a:xfrm>
            <a:off x="395287" y="-1143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Jednosmjerna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valvula</a:t>
            </a:r>
          </a:p>
        </p:txBody>
      </p:sp>
      <p:sp>
        <p:nvSpPr>
          <p:cNvPr id="952" name="Shape 95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Jednosmjerna valvula nakon stiskanja balona propušta zrak prema maski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 vrijeme izdisaja se zatvara i sprečava ponovno udisanje izdahnutog zraka</a:t>
            </a:r>
          </a:p>
        </p:txBody>
      </p:sp>
      <p:pic>
        <p:nvPicPr>
          <p:cNvPr id="953" name="Shape 9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500437"/>
            <a:ext cx="4643437" cy="3090862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Shape 954"/>
          <p:cNvSpPr/>
          <p:nvPr/>
        </p:nvSpPr>
        <p:spPr>
          <a:xfrm>
            <a:off x="4932362" y="3213100"/>
            <a:ext cx="3024187" cy="7921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Jednosmjerna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valvula</a:t>
            </a:r>
          </a:p>
        </p:txBody>
      </p:sp>
      <p:cxnSp>
        <p:nvCxnSpPr>
          <p:cNvPr id="955" name="Shape 955"/>
          <p:cNvCxnSpPr/>
          <p:nvPr/>
        </p:nvCxnSpPr>
        <p:spPr>
          <a:xfrm flipH="1">
            <a:off x="4067174" y="3933825"/>
            <a:ext cx="1368425" cy="28733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 rot="10800000" flipH="1">
            <a:off x="468312" y="-138111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Uvijek koristi ABCDE pristup za procjenu stanja pacijenta </a:t>
            </a:r>
          </a:p>
        </p:txBody>
      </p:sp>
      <p:pic>
        <p:nvPicPr>
          <p:cNvPr id="134" name="Shape 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8175" y="2333625"/>
            <a:ext cx="4824412" cy="371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Shape 961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-458786"/>
            <a:ext cx="8229600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Shape 96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Kad pritisak popusti balon se automatski širi zbog svoje elastičnosti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Zrak ulazi iz okoline kroz otvor na drugom kraju balona ili iz spremnika za kisik ako je priključen na balon</a:t>
            </a:r>
          </a:p>
        </p:txBody>
      </p:sp>
      <p:pic>
        <p:nvPicPr>
          <p:cNvPr id="963" name="Shape 9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38550"/>
            <a:ext cx="9144000" cy="281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Shape 969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Shape 970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 balon se može priključiti spremnik za kisik – to su vrećice ili široke cijevi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971" name="Shape 9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8175" y="1484312"/>
            <a:ext cx="5543549" cy="4919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Shape 977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Shape 97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Kod odraslih se upotrebljavaju baloni volumena od 1600 ml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je balon priključen na kisik volumen potreban za ventilaciju iznosi oko 500 ml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Pokušaj  čvrstog prijanjanja maske na lice pacjenta dok se istovremeno stišće balon može ugroziti ventilaciju</a:t>
            </a:r>
          </a:p>
        </p:txBody>
      </p:sp>
      <p:pic>
        <p:nvPicPr>
          <p:cNvPr id="979" name="Shape 9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1050" y="4148137"/>
            <a:ext cx="4392611" cy="2709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Shape 985"/>
          <p:cNvSpPr txBox="1">
            <a:spLocks noGrp="1"/>
          </p:cNvSpPr>
          <p:nvPr>
            <p:ph type="title"/>
          </p:nvPr>
        </p:nvSpPr>
        <p:spPr>
          <a:xfrm>
            <a:off x="457200" y="-171450"/>
            <a:ext cx="8229600" cy="171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Shape 98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Zato, ako je moguće ventilaciju izvode 2 zdravstvena djelatnika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Jedan osigurava dobro prijanjanje maske na lice, a drugi pritišće balon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7" name="Shape 9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3711" y="2400300"/>
            <a:ext cx="4751387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Shape 993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698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Shape 99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Može se koristiti orofaringealni ili nazofaringealni tubus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Može se priključiti na endotrahealni tubus</a:t>
            </a:r>
          </a:p>
        </p:txBody>
      </p:sp>
      <p:pic>
        <p:nvPicPr>
          <p:cNvPr id="995" name="Shape 9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3711" y="2565400"/>
            <a:ext cx="4608512" cy="3103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Shape 1001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Shape 1002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Pacijenta je potrebno ventilirati ako: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600" b="1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Pokazuje znakove nedostatka u tkivima (anoksija, hipoksija)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Bradipneja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Diše s nedostatnim volumenom udisaja (hipoventilacija)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1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1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Shape 1009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 učinkovitu ventilaciju neophodno je osigurati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PROHODNOST DIŠNIH PUTOVA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su dišni putovi opstruirani zbog zapadanja jezika ili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mekim čestima ždrijela treba postaviti orofaringealni ili nazofaringealni tubus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Prije početka ventilacije treba otkloniti/aspirirati strano tijelo ili tekućinu, sluz, krv... 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Shape 10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POSTUPAK VENTILACIJE</a:t>
            </a:r>
          </a:p>
        </p:txBody>
      </p:sp>
      <p:sp>
        <p:nvSpPr>
          <p:cNvPr id="1016" name="Shape 1016"/>
          <p:cNvSpPr txBox="1">
            <a:spLocks noGrp="1"/>
          </p:cNvSpPr>
          <p:nvPr>
            <p:ph type="body" idx="1"/>
          </p:nvPr>
        </p:nvSpPr>
        <p:spPr>
          <a:xfrm>
            <a:off x="0" y="1341437"/>
            <a:ext cx="9144000" cy="5516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Primijenite osobne mjere zaštite – rukavice i zaštitne naočale zbog velikog rizika izlaganja tjelesnim tekućinama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Odabrati pravu veličinu – za odrasle, dijete, dojenče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Shape 1022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Shape 1023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Provjeri ispravnost balona – ako je duže bio presavijen → nedovoljna isporuka volumena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Poleći bolesnika na leđa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4" name="Shape 10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8175" y="3213100"/>
            <a:ext cx="4427537" cy="298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Shape 1031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Jedan spasioc se postavlja iznad glave pacijenta, a drugi je pokraj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Otvori dišne putove →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zabaci glavu i podigni donju čeljust ili potisni donju čeljust prema naprijed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(ozlijeda kralježnice)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Provjeri usni šupljinu – po potrebi aspiriraj ili odstrani strano tijelo –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VISOK RIZIK ZA ASPIRACIJU!!!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115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Izvedi potpunu početnu procjenu pacjenta i redovito je ponavljaj</a:t>
            </a:r>
          </a:p>
        </p:txBody>
      </p:sp>
      <p:pic>
        <p:nvPicPr>
          <p:cNvPr id="142" name="Shape 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3687" y="1931986"/>
            <a:ext cx="5040312" cy="4926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50" y="2197100"/>
            <a:ext cx="4319587" cy="427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Shape 1037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Shape 103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Postavi orofaringealni ili nazofaringealni tubus ako su ti dostupni – održavaju dišne putove otvorenim i olakšavaju ventilaciju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Osoba iznad glave postavlja masku – uži dio maske je iznad hrpta nosa, a širi između brade i donje usne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Shape 10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187" y="620712"/>
            <a:ext cx="7924799" cy="594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Shape 1050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698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Shape 1051"/>
          <p:cNvSpPr txBox="1">
            <a:spLocks noGrp="1"/>
          </p:cNvSpPr>
          <p:nvPr>
            <p:ph type="body" idx="1"/>
          </p:nvPr>
        </p:nvSpPr>
        <p:spPr>
          <a:xfrm>
            <a:off x="0" y="188911"/>
            <a:ext cx="9144000" cy="66690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Druga osoba polako počinje stiskati balon nastojeći postići željeni broj udaha u minuti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Potrebno je upuhati zrak u pluća minimalno jednom svakih 5 s u odraslih osoba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Važno je NE STISKATI BALON PREBRZO I PREJAKO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Balonu treba vremena da se ponovo napuše i pacijentu da izdahne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Shape 1057"/>
          <p:cNvSpPr txBox="1">
            <a:spLocks noGrp="1"/>
          </p:cNvSpPr>
          <p:nvPr>
            <p:ph type="title"/>
          </p:nvPr>
        </p:nvSpPr>
        <p:spPr>
          <a:xfrm>
            <a:off x="468312" y="0"/>
            <a:ext cx="8229600" cy="698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Shape 1058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Prejak pritisak na balon može uzrokovati povišeni tlak u gornjim dišnim putovima → zrak će vjerojatno ući u jednjak i želudac što povećava rizik za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POVRAĆANJE I ASPIRACIJU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1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Spoji balon s kisikom i postavi najveći protok – 15 l/mim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→ smanjuje potreban volumen upuhnutog zraka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→ brže rješavanje hipoksije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Shape 1064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Shape 106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Promatraj podizanje prsnog koša prilikom svake ventilacije → ako se NE podiže moguća je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OPSTRUKCIJA DIŠNIH PUTOVA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1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Obrati pažnju na otpor koji se javlja prilikom stiskanja balona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→ lagani otpor je normalan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→ jači otpor koji zahtijeva snažnije stiskanje             balona ukazuje na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OPSTRUKCIJU DIŠNIH PUTOVA !!!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Shape 1071"/>
          <p:cNvSpPr txBox="1">
            <a:spLocks noGrp="1"/>
          </p:cNvSpPr>
          <p:nvPr>
            <p:ph type="title"/>
          </p:nvPr>
        </p:nvSpPr>
        <p:spPr>
          <a:xfrm>
            <a:off x="468312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2" name="Shape 1072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33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Cijelo vrijeme pratiti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→ stanje dišnih putova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→ razinu svijesti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→ napor pri disanju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Poželjno je auskultirati prsni koš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3" name="Shape 10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3211" y="4130675"/>
            <a:ext cx="2665411" cy="2665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Shape 1078"/>
          <p:cNvSpPr txBox="1">
            <a:spLocks noGrp="1"/>
          </p:cNvSpPr>
          <p:nvPr>
            <p:ph type="title"/>
          </p:nvPr>
        </p:nvSpPr>
        <p:spPr>
          <a:xfrm>
            <a:off x="457200" y="-171450"/>
            <a:ext cx="8229600" cy="171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Shape 1079"/>
          <p:cNvSpPr txBox="1">
            <a:spLocks noGrp="1"/>
          </p:cNvSpPr>
          <p:nvPr>
            <p:ph type="body" idx="1"/>
          </p:nvPr>
        </p:nvSpPr>
        <p:spPr>
          <a:xfrm>
            <a:off x="0" y="188911"/>
            <a:ext cx="8893175" cy="66690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pacijent odgovara spontanim udisajima treba procijeniti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UČINKOVITOST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tih udisaja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Kod osoba s povredom vratne kralježnice ovaj postupak je izuzetno težak zbog načina otvaranja dišnih putova → glava mora biti u neutralnom položaju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Uporaba orofaringealnog ili nazofaringealnog tubusa značajno olakšava ventilaciju balonom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Shape 1085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Shape 108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8893175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Najbolje su prozirne maske jer omogućavaju da se odmah uoči ako je došlo do nakupljanja tekućine ili ostalih sadržaja u dišnim putovima</a:t>
            </a:r>
          </a:p>
        </p:txBody>
      </p:sp>
      <p:pic>
        <p:nvPicPr>
          <p:cNvPr id="1087" name="Shape 10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1411" y="2708275"/>
            <a:ext cx="4391025" cy="328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Shape 1093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Shape 109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Dužina trajanja upuha kod djece i dojenčadi je 1-1,5 s svake 3 sekunde</a:t>
            </a:r>
          </a:p>
        </p:txBody>
      </p:sp>
      <p:pic>
        <p:nvPicPr>
          <p:cNvPr id="1095" name="Shape 10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9611" y="1989136"/>
            <a:ext cx="4895850" cy="390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Shape 1101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ENDOTRAHEALNA INTUBACIJA</a:t>
            </a:r>
          </a:p>
        </p:txBody>
      </p:sp>
      <p:sp>
        <p:nvSpPr>
          <p:cNvPr id="1102" name="Shape 1102"/>
          <p:cNvSpPr txBox="1">
            <a:spLocks noGrp="1"/>
          </p:cNvSpPr>
          <p:nvPr>
            <p:ph type="body" idx="1"/>
          </p:nvPr>
        </p:nvSpPr>
        <p:spPr>
          <a:xfrm>
            <a:off x="0" y="1196975"/>
            <a:ext cx="9144000" cy="5661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NAJBOLJI NAČIN ZAŠTITE dišnih putova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Pogotovo u izvanbolničkim uvjetima</a:t>
            </a:r>
          </a:p>
        </p:txBody>
      </p:sp>
      <p:pic>
        <p:nvPicPr>
          <p:cNvPr id="1103" name="Shape 1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1912" y="2408236"/>
            <a:ext cx="6697661" cy="4449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1928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Poremećaje koji akutno ugrožavaju život zbrini smjesta i to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prije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nego što prijeđeš na  slijedeći dio procjene</a:t>
            </a:r>
          </a:p>
        </p:txBody>
      </p:sp>
      <p:pic>
        <p:nvPicPr>
          <p:cNvPr id="151" name="Shape 151"/>
          <p:cNvPicPr preferRelativeResize="0"/>
          <p:nvPr/>
        </p:nvPicPr>
        <p:blipFill/>
        <p:spPr>
          <a:xfrm>
            <a:off x="2268536" y="2276475"/>
            <a:ext cx="4752974" cy="409416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Shape 1109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Shape 1110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Endotrahealna intubacija je najbolja metoda jer: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Odvaja dišne i probavne putove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Sprečava aspiraciju</a:t>
            </a:r>
          </a:p>
        </p:txBody>
      </p:sp>
      <p:pic>
        <p:nvPicPr>
          <p:cNvPr id="1111" name="Shape 1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1912" y="2781300"/>
            <a:ext cx="6119811" cy="3684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Shape 1117"/>
          <p:cNvSpPr txBox="1">
            <a:spLocks noGrp="1"/>
          </p:cNvSpPr>
          <p:nvPr>
            <p:ph type="title"/>
          </p:nvPr>
        </p:nvSpPr>
        <p:spPr>
          <a:xfrm>
            <a:off x="457200" y="-171450"/>
            <a:ext cx="8229600" cy="171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Shape 111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Najbolje omogućava asistirano i kontrolirano disanje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Omogućuje davanja 100% kisika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9" name="Shape 1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7311" y="2133600"/>
            <a:ext cx="4105275" cy="410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Shape 1125"/>
          <p:cNvSpPr txBox="1">
            <a:spLocks noGrp="1"/>
          </p:cNvSpPr>
          <p:nvPr>
            <p:ph type="title"/>
          </p:nvPr>
        </p:nvSpPr>
        <p:spPr>
          <a:xfrm>
            <a:off x="457200" y="-315912"/>
            <a:ext cx="8229600" cy="730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6" name="Shape 112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Sprečava distenziju želuca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Omogućuje traheobronhalnu sukciju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Omogućuje primjenu lijekova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Olakšava vanjsku masažu srca – nakon uvođenja endotrahealnog tubusa mnogo je lakše reanimirati bolesnika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MEDICINSKA SESTRA ASISTIRA!!!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Shape 1131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Shape 113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INDIKACIJE ZA ET SU: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Arest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Ozljeda, bolest ili intoksikacija kod kojih je moguća opstrukcija dišnih putova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Nemogućnost učinkovite ventilacije drugim načinom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Kod gubitka zaštitnih refleksa dišnih putova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Shape 113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08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Pribor</a:t>
            </a:r>
          </a:p>
        </p:txBody>
      </p:sp>
      <p:sp>
        <p:nvSpPr>
          <p:cNvPr id="1139" name="Shape 1139"/>
          <p:cNvSpPr txBox="1">
            <a:spLocks noGrp="1"/>
          </p:cNvSpPr>
          <p:nvPr>
            <p:ph type="body" idx="1"/>
          </p:nvPr>
        </p:nvSpPr>
        <p:spPr>
          <a:xfrm>
            <a:off x="0" y="1052512"/>
            <a:ext cx="9144000" cy="58054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Laringoskop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Provjeri žaruljicu!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Vizualizacija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glasnica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ET tubusi</a:t>
            </a:r>
          </a:p>
        </p:txBody>
      </p:sp>
      <p:pic>
        <p:nvPicPr>
          <p:cNvPr id="1140" name="Shape 1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5737" y="1196975"/>
            <a:ext cx="2592387" cy="2246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Shape 1141"/>
          <p:cNvPicPr preferRelativeResize="0"/>
          <p:nvPr/>
        </p:nvPicPr>
        <p:blipFill/>
        <p:spPr>
          <a:xfrm>
            <a:off x="3635375" y="4005262"/>
            <a:ext cx="4537074" cy="236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142" name="Shape 11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2100" y="836612"/>
            <a:ext cx="2501900" cy="295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Shape 11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Engaging laryngoscope </a:t>
            </a:r>
            <a:b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blade and handle</a:t>
            </a:r>
            <a:r>
              <a:rPr lang="en-US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149" name="Shape 11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Engaging laryngoscope </a:t>
            </a:r>
            <a:b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blade and handle</a:t>
            </a:r>
          </a:p>
        </p:txBody>
      </p:sp>
      <p:sp>
        <p:nvSpPr>
          <p:cNvPr id="1150" name="Shape 1150"/>
          <p:cNvSpPr txBox="1"/>
          <p:nvPr/>
        </p:nvSpPr>
        <p:spPr>
          <a:xfrm>
            <a:off x="487362" y="398462"/>
            <a:ext cx="8170861" cy="1314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Engaging laryngoscope </a:t>
            </a:r>
            <a:br>
              <a:rPr lang="en-US" sz="36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blade and handle</a:t>
            </a: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151" name="Shape 1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586"/>
            <a:ext cx="9144000" cy="6859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Shape 115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2386011" cy="698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Shape 115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9" name="Shape 1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2275" y="0"/>
            <a:ext cx="62325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0" name="Shape 1160"/>
          <p:cNvSpPr txBox="1"/>
          <p:nvPr/>
        </p:nvSpPr>
        <p:spPr>
          <a:xfrm>
            <a:off x="403225" y="315912"/>
            <a:ext cx="8337550" cy="13049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Shape 116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7" name="Shape 116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8" name="Shape 11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16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Shape 1174"/>
          <p:cNvSpPr txBox="1">
            <a:spLocks noGrp="1"/>
          </p:cNvSpPr>
          <p:nvPr>
            <p:ph type="title"/>
          </p:nvPr>
        </p:nvSpPr>
        <p:spPr>
          <a:xfrm>
            <a:off x="539750" y="-1143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Placement of Miller blade </a:t>
            </a:r>
            <a:b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under epiglottis</a:t>
            </a:r>
          </a:p>
        </p:txBody>
      </p:sp>
      <p:sp>
        <p:nvSpPr>
          <p:cNvPr id="1175" name="Shape 117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8893175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Miller</a:t>
            </a:r>
          </a:p>
        </p:txBody>
      </p:sp>
      <p:pic>
        <p:nvPicPr>
          <p:cNvPr id="1176" name="Shape 1176"/>
          <p:cNvPicPr preferRelativeResize="0"/>
          <p:nvPr/>
        </p:nvPicPr>
        <p:blipFill rotWithShape="1">
          <a:blip r:embed="rId3">
            <a:alphaModFix/>
          </a:blip>
          <a:srcRect l="6556" t="1499" r="9486" b="4166"/>
          <a:stretch/>
        </p:blipFill>
        <p:spPr>
          <a:xfrm>
            <a:off x="3132136" y="836612"/>
            <a:ext cx="6011861" cy="5329237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Shape 1177"/>
          <p:cNvSpPr txBox="1"/>
          <p:nvPr/>
        </p:nvSpPr>
        <p:spPr>
          <a:xfrm>
            <a:off x="539750" y="-1579562"/>
            <a:ext cx="8331200" cy="1579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Placement of Miller blade </a:t>
            </a:r>
            <a:br>
              <a:rPr lang="en-US" sz="36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under epiglottis</a:t>
            </a:r>
          </a:p>
        </p:txBody>
      </p:sp>
      <p:pic>
        <p:nvPicPr>
          <p:cNvPr id="1178" name="Shape 1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133600"/>
            <a:ext cx="3155950" cy="345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Shape 118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5" name="Shape 118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Macintosh</a:t>
            </a:r>
          </a:p>
        </p:txBody>
      </p:sp>
      <p:pic>
        <p:nvPicPr>
          <p:cNvPr id="1186" name="Shape 1186"/>
          <p:cNvPicPr preferRelativeResize="0"/>
          <p:nvPr/>
        </p:nvPicPr>
        <p:blipFill rotWithShape="1">
          <a:blip r:embed="rId3">
            <a:alphaModFix/>
          </a:blip>
          <a:srcRect t="2333" r="9442" b="5332"/>
          <a:stretch/>
        </p:blipFill>
        <p:spPr>
          <a:xfrm>
            <a:off x="2771775" y="476250"/>
            <a:ext cx="6372224" cy="5661024"/>
          </a:xfrm>
          <a:prstGeom prst="rect">
            <a:avLst/>
          </a:prstGeom>
          <a:noFill/>
          <a:ln>
            <a:noFill/>
          </a:ln>
        </p:spPr>
      </p:pic>
      <p:sp>
        <p:nvSpPr>
          <p:cNvPr id="1187" name="Shape 1187"/>
          <p:cNvSpPr txBox="1"/>
          <p:nvPr/>
        </p:nvSpPr>
        <p:spPr>
          <a:xfrm rot="10800000" flipH="1">
            <a:off x="381000" y="-387349"/>
            <a:ext cx="8383586" cy="714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8" name="Shape 1188"/>
          <p:cNvPicPr preferRelativeResize="0"/>
          <p:nvPr/>
        </p:nvPicPr>
        <p:blipFill/>
        <p:spPr>
          <a:xfrm>
            <a:off x="0" y="1700211"/>
            <a:ext cx="3209925" cy="396081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Procjeni djelotvornost provedenih postupaka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Rano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pozovi pomoć ukoliko je potrebna</a:t>
            </a:r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9111" y="1341437"/>
            <a:ext cx="3960811" cy="3960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Shape 119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Shape 119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ETT and syringe</a:t>
            </a:r>
          </a:p>
        </p:txBody>
      </p:sp>
      <p:pic>
        <p:nvPicPr>
          <p:cNvPr id="1196" name="Shape 1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Shape 1197"/>
          <p:cNvSpPr txBox="1"/>
          <p:nvPr/>
        </p:nvSpPr>
        <p:spPr>
          <a:xfrm>
            <a:off x="0" y="352425"/>
            <a:ext cx="9144000" cy="1504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Shape 1203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-387350"/>
            <a:ext cx="8229600" cy="387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Vađenje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stranog tijela</a:t>
            </a:r>
          </a:p>
        </p:txBody>
      </p:sp>
      <p:sp>
        <p:nvSpPr>
          <p:cNvPr id="1204" name="Shape 120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Anestetičko sredstvo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Žica vodilica – mandren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- vodilica je savitljiva plastificirana žica koja se uvodi u ET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 oblikovanje tubusa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Vrh vodilice NE SMIJE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prijeći rub otvora tubusa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zbog opasnosti od ozljede dušnika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5" name="Shape 12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6825" y="1916111"/>
            <a:ext cx="4067175" cy="3254374"/>
          </a:xfrm>
          <a:prstGeom prst="rect">
            <a:avLst/>
          </a:prstGeom>
          <a:noFill/>
          <a:ln>
            <a:noFill/>
          </a:ln>
        </p:spPr>
      </p:pic>
      <p:sp>
        <p:nvSpPr>
          <p:cNvPr id="1206" name="Shape 1206"/>
          <p:cNvSpPr/>
          <p:nvPr/>
        </p:nvSpPr>
        <p:spPr>
          <a:xfrm>
            <a:off x="-396875" y="7677150"/>
            <a:ext cx="396874" cy="288925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Vađenje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stranog tijela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Shape 1212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-387350"/>
            <a:ext cx="8229600" cy="387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Vađenje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stranog tijela</a:t>
            </a:r>
          </a:p>
        </p:txBody>
      </p:sp>
      <p:sp>
        <p:nvSpPr>
          <p:cNvPr id="1213" name="Shape 1213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Pean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Magillova hvataljka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Leukoplast </a:t>
            </a:r>
          </a:p>
        </p:txBody>
      </p:sp>
      <p:cxnSp>
        <p:nvCxnSpPr>
          <p:cNvPr id="1214" name="Shape 1214"/>
          <p:cNvCxnSpPr/>
          <p:nvPr/>
        </p:nvCxnSpPr>
        <p:spPr>
          <a:xfrm rot="10800000" flipH="1">
            <a:off x="1692275" y="2708275"/>
            <a:ext cx="1296986" cy="7207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1215" name="Shape 1215"/>
          <p:cNvSpPr/>
          <p:nvPr/>
        </p:nvSpPr>
        <p:spPr>
          <a:xfrm>
            <a:off x="1547812" y="1052512"/>
            <a:ext cx="3600450" cy="1441449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Vađenje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stranog tijela</a:t>
            </a:r>
          </a:p>
        </p:txBody>
      </p:sp>
      <p:cxnSp>
        <p:nvCxnSpPr>
          <p:cNvPr id="1216" name="Shape 1216"/>
          <p:cNvCxnSpPr/>
          <p:nvPr/>
        </p:nvCxnSpPr>
        <p:spPr>
          <a:xfrm rot="10800000">
            <a:off x="3059111" y="2708275"/>
            <a:ext cx="719136" cy="129698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pic>
        <p:nvPicPr>
          <p:cNvPr id="1217" name="Shape 1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2725" y="1557337"/>
            <a:ext cx="3851274" cy="3851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Shape 1223"/>
          <p:cNvSpPr txBox="1">
            <a:spLocks noGrp="1"/>
          </p:cNvSpPr>
          <p:nvPr>
            <p:ph type="title"/>
          </p:nvPr>
        </p:nvSpPr>
        <p:spPr>
          <a:xfrm>
            <a:off x="684212" y="-242887"/>
            <a:ext cx="8002587" cy="242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Magillova hvataljka –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vađenje stranog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tijela</a:t>
            </a:r>
          </a:p>
        </p:txBody>
      </p:sp>
      <p:sp>
        <p:nvSpPr>
          <p:cNvPr id="1224" name="Shape 122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5" name="Shape 1225"/>
          <p:cNvPicPr preferRelativeResize="0"/>
          <p:nvPr/>
        </p:nvPicPr>
        <p:blipFill rotWithShape="1">
          <a:blip r:embed="rId3">
            <a:alphaModFix/>
          </a:blip>
          <a:srcRect l="825" t="2999" r="8910" b="3833"/>
          <a:stretch/>
        </p:blipFill>
        <p:spPr>
          <a:xfrm>
            <a:off x="2195511" y="0"/>
            <a:ext cx="67135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6" name="Shape 1226"/>
          <p:cNvSpPr txBox="1"/>
          <p:nvPr/>
        </p:nvSpPr>
        <p:spPr>
          <a:xfrm>
            <a:off x="395287" y="-315912"/>
            <a:ext cx="8347075" cy="3159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Shape 1227"/>
          <p:cNvSpPr txBox="1"/>
          <p:nvPr/>
        </p:nvSpPr>
        <p:spPr>
          <a:xfrm>
            <a:off x="0" y="0"/>
            <a:ext cx="3924299" cy="206057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2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Magillova hvataljka –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2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vađenje stranog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2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tijela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Shape 1233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4" name="Shape 123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Glava mora biti u položaju “za njušenje”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Ozljede vratne kralježnice - imobilizacija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Provjeri usnu  šupljinu – strano tijelo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Izvadi protezu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Pp aspiriraj</a:t>
            </a:r>
          </a:p>
        </p:txBody>
      </p:sp>
      <p:pic>
        <p:nvPicPr>
          <p:cNvPr id="1235" name="Shape 12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7812" y="981075"/>
            <a:ext cx="5184775" cy="2716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Shape 1241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Shape 124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2 minute ventiliraj bolesnika 100% kisikom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Hiperoksigenacija smanjuje rizik od hipoksije tijekom zahvata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Početi mjeriti vrijeme od kad je počela intubacija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Pokušaj intubacije </a:t>
            </a: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 SMIJE TRAJATI DUŽE OD 30 SEKUNDI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3" name="Shape 1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1500" y="3716337"/>
            <a:ext cx="2514599" cy="3141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Shape 1249"/>
          <p:cNvSpPr txBox="1">
            <a:spLocks noGrp="1"/>
          </p:cNvSpPr>
          <p:nvPr>
            <p:ph type="title"/>
          </p:nvPr>
        </p:nvSpPr>
        <p:spPr>
          <a:xfrm>
            <a:off x="457200" y="-171450"/>
            <a:ext cx="8229600" cy="171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Shape 1250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Dodavati potreban pribor liječniku koji intubira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Liječnik mora vizualizirati glasnice te mu je pomoć medicinske sestre/tehničara dragocjena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1" name="Shape 12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875" y="3022600"/>
            <a:ext cx="4968875" cy="3294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Shape 125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Shape 125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9" name="Shape 12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16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Shape 1265"/>
          <p:cNvSpPr txBox="1">
            <a:spLocks noGrp="1"/>
          </p:cNvSpPr>
          <p:nvPr>
            <p:ph type="title"/>
          </p:nvPr>
        </p:nvSpPr>
        <p:spPr>
          <a:xfrm>
            <a:off x="457200" y="-171450"/>
            <a:ext cx="8229600" cy="171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Shape 126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 zahtjev izvesti Sellickov hvat – njime se smanjuje rizik regurgitacije želučanog sadržaja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Posljedica može biti aspiracija sadržaja u pluća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7" name="Shape 1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4075" y="2852736"/>
            <a:ext cx="4897436" cy="376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Shape 1273"/>
          <p:cNvSpPr txBox="1">
            <a:spLocks noGrp="1"/>
          </p:cNvSpPr>
          <p:nvPr>
            <p:ph type="title"/>
          </p:nvPr>
        </p:nvSpPr>
        <p:spPr>
          <a:xfrm>
            <a:off x="457200" y="-458787"/>
            <a:ext cx="8229600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Shape 127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2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Sellickov manevar izvodi se tako što se lagano pritisne prednja strana vrata u razini krikoidne hrskavice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5" name="Shape 12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2136" y="2636836"/>
            <a:ext cx="5688011" cy="369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" name="Shape 12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287" y="2111375"/>
            <a:ext cx="2290762" cy="474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ZAPAMTI: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PONEKAD JE  POTREBNO </a:t>
            </a:r>
            <a:r>
              <a:rPr lang="en-US" sz="40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NEKOLIKO MINUTA</a:t>
            </a: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DA BI SE UTVRDIO UČINAK PROVEDENIH POSTUPAKA!!!</a:t>
            </a:r>
          </a:p>
        </p:txBody>
      </p:sp>
      <p:pic>
        <p:nvPicPr>
          <p:cNvPr id="167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7311" y="2787650"/>
            <a:ext cx="3673475" cy="3649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Shape 1282"/>
          <p:cNvSpPr txBox="1">
            <a:spLocks noGrp="1"/>
          </p:cNvSpPr>
          <p:nvPr>
            <p:ph type="title"/>
          </p:nvPr>
        </p:nvSpPr>
        <p:spPr>
          <a:xfrm>
            <a:off x="457200" y="-171450"/>
            <a:ext cx="8229600" cy="171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3" name="Shape 1283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4" name="Shape 12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0350"/>
            <a:ext cx="9144000" cy="616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Shape 1290"/>
          <p:cNvSpPr txBox="1">
            <a:spLocks noGrp="1"/>
          </p:cNvSpPr>
          <p:nvPr>
            <p:ph type="title"/>
          </p:nvPr>
        </p:nvSpPr>
        <p:spPr>
          <a:xfrm>
            <a:off x="457200" y="-387350"/>
            <a:ext cx="8229600" cy="387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Shape 1291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2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Manevar pomaže tako što poravna dišni put za vrijeme endotrahealne intubacije, prije nego što se postavi endotrahealni tubus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2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Sellickov manevar se koristi i kako bi se spriječio ulazak želučanog sadržaja u ždrijelo (regurgitacija), tako što se preko kože i hrskavice pritiskom zatvori jednjak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Shape 129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Shape 129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Dišni put prije  Sellickovog hvata</a:t>
            </a:r>
          </a:p>
        </p:txBody>
      </p:sp>
      <p:sp>
        <p:nvSpPr>
          <p:cNvPr id="1299" name="Shape 1299"/>
          <p:cNvSpPr txBox="1"/>
          <p:nvPr/>
        </p:nvSpPr>
        <p:spPr>
          <a:xfrm>
            <a:off x="647700" y="-819150"/>
            <a:ext cx="7524749" cy="5032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0" name="Shape 1300"/>
          <p:cNvPicPr preferRelativeResize="0"/>
          <p:nvPr/>
        </p:nvPicPr>
        <p:blipFill rotWithShape="1">
          <a:blip r:embed="rId3">
            <a:alphaModFix/>
          </a:blip>
          <a:srcRect l="9814" t="4167" r="2540" b="13166"/>
          <a:stretch/>
        </p:blipFill>
        <p:spPr>
          <a:xfrm>
            <a:off x="0" y="879475"/>
            <a:ext cx="9144000" cy="597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Shape 1306"/>
          <p:cNvSpPr txBox="1">
            <a:spLocks noGrp="1"/>
          </p:cNvSpPr>
          <p:nvPr>
            <p:ph type="title"/>
          </p:nvPr>
        </p:nvSpPr>
        <p:spPr>
          <a:xfrm>
            <a:off x="457200" y="-674687"/>
            <a:ext cx="8229600" cy="215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Shape 1307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Dišni put poslije  Sellickovog hvata (vidi kompresiju na ezofagus)</a:t>
            </a:r>
          </a:p>
        </p:txBody>
      </p:sp>
      <p:sp>
        <p:nvSpPr>
          <p:cNvPr id="1308" name="Shape 1308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9" name="Shape 1309"/>
          <p:cNvPicPr preferRelativeResize="0"/>
          <p:nvPr/>
        </p:nvPicPr>
        <p:blipFill rotWithShape="1">
          <a:blip r:embed="rId3">
            <a:alphaModFix/>
          </a:blip>
          <a:srcRect l="7580" t="7833" b="7166"/>
          <a:stretch/>
        </p:blipFill>
        <p:spPr>
          <a:xfrm>
            <a:off x="468312" y="1141412"/>
            <a:ext cx="7740649" cy="5716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Shape 1315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-387350"/>
            <a:ext cx="8229600" cy="387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6" name="Shape 131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2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 izvođenje Sellickovog manevra potrebno je dobro poznavanje anatomije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7" name="Shape 13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312" y="1006475"/>
            <a:ext cx="8208962" cy="585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Shape 1323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Shape 132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Krikoidna hrskavica postavljena je kaudalno od tiroidne hrskavice – Adamove jabučice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Pronalazi se palpacijom tiroidne hrskavice vrškom prsta sve dok se ne naiđe na lagano ULEKNUĆE</a:t>
            </a:r>
          </a:p>
        </p:txBody>
      </p:sp>
      <p:pic>
        <p:nvPicPr>
          <p:cNvPr id="1325" name="Shape 13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6236" y="3451225"/>
            <a:ext cx="4176711" cy="340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Shape 1331"/>
          <p:cNvSpPr txBox="1">
            <a:spLocks noGrp="1"/>
          </p:cNvSpPr>
          <p:nvPr>
            <p:ph type="title"/>
          </p:nvPr>
        </p:nvSpPr>
        <p:spPr>
          <a:xfrm>
            <a:off x="539750" y="-1143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krikoidna</a:t>
            </a:r>
          </a:p>
        </p:txBody>
      </p:sp>
      <p:sp>
        <p:nvSpPr>
          <p:cNvPr id="1332" name="Shape 133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Ovo uleknuće predstavlja krikoidnu membranu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Kaudalno – ispod keikoidne membrane nalazi se čvrsti hrskavični prsten – KRIKOIDNA HRSKAVICA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3" name="Shape 13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97200"/>
            <a:ext cx="4500561" cy="2973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Shape 13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2997200"/>
            <a:ext cx="4572000" cy="2951161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Shape 1335"/>
          <p:cNvSpPr/>
          <p:nvPr/>
        </p:nvSpPr>
        <p:spPr>
          <a:xfrm>
            <a:off x="468312" y="4797425"/>
            <a:ext cx="1511299" cy="6477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krikoidna</a:t>
            </a:r>
          </a:p>
        </p:txBody>
      </p:sp>
      <p:sp>
        <p:nvSpPr>
          <p:cNvPr id="1336" name="Shape 1336"/>
          <p:cNvSpPr/>
          <p:nvPr/>
        </p:nvSpPr>
        <p:spPr>
          <a:xfrm>
            <a:off x="2771775" y="4005262"/>
            <a:ext cx="1512886" cy="5762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tiroidna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Shape 1342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-531812"/>
            <a:ext cx="8229600" cy="1444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3" name="Shape 1343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2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Krikoidna hrskavica - jedina hrskavica u području vrata koja u potpunosti okružuje dušnik</a:t>
            </a:r>
          </a:p>
        </p:txBody>
      </p:sp>
      <p:pic>
        <p:nvPicPr>
          <p:cNvPr id="1344" name="Shape 13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60536"/>
            <a:ext cx="9144000" cy="5097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Shape 1350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-315912"/>
            <a:ext cx="8229600" cy="3159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1" name="Shape 1351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Pritisak na krivu točku može ozbiljno ozlijediti dišni put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Sellickov manevar se primjenjuje kod pacijenata bez svijesti i bez refleksa povraćanja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Može se koristiti i kao privremena tehnika dok se pacijenta okreće na bok ili dok se priprema oprema za aspiraciju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Shape 1357"/>
          <p:cNvSpPr txBox="1">
            <a:spLocks noGrp="1"/>
          </p:cNvSpPr>
          <p:nvPr>
            <p:ph type="title"/>
          </p:nvPr>
        </p:nvSpPr>
        <p:spPr>
          <a:xfrm>
            <a:off x="457200" y="-171450"/>
            <a:ext cx="8229600" cy="171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Shape 135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2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Sellickovim manevrom se krikoidna hrskavica pritišće na jednjak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2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Jednaj je tada pritisnut između kralježnice i krikoidne hrskavice</a:t>
            </a:r>
          </a:p>
        </p:txBody>
      </p:sp>
      <p:pic>
        <p:nvPicPr>
          <p:cNvPr id="1359" name="Shape 13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2275" y="2143125"/>
            <a:ext cx="5832474" cy="4278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5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– Airway – dišni put</a:t>
            </a:r>
          </a:p>
        </p:txBody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0" y="1484312"/>
            <a:ext cx="9144000" cy="5373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pacijent odgovara – dišni put je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prohodan</a:t>
            </a:r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316830" y="4307680"/>
            <a:ext cx="7488236" cy="443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Shape 1365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6" name="Shape 136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Blokiranjem jednjaka onemogućena je aspiracija regurgitiranog sadržaja iz želuca u donje dišne putove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 omogućena je ventilacija pacijenta bez da se prouzroči upuh zraka u želudac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ZATVARANJE JEDNJAKA SE NE MOŽE OSJETITI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Prejak pritisak može ozljediti dišni put ili krikoidnu hrskavicu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Shape 137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4" name="Shape 13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8911"/>
            <a:ext cx="9144000" cy="638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Shape 1380"/>
          <p:cNvSpPr txBox="1">
            <a:spLocks noGrp="1"/>
          </p:cNvSpPr>
          <p:nvPr>
            <p:ph type="title"/>
          </p:nvPr>
        </p:nvSpPr>
        <p:spPr>
          <a:xfrm>
            <a:off x="457200" y="-171450"/>
            <a:ext cx="8229600" cy="171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Shape 1381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Nakon što je tubus postavljen napuhati balončić sa strane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on zatvara dušnik i sprečava ulaz stranog sadržaja u dišne putove i smanjuje rizik od aspiracije</a:t>
            </a:r>
          </a:p>
        </p:txBody>
      </p:sp>
      <p:pic>
        <p:nvPicPr>
          <p:cNvPr id="1382" name="Shape 13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3662" y="2708275"/>
            <a:ext cx="2276475" cy="375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3" name="Shape 13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50" y="3584575"/>
            <a:ext cx="6264274" cy="2684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Shape 1389"/>
          <p:cNvSpPr txBox="1">
            <a:spLocks noGrp="1"/>
          </p:cNvSpPr>
          <p:nvPr>
            <p:ph type="title"/>
          </p:nvPr>
        </p:nvSpPr>
        <p:spPr>
          <a:xfrm>
            <a:off x="457200" y="-171450"/>
            <a:ext cx="8229600" cy="171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0" name="Shape 1390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Provjeriti postavljenost ET auskultacijom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Ukoliko je tubus postavljen ispravno slijedi fiksacija tubusa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ET se lako pomakne </a:t>
            </a:r>
          </a:p>
        </p:txBody>
      </p:sp>
      <p:pic>
        <p:nvPicPr>
          <p:cNvPr id="1391" name="Shape 13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9300" y="2133600"/>
            <a:ext cx="33147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Shape 13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6236" y="2492375"/>
            <a:ext cx="2905125" cy="436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Shape 13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924175"/>
            <a:ext cx="3127374" cy="3141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Shape 1399"/>
          <p:cNvSpPr txBox="1">
            <a:spLocks noGrp="1"/>
          </p:cNvSpPr>
          <p:nvPr>
            <p:ph type="title"/>
          </p:nvPr>
        </p:nvSpPr>
        <p:spPr>
          <a:xfrm rot="10800000" flipH="1">
            <a:off x="0" y="-242886"/>
            <a:ext cx="107949" cy="714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Esophageal detector device</a:t>
            </a:r>
          </a:p>
        </p:txBody>
      </p:sp>
      <p:sp>
        <p:nvSpPr>
          <p:cNvPr id="1400" name="Shape 1400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Ezofagealni detektor – </a:t>
            </a: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PROVJERA TUBUSA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Spoji s tubusom i stisni pumpicu</a:t>
            </a:r>
          </a:p>
        </p:txBody>
      </p:sp>
      <p:sp>
        <p:nvSpPr>
          <p:cNvPr id="1401" name="Shape 1401"/>
          <p:cNvSpPr txBox="1"/>
          <p:nvPr/>
        </p:nvSpPr>
        <p:spPr>
          <a:xfrm rot="10800000">
            <a:off x="9540874" y="0"/>
            <a:ext cx="404811" cy="15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2" name="Shape 14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650" y="1909761"/>
            <a:ext cx="7632699" cy="4948236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Shape 1408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-387350"/>
            <a:ext cx="8229600" cy="387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9" name="Shape 140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se balon ne puni, tubus je nepravilno postavljen</a:t>
            </a:r>
          </a:p>
        </p:txBody>
      </p:sp>
      <p:sp>
        <p:nvSpPr>
          <p:cNvPr id="1410" name="Shape 1410"/>
          <p:cNvSpPr txBox="1"/>
          <p:nvPr/>
        </p:nvSpPr>
        <p:spPr>
          <a:xfrm>
            <a:off x="0" y="381000"/>
            <a:ext cx="8743949" cy="6476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1" name="Shape 14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7812" y="1189037"/>
            <a:ext cx="6480174" cy="5668962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Shape 1417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8" name="Shape 141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se balon puni tubus je vjerojatno dobro postavljen</a:t>
            </a:r>
          </a:p>
        </p:txBody>
      </p:sp>
      <p:sp>
        <p:nvSpPr>
          <p:cNvPr id="1419" name="Shape 1419"/>
          <p:cNvSpPr txBox="1"/>
          <p:nvPr/>
        </p:nvSpPr>
        <p:spPr>
          <a:xfrm>
            <a:off x="400050" y="395287"/>
            <a:ext cx="8345487" cy="14319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0" name="Shape 14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8475" y="1963736"/>
            <a:ext cx="5626100" cy="4498975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Shape 1426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7" name="Shape 1427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KOMPLIKACIJE ET INTUBACIJE: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Hipoksija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Bradikardija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Kardijalni arest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Dislokacija donje čeljusti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Oštećenje zuba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Ozljede usana, jezika, grkljana, dušnika, jednjaka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Ozljede vratne kralježnice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Shape 1433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698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4" name="Shape 143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ET SE MOŽE UVESTI I NAZOTRAHEALNO – indikacije su: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Ozljeda vratne kralježnice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Ozljede usne šupljine s deformacijom donje čeljusti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Trizmus s konvulzijama i asfiksijom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Bolesnik pri svjesti koji ne može ležati, a MORA biti intubiran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Shape 1440"/>
          <p:cNvSpPr txBox="1">
            <a:spLocks noGrp="1"/>
          </p:cNvSpPr>
          <p:nvPr>
            <p:ph type="title"/>
          </p:nvPr>
        </p:nvSpPr>
        <p:spPr>
          <a:xfrm>
            <a:off x="457200" y="-171450"/>
            <a:ext cx="8229600" cy="171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1" name="Shape 1441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Nazotrahealni tubus mora biti tanji i duži od orotrahealnog tubusa</a:t>
            </a:r>
          </a:p>
        </p:txBody>
      </p:sp>
      <p:pic>
        <p:nvPicPr>
          <p:cNvPr id="1442" name="Shape 14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8625" y="908050"/>
            <a:ext cx="2900362" cy="3275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3" name="Shape 14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287" y="1196975"/>
            <a:ext cx="4032249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4" name="Shape 14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47812" y="4330700"/>
            <a:ext cx="5905500" cy="252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115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Nenormalni zvukovi disanja (hrkanje, krkljanj, stridor, hropci) ukazuju na djelomično ili znatno začepljenje dišnog puta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Shape 1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8175" y="2152650"/>
            <a:ext cx="6264274" cy="470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Shape 1450"/>
          <p:cNvSpPr txBox="1">
            <a:spLocks noGrp="1"/>
          </p:cNvSpPr>
          <p:nvPr>
            <p:ph type="title"/>
          </p:nvPr>
        </p:nvSpPr>
        <p:spPr>
          <a:xfrm>
            <a:off x="457200" y="-171450"/>
            <a:ext cx="8229600" cy="171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1" name="Shape 1451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Uvodi se nakon lokalne anestezije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Uvodi se kroz nosnicu do hipofarinksa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Dalje može biti uveden u larinks uz pomoć laringoskopa i Magillove hvataljke pod nadzorom oka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Može i na slijepo, ali bolesnik pri tom treba disati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Shape 145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207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TAKTILNA/SLIJEPA INTUBACIJA</a:t>
            </a:r>
          </a:p>
        </p:txBody>
      </p:sp>
      <p:sp>
        <p:nvSpPr>
          <p:cNvPr id="1458" name="Shape 145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9" name="Shape 1459"/>
          <p:cNvPicPr preferRelativeResize="0"/>
          <p:nvPr/>
        </p:nvPicPr>
        <p:blipFill/>
        <p:spPr>
          <a:xfrm>
            <a:off x="0" y="688975"/>
            <a:ext cx="9144000" cy="616902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Shape 1465"/>
          <p:cNvSpPr txBox="1">
            <a:spLocks noGrp="1"/>
          </p:cNvSpPr>
          <p:nvPr>
            <p:ph type="title"/>
          </p:nvPr>
        </p:nvSpPr>
        <p:spPr>
          <a:xfrm rot="10800000" flipH="1">
            <a:off x="468312" y="-274636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6" name="Shape 146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8820149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Pužanje hitne medicinske pomoći u zvanbolničkim uvjetima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Jednostavnija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Manje opasna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Posebno pogodna za komatoznog bolesnika kad nemamo laringoskop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Pogodna i kod bolesnika s povredom vratne kralježnice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Shape 1472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3" name="Shape 1473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Tehnika se sastoji u palpaciji epiglotisa kažiprstom i srednjakom ruke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Drugom rukom se uvodi tubus koji je pomoću žice vodilice oblikovan kao udica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Vrhovima prstiju vrh tubusa uvede se u grkljan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Shape 147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 dva prsta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uđite u usta</a:t>
            </a:r>
          </a:p>
        </p:txBody>
      </p:sp>
      <p:sp>
        <p:nvSpPr>
          <p:cNvPr id="1480" name="Shape 148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1" name="Shape 1481"/>
          <p:cNvPicPr preferRelativeResize="0"/>
          <p:nvPr/>
        </p:nvPicPr>
        <p:blipFill rotWithShape="1">
          <a:blip r:embed="rId3">
            <a:alphaModFix/>
          </a:blip>
          <a:srcRect l="3601" t="2333" r="4222" b="383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2" name="Shape 1482"/>
          <p:cNvSpPr txBox="1"/>
          <p:nvPr/>
        </p:nvSpPr>
        <p:spPr>
          <a:xfrm>
            <a:off x="0" y="754062"/>
            <a:ext cx="9144000" cy="1330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3" name="Shape 1483"/>
          <p:cNvSpPr txBox="1"/>
          <p:nvPr/>
        </p:nvSpPr>
        <p:spPr>
          <a:xfrm>
            <a:off x="0" y="0"/>
            <a:ext cx="3348037" cy="227647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 dva prsta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uđite u usta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Shape 1489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-315912"/>
            <a:ext cx="8229600" cy="3159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Prstima napipajte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epiglotis </a:t>
            </a:r>
          </a:p>
        </p:txBody>
      </p:sp>
      <p:sp>
        <p:nvSpPr>
          <p:cNvPr id="1490" name="Shape 1490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1" name="Shape 14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3511"/>
            <a:ext cx="9144000" cy="7021511"/>
          </a:xfrm>
          <a:prstGeom prst="rect">
            <a:avLst/>
          </a:prstGeom>
          <a:noFill/>
          <a:ln>
            <a:noFill/>
          </a:ln>
        </p:spPr>
      </p:pic>
      <p:sp>
        <p:nvSpPr>
          <p:cNvPr id="1492" name="Shape 1492"/>
          <p:cNvSpPr txBox="1"/>
          <p:nvPr/>
        </p:nvSpPr>
        <p:spPr>
          <a:xfrm>
            <a:off x="0" y="-242887"/>
            <a:ext cx="3635374" cy="1916112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Prstima napipajte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epiglotis 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Shape 1498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Prstima gurnite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tubus u grkljan</a:t>
            </a:r>
          </a:p>
        </p:txBody>
      </p:sp>
      <p:sp>
        <p:nvSpPr>
          <p:cNvPr id="1499" name="Shape 149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0" name="Shape 1500"/>
          <p:cNvPicPr preferRelativeResize="0"/>
          <p:nvPr/>
        </p:nvPicPr>
        <p:blipFill rotWithShape="1">
          <a:blip r:embed="rId3">
            <a:alphaModFix/>
          </a:blip>
          <a:srcRect r="3998" b="832"/>
          <a:stretch/>
        </p:blipFill>
        <p:spPr>
          <a:xfrm>
            <a:off x="3613150" y="0"/>
            <a:ext cx="55308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1" name="Shape 1501"/>
          <p:cNvSpPr txBox="1"/>
          <p:nvPr/>
        </p:nvSpPr>
        <p:spPr>
          <a:xfrm>
            <a:off x="623887" y="-315912"/>
            <a:ext cx="7896225" cy="3159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Shape 1502"/>
          <p:cNvSpPr txBox="1"/>
          <p:nvPr/>
        </p:nvSpPr>
        <p:spPr>
          <a:xfrm>
            <a:off x="0" y="0"/>
            <a:ext cx="4356099" cy="1484312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Prstima gurnite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tubus u grkljan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Shape 1508"/>
          <p:cNvSpPr txBox="1">
            <a:spLocks noGrp="1"/>
          </p:cNvSpPr>
          <p:nvPr>
            <p:ph type="title"/>
          </p:nvPr>
        </p:nvSpPr>
        <p:spPr>
          <a:xfrm>
            <a:off x="611187" y="-1143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9" name="Shape 150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Svjetleći stilet za endotrahealnu intubaciju</a:t>
            </a:r>
          </a:p>
        </p:txBody>
      </p:sp>
      <p:sp>
        <p:nvSpPr>
          <p:cNvPr id="1510" name="Shape 1510"/>
          <p:cNvSpPr txBox="1"/>
          <p:nvPr/>
        </p:nvSpPr>
        <p:spPr>
          <a:xfrm>
            <a:off x="531812" y="474662"/>
            <a:ext cx="8080374" cy="17240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1" name="Shape 1511"/>
          <p:cNvPicPr preferRelativeResize="0"/>
          <p:nvPr/>
        </p:nvPicPr>
        <p:blipFill rotWithShape="1">
          <a:blip r:embed="rId3">
            <a:alphaModFix/>
          </a:blip>
          <a:srcRect t="29991" b="18590"/>
          <a:stretch/>
        </p:blipFill>
        <p:spPr>
          <a:xfrm>
            <a:off x="0" y="869950"/>
            <a:ext cx="9144000" cy="5988049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Shape 15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Shape 151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Uvođenje svjetlećeg stileta/ETT</a:t>
            </a:r>
          </a:p>
        </p:txBody>
      </p:sp>
      <p:pic>
        <p:nvPicPr>
          <p:cNvPr id="1519" name="Shape 1519"/>
          <p:cNvPicPr preferRelativeResize="0"/>
          <p:nvPr/>
        </p:nvPicPr>
        <p:blipFill rotWithShape="1">
          <a:blip r:embed="rId3">
            <a:alphaModFix/>
          </a:blip>
          <a:srcRect l="5239" t="3875" r="1490" b="5987"/>
          <a:stretch/>
        </p:blipFill>
        <p:spPr>
          <a:xfrm>
            <a:off x="1347787" y="1409700"/>
            <a:ext cx="6159499" cy="494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0" name="Shape 1520"/>
          <p:cNvSpPr txBox="1"/>
          <p:nvPr/>
        </p:nvSpPr>
        <p:spPr>
          <a:xfrm>
            <a:off x="452437" y="-315912"/>
            <a:ext cx="8240711" cy="730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Shape 1526"/>
          <p:cNvSpPr txBox="1">
            <a:spLocks noGrp="1"/>
          </p:cNvSpPr>
          <p:nvPr>
            <p:ph type="title"/>
          </p:nvPr>
        </p:nvSpPr>
        <p:spPr>
          <a:xfrm>
            <a:off x="611187" y="-1143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Shape 1527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8" name="Shape 1528"/>
          <p:cNvPicPr preferRelativeResize="0"/>
          <p:nvPr/>
        </p:nvPicPr>
        <p:blipFill rotWithShape="1">
          <a:blip r:embed="rId3">
            <a:alphaModFix/>
          </a:blip>
          <a:srcRect l="2384" t="2333" r="851" b="3665"/>
          <a:stretch/>
        </p:blipFill>
        <p:spPr>
          <a:xfrm>
            <a:off x="971550" y="138111"/>
            <a:ext cx="6769100" cy="67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529" name="Shape 1529"/>
          <p:cNvSpPr txBox="1"/>
          <p:nvPr/>
        </p:nvSpPr>
        <p:spPr>
          <a:xfrm>
            <a:off x="419100" y="-387350"/>
            <a:ext cx="8307387" cy="714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0" y="333375"/>
            <a:ext cx="9144000" cy="65246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 slučaju poremećene svijesti zabaci glavu i oslobodi dišni put (bez sumnje na ozljedu vratne kralježnice)</a:t>
            </a:r>
          </a:p>
        </p:txBody>
      </p:sp>
      <p:pic>
        <p:nvPicPr>
          <p:cNvPr id="191" name="Shape 1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650" y="2166936"/>
            <a:ext cx="7345361" cy="4691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Shape 1535"/>
          <p:cNvSpPr txBox="1">
            <a:spLocks noGrp="1"/>
          </p:cNvSpPr>
          <p:nvPr>
            <p:ph type="title"/>
          </p:nvPr>
        </p:nvSpPr>
        <p:spPr>
          <a:xfrm rot="10800000" flipH="1">
            <a:off x="468312" y="-590550"/>
            <a:ext cx="8229600" cy="5905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Shape 153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Položaj svjetlećeg stileta/ETT</a:t>
            </a:r>
          </a:p>
        </p:txBody>
      </p:sp>
      <p:pic>
        <p:nvPicPr>
          <p:cNvPr id="1537" name="Shape 1537"/>
          <p:cNvPicPr preferRelativeResize="0"/>
          <p:nvPr/>
        </p:nvPicPr>
        <p:blipFill rotWithShape="1">
          <a:blip r:embed="rId3">
            <a:alphaModFix/>
          </a:blip>
          <a:srcRect l="1258" t="2667" r="4852" b="5165"/>
          <a:stretch/>
        </p:blipFill>
        <p:spPr>
          <a:xfrm>
            <a:off x="2212975" y="1638300"/>
            <a:ext cx="4638674" cy="4914899"/>
          </a:xfrm>
          <a:prstGeom prst="rect">
            <a:avLst/>
          </a:prstGeom>
          <a:noFill/>
          <a:ln>
            <a:noFill/>
          </a:ln>
        </p:spPr>
      </p:pic>
      <p:sp>
        <p:nvSpPr>
          <p:cNvPr id="1538" name="Shape 1538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Shape 154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PUTOVI PRIMJENE LIJEKA U OŽIVLJAVANJU</a:t>
            </a:r>
          </a:p>
        </p:txBody>
      </p:sp>
      <p:sp>
        <p:nvSpPr>
          <p:cNvPr id="1545" name="Shape 1545"/>
          <p:cNvSpPr txBox="1">
            <a:spLocks noGrp="1"/>
          </p:cNvSpPr>
          <p:nvPr>
            <p:ph type="body" idx="1"/>
          </p:nvPr>
        </p:nvSpPr>
        <p:spPr>
          <a:xfrm>
            <a:off x="0" y="1557337"/>
            <a:ext cx="9144000" cy="53006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AutoNum type="arabicPeriod"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INTRAVENSKI PUT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Periferni venski put 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– put izbora u izvanbolničkim uvjetima jer ne zahtijeva prekid oživljavanja</a:t>
            </a:r>
          </a:p>
        </p:txBody>
      </p:sp>
      <p:pic>
        <p:nvPicPr>
          <p:cNvPr id="1546" name="Shape 15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8037" y="4149725"/>
            <a:ext cx="2233612" cy="2233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Shape 1552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553" name="Shape 1553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Kubitalna vena 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 mogućnosti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Uvijek 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su bolje vene na ruci jer primjena infuzija u nožne vene prijeti trombozom,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a lijek sporije ulazi u srce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1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1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4" name="Shape 15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6236" y="3103561"/>
            <a:ext cx="3887786" cy="3754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Shape 1560"/>
          <p:cNvSpPr txBox="1">
            <a:spLocks noGrp="1"/>
          </p:cNvSpPr>
          <p:nvPr>
            <p:ph type="title"/>
          </p:nvPr>
        </p:nvSpPr>
        <p:spPr>
          <a:xfrm>
            <a:off x="323850" y="-892175"/>
            <a:ext cx="8229600" cy="8921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1" name="Shape 1561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Nije li moguć niti jedan periferni pristup, traži se vanjska vena jugularis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Pritiskom prsta neposredno iznad klavikule vanjska vena jugularis nabrekne pa se lakše kanilira </a:t>
            </a:r>
          </a:p>
        </p:txBody>
      </p:sp>
      <p:pic>
        <p:nvPicPr>
          <p:cNvPr id="1562" name="Shape 15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9111" y="3044825"/>
            <a:ext cx="4392611" cy="3813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Shape 1568"/>
          <p:cNvSpPr txBox="1">
            <a:spLocks noGrp="1"/>
          </p:cNvSpPr>
          <p:nvPr>
            <p:ph type="title"/>
          </p:nvPr>
        </p:nvSpPr>
        <p:spPr>
          <a:xfrm>
            <a:off x="457200" y="-315912"/>
            <a:ext cx="8229600" cy="3159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9" name="Shape 156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Nakon uspostave venskog puta postavlja se infuzija 0,9% NaCl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Infuzija 5% glukoze se ne preporučuje osim u slučajevima kad je prethodila HIPOGLIKEMIJA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Hiperglikemija ima lošiji neurološki ishod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Shape 1575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6" name="Shape 157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Svi lijekovi se daju u bolusu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Slijedi 20 ml infuzijske tekućine u mlazu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 preporuča se rutinska nadoknada volumena tijekom oživljavanja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NADOKNADA VOLUMENA – uvijek uz podatke o hipovolemiji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Shape 158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525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2. ENDOTRAHEALNI PUT</a:t>
            </a:r>
          </a:p>
        </p:txBody>
      </p:sp>
      <p:sp>
        <p:nvSpPr>
          <p:cNvPr id="1583" name="Shape 1583"/>
          <p:cNvSpPr txBox="1">
            <a:spLocks noGrp="1"/>
          </p:cNvSpPr>
          <p:nvPr>
            <p:ph type="body" idx="1"/>
          </p:nvPr>
        </p:nvSpPr>
        <p:spPr>
          <a:xfrm>
            <a:off x="0" y="908050"/>
            <a:ext cx="9144000" cy="594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Preporučuje se kada je uveden endotrahalni tubus, a intravenski put još nije uspostavljen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Daju se 2-2,5 puta veće doze lijeka od intravenske</a:t>
            </a:r>
          </a:p>
        </p:txBody>
      </p:sp>
      <p:pic>
        <p:nvPicPr>
          <p:cNvPr id="1584" name="Shape 15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3575" y="2708275"/>
            <a:ext cx="3529012" cy="245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Shape 1590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1" name="Shape 1591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Lijek se razrjeđuje  s 10 ml FO ili destilirane vode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Lijek se primjenjuje kroz kateret za sukciju uveden u endotrahealni tubus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2" name="Shape 1592"/>
          <p:cNvPicPr preferRelativeResize="0"/>
          <p:nvPr/>
        </p:nvPicPr>
        <p:blipFill/>
        <p:spPr>
          <a:xfrm>
            <a:off x="3132136" y="3068636"/>
            <a:ext cx="3419474" cy="378936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Shape 1598"/>
          <p:cNvSpPr txBox="1">
            <a:spLocks noGrp="1"/>
          </p:cNvSpPr>
          <p:nvPr>
            <p:ph type="title"/>
          </p:nvPr>
        </p:nvSpPr>
        <p:spPr>
          <a:xfrm>
            <a:off x="457200" y="-242887"/>
            <a:ext cx="8229600" cy="242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9" name="Shape 159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Istodobna ventilacija balonom ručnog respiratora pomaže pri prodiranju lijeka u alveole oba plućna krila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Ovim se putom mogu primijeniti tri osnovna lijeka - 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ADRENALIN, LIDOKAIN, ATROPIN</a:t>
            </a:r>
          </a:p>
        </p:txBody>
      </p:sp>
      <p:pic>
        <p:nvPicPr>
          <p:cNvPr id="1600" name="Shape 16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0336" y="1844675"/>
            <a:ext cx="3887786" cy="266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Shape 160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525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3. INTRAOSTALNI PUT</a:t>
            </a:r>
          </a:p>
        </p:txBody>
      </p:sp>
      <p:sp>
        <p:nvSpPr>
          <p:cNvPr id="1607" name="Shape 1607"/>
          <p:cNvSpPr txBox="1">
            <a:spLocks noGrp="1"/>
          </p:cNvSpPr>
          <p:nvPr>
            <p:ph type="body" idx="1"/>
          </p:nvPr>
        </p:nvSpPr>
        <p:spPr>
          <a:xfrm>
            <a:off x="0" y="981075"/>
            <a:ext cx="9144000" cy="58769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Odlična alternativa kad intravenski pristup nije moguć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Pogotovo pogodan kod djece</a:t>
            </a:r>
          </a:p>
        </p:txBody>
      </p:sp>
      <p:pic>
        <p:nvPicPr>
          <p:cNvPr id="1608" name="Shape 1608"/>
          <p:cNvPicPr preferRelativeResize="0"/>
          <p:nvPr/>
        </p:nvPicPr>
        <p:blipFill/>
        <p:spPr>
          <a:xfrm>
            <a:off x="323850" y="3500437"/>
            <a:ext cx="3671886" cy="311308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609" name="Shape 16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4300" y="3860800"/>
            <a:ext cx="5219699" cy="216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-387350"/>
            <a:ext cx="8229600" cy="387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Rano prepoznavanje životno ugrožavajućih stanja +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Učinkovito uklanjanja istih su osnovni preduvijeti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HITNOG MEDICINSKOG ZBRINJAVANJA</a:t>
            </a:r>
          </a:p>
        </p:txBody>
      </p:sp>
      <p:pic>
        <p:nvPicPr>
          <p:cNvPr id="54" name="Shape 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9111" y="4537075"/>
            <a:ext cx="3240087" cy="232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539750" y="-1143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Provjeri usnu šupljinu</a:t>
            </a:r>
          </a:p>
        </p:txBody>
      </p:sp>
      <p:pic>
        <p:nvPicPr>
          <p:cNvPr id="199" name="Shape 1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5150" y="1268412"/>
            <a:ext cx="4938712" cy="5103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Shape 1615"/>
          <p:cNvSpPr txBox="1">
            <a:spLocks noGrp="1"/>
          </p:cNvSpPr>
          <p:nvPr>
            <p:ph type="title"/>
          </p:nvPr>
        </p:nvSpPr>
        <p:spPr>
          <a:xfrm>
            <a:off x="457200" y="-242887"/>
            <a:ext cx="8229600" cy="242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6" name="Shape 161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Intraosalni put se primjenjuje u djece kada se iv. put za vrijeme KPR ne može uspostaviti unutar nekoliko minuta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Ako se hitno ne nađe iv. put, danas je pravilo da se lijekovi i infuzije primjenjuju intraosalno i to posebno u djece dobi od 6 godina ili mlađe 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Shape 16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3" name="Shape 16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90612" y="1600200"/>
            <a:ext cx="6961187" cy="452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4" name="Shape 1624" descr="Figure 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33375"/>
            <a:ext cx="9144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Shape 1630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1" name="Shape 1631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Posebnom intraosalnom iglom u proksimalni ili distalni dio potkoljenične kosti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Doze lijekova su iste kao kod intravenske primjene</a:t>
            </a:r>
          </a:p>
        </p:txBody>
      </p:sp>
      <p:pic>
        <p:nvPicPr>
          <p:cNvPr id="1632" name="Shape 16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7900" y="1412875"/>
            <a:ext cx="3906836" cy="2925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3" name="Shape 16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773236"/>
            <a:ext cx="3924299" cy="2551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Shape 16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Shape 16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1" name="Shape 1641" descr="Figure 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961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Shape 164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proksimalno</a:t>
            </a:r>
          </a:p>
        </p:txBody>
      </p:sp>
      <p:sp>
        <p:nvSpPr>
          <p:cNvPr id="1648" name="Shape 164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9" name="Shape 1649" descr="Figure 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943599"/>
          </a:xfrm>
          <a:prstGeom prst="rect">
            <a:avLst/>
          </a:prstGeom>
          <a:noFill/>
          <a:ln>
            <a:noFill/>
          </a:ln>
        </p:spPr>
      </p:pic>
      <p:sp>
        <p:nvSpPr>
          <p:cNvPr id="1650" name="Shape 1650"/>
          <p:cNvSpPr txBox="1"/>
          <p:nvPr/>
        </p:nvSpPr>
        <p:spPr>
          <a:xfrm>
            <a:off x="0" y="5949950"/>
            <a:ext cx="3492500" cy="90804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proksimalno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Shape 165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distalno</a:t>
            </a:r>
          </a:p>
        </p:txBody>
      </p:sp>
      <p:sp>
        <p:nvSpPr>
          <p:cNvPr id="1657" name="Shape 16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8" name="Shape 1658" descr="Figure 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735636"/>
          </a:xfrm>
          <a:prstGeom prst="rect">
            <a:avLst/>
          </a:prstGeom>
          <a:noFill/>
          <a:ln>
            <a:noFill/>
          </a:ln>
        </p:spPr>
      </p:pic>
      <p:sp>
        <p:nvSpPr>
          <p:cNvPr id="1659" name="Shape 1659"/>
          <p:cNvSpPr txBox="1"/>
          <p:nvPr/>
        </p:nvSpPr>
        <p:spPr>
          <a:xfrm>
            <a:off x="0" y="5734050"/>
            <a:ext cx="4211637" cy="112395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distalno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Shape 166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6" name="Shape 166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7" name="Shape 1667" descr="Figure 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187" y="0"/>
            <a:ext cx="7885112" cy="6881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Shape 16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4" name="Shape 16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5" name="Shape 1675" descr="Figure 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287" y="22225"/>
            <a:ext cx="7812086" cy="683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Shape 168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Shape 168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3" name="Shape 1683" descr="Figure 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087" y="0"/>
            <a:ext cx="7812086" cy="680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Shape 168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0" name="Shape 169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1" name="Shape 1691" descr="Figure 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650" y="0"/>
            <a:ext cx="7924799" cy="6843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0" y="333375"/>
            <a:ext cx="9144000" cy="65246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Kod ozlijeđenog s nejasnim podacima o nastanku bolesti prvo stabiliziraj/imobiliziraj vratnu kralježnicu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Pomakni donju čeljust prema naprijed</a:t>
            </a:r>
          </a:p>
        </p:txBody>
      </p:sp>
      <p:pic>
        <p:nvPicPr>
          <p:cNvPr id="207" name="Shape 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6100" y="3027361"/>
            <a:ext cx="4787900" cy="3830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013075"/>
            <a:ext cx="4643437" cy="384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Shape 169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8" name="Shape 169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9" name="Shape 1699" descr="Figure 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312" y="66675"/>
            <a:ext cx="7781925" cy="67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Shape 170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Shape 170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7" name="Shape 1707" descr="Figure 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312" y="66675"/>
            <a:ext cx="7781925" cy="67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Shape 17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81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4. INTRAKARDIJALNI PUT</a:t>
            </a:r>
          </a:p>
        </p:txBody>
      </p:sp>
      <p:sp>
        <p:nvSpPr>
          <p:cNvPr id="1714" name="Shape 1714"/>
          <p:cNvSpPr txBox="1">
            <a:spLocks noGrp="1"/>
          </p:cNvSpPr>
          <p:nvPr>
            <p:ph type="body" idx="1"/>
          </p:nvPr>
        </p:nvSpPr>
        <p:spPr>
          <a:xfrm>
            <a:off x="0" y="836612"/>
            <a:ext cx="9144000" cy="6021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 preporučuje se zbog komplikacija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Moguće komplikacije slijepe injekcije jesu pneumotoraks, oštećenje koronarki i tamponada srca</a:t>
            </a:r>
            <a:r>
              <a:rPr lang="en-US" sz="32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32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b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5" name="Shape 17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1275" y="2708275"/>
            <a:ext cx="3402011" cy="414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Shape 17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KISIK</a:t>
            </a:r>
          </a:p>
        </p:txBody>
      </p:sp>
      <p:sp>
        <p:nvSpPr>
          <p:cNvPr id="1722" name="Shape 1722"/>
          <p:cNvSpPr txBox="1">
            <a:spLocks noGrp="1"/>
          </p:cNvSpPr>
          <p:nvPr>
            <p:ph type="body" idx="1"/>
          </p:nvPr>
        </p:nvSpPr>
        <p:spPr>
          <a:xfrm>
            <a:off x="0" y="692150"/>
            <a:ext cx="9144000" cy="65262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5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Anoksija je za čovjeka toliko limitirajuća da se mjeri minutama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5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5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Dragocjene</a:t>
            </a:r>
            <a:r>
              <a:rPr lang="en-US" sz="35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četiri minute</a:t>
            </a:r>
            <a:r>
              <a:rPr lang="en-US" sz="35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što ih imamo na raspolaganju pri reanimaciji odredit će ishod onoga što činimo, a čovjeku koji je nastradao – život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5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5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Sve orijentirano na što bržu dostavu kisika tkivima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br>
              <a:rPr lang="en-US" sz="35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Shape 1727"/>
          <p:cNvSpPr txBox="1">
            <a:spLocks noGrp="1"/>
          </p:cNvSpPr>
          <p:nvPr>
            <p:ph type="title"/>
          </p:nvPr>
        </p:nvSpPr>
        <p:spPr>
          <a:xfrm>
            <a:off x="457200" y="-242887"/>
            <a:ext cx="8229600" cy="242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8" name="Shape 172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Odrastao čovjek troši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oko 1 mL 0</a:t>
            </a:r>
            <a:r>
              <a:rPr lang="en-US" sz="3600" b="1" i="0" u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/kg tt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i bez toga ni jedan sustav ne funkcionira, naročito centralni živčani sustav</a:t>
            </a:r>
            <a:b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Disanje i cirkulacija određuju sposobnost dostave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 reanimiranog čovjeka, ma kako zastoj kratko trajao, postoji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"dug kisika" 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 treba mu dodati kisik u udahnuti zrak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Shape 1734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-387350"/>
            <a:ext cx="8229600" cy="387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5" name="Shape 173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Udisanje 100%-tnog kisika izaziva prve promjene na plućnoj membrani već za dvadeset minuta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No u tijeku KPR situacija zahtijeva baš tako visoku koncentraciju radi osiguravanja dostave što veće količine kisika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Shape 17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LIJEKOVI U IZVANBOLNIČKIM UVJETIMA</a:t>
            </a:r>
          </a:p>
        </p:txBody>
      </p:sp>
      <p:sp>
        <p:nvSpPr>
          <p:cNvPr id="1742" name="Shape 1742"/>
          <p:cNvSpPr txBox="1">
            <a:spLocks noGrp="1"/>
          </p:cNvSpPr>
          <p:nvPr>
            <p:ph type="body" idx="1"/>
          </p:nvPr>
        </p:nvSpPr>
        <p:spPr>
          <a:xfrm>
            <a:off x="0" y="1557337"/>
            <a:ext cx="9144000" cy="53006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AutoNum type="arabicPeriod"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ADRENALIN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Povećava periferni vaskularni otpor i tako poboljšava koronarnu i cerebralnu perfuziju</a:t>
            </a:r>
          </a:p>
          <a:p>
            <a:pPr marL="342900" marR="0" lvl="0" indent="-342900" algn="ctr" rtl="0">
              <a:lnSpc>
                <a:spcPct val="90000"/>
              </a:lnSpc>
              <a:spcBef>
                <a:spcPts val="1080"/>
              </a:spcBef>
              <a:spcAft>
                <a:spcPts val="0"/>
              </a:spcAft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To ga djelovanje čini osnovnim sredstvom u protokolu reanimacije </a:t>
            </a:r>
            <a:r>
              <a:rPr lang="en-US" sz="54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svakoga srčanog zastoja</a:t>
            </a:r>
            <a:r>
              <a:rPr lang="en-US" sz="3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b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2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Shape 1748"/>
          <p:cNvSpPr txBox="1">
            <a:spLocks noGrp="1"/>
          </p:cNvSpPr>
          <p:nvPr>
            <p:ph type="title"/>
          </p:nvPr>
        </p:nvSpPr>
        <p:spPr>
          <a:xfrm>
            <a:off x="457200" y="-242887"/>
            <a:ext cx="8229600" cy="242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9" name="Shape 174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Povećava sistolički i dijastolički arterijski tlak i srčanu frekvenciju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Povećava srčanu kontraktilnost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Povećava potrošnju kisika u miokardu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Povećava srčani automatizam</a:t>
            </a: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2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Shape 1755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-674687"/>
            <a:ext cx="8229600" cy="674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6" name="Shape 175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IV. doza je 1 mg u odrasih svakih 3-5 minuta (u djece je 10-100 µg/kg)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Kod razrjeđenja 1:1000 je 1 mg u 1mL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Kod razrjeđenja 1:10 000 je 1 mg u 10 mL (u upotrebi je obično 1:10 000)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Shape 176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3414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2. ATROPIN</a:t>
            </a:r>
          </a:p>
        </p:txBody>
      </p:sp>
      <p:sp>
        <p:nvSpPr>
          <p:cNvPr id="1763" name="Shape 1763"/>
          <p:cNvSpPr txBox="1">
            <a:spLocks noGrp="1"/>
          </p:cNvSpPr>
          <p:nvPr>
            <p:ph type="body" idx="1"/>
          </p:nvPr>
        </p:nvSpPr>
        <p:spPr>
          <a:xfrm>
            <a:off x="0" y="1196975"/>
            <a:ext cx="9144000" cy="5661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Primjenjuje se kod srčanog zastoja (asistolija i električna aktivnost bez palpabilnog pulsa)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Povećava automatizam sinusnog čvora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Povećava atrioventrikularnu provodljivost na razini AV čvora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686800" cy="17002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sz="44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– Breathing – </a:t>
            </a:r>
            <a:r>
              <a:rPr lang="en-US" sz="4400" b="1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disanje</a:t>
            </a:r>
            <a:r>
              <a:rPr lang="en-US" sz="44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4400" b="1" i="0" u="sng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gledaj</a:t>
            </a:r>
            <a:r>
              <a:rPr lang="en-US" sz="44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400" b="1" i="0" u="sng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slušaj</a:t>
            </a:r>
            <a:r>
              <a:rPr lang="en-US" sz="44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44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sng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osjećaj</a:t>
            </a:r>
            <a:r>
              <a:rPr lang="en-US" sz="44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dah</a:t>
            </a:r>
          </a:p>
        </p:txBody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0" y="1700211"/>
            <a:ext cx="9144000" cy="51577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Shape 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8536" y="1628775"/>
            <a:ext cx="4211637" cy="522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Shape 176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br>
              <a:rPr lang="en-US" sz="3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- Električna aktivnost bez pulsa je električna   aktivnost srca bez palpabilnog pulsa</a:t>
            </a:r>
            <a:r>
              <a:rPr lang="en-US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 defibrilira se!</a:t>
            </a:r>
          </a:p>
        </p:txBody>
      </p:sp>
      <p:pic>
        <p:nvPicPr>
          <p:cNvPr id="1770" name="Shape 177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2052636"/>
          </a:xfrm>
          <a:prstGeom prst="rect">
            <a:avLst/>
          </a:prstGeom>
          <a:noFill/>
          <a:ln>
            <a:noFill/>
          </a:ln>
        </p:spPr>
      </p:pic>
      <p:sp>
        <p:nvSpPr>
          <p:cNvPr id="1771" name="Shape 1771"/>
          <p:cNvSpPr txBox="1"/>
          <p:nvPr/>
        </p:nvSpPr>
        <p:spPr>
          <a:xfrm>
            <a:off x="0" y="2205036"/>
            <a:ext cx="4679950" cy="1223961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Električna aktivnost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bez pulsa</a:t>
            </a:r>
          </a:p>
        </p:txBody>
      </p:sp>
      <p:sp>
        <p:nvSpPr>
          <p:cNvPr id="1772" name="Shape 1772"/>
          <p:cNvSpPr/>
          <p:nvPr/>
        </p:nvSpPr>
        <p:spPr>
          <a:xfrm>
            <a:off x="5148262" y="2205036"/>
            <a:ext cx="3095625" cy="1584325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Shape 1778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asistolija</a:t>
            </a:r>
          </a:p>
        </p:txBody>
      </p:sp>
      <p:sp>
        <p:nvSpPr>
          <p:cNvPr id="1779" name="Shape 177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5246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Asistoliju možemo opisati kao stanje bez ventrikularne aktivnosti, iako atrijska aktivnost može biti prisutna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 defibrilira se!</a:t>
            </a:r>
          </a:p>
        </p:txBody>
      </p:sp>
      <p:pic>
        <p:nvPicPr>
          <p:cNvPr id="1780" name="Shape 17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787524"/>
          </a:xfrm>
          <a:prstGeom prst="rect">
            <a:avLst/>
          </a:prstGeom>
          <a:noFill/>
          <a:ln>
            <a:noFill/>
          </a:ln>
        </p:spPr>
      </p:pic>
      <p:sp>
        <p:nvSpPr>
          <p:cNvPr id="1781" name="Shape 1781"/>
          <p:cNvSpPr txBox="1"/>
          <p:nvPr/>
        </p:nvSpPr>
        <p:spPr>
          <a:xfrm>
            <a:off x="0" y="1773236"/>
            <a:ext cx="3276600" cy="13684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asistolija</a:t>
            </a:r>
          </a:p>
        </p:txBody>
      </p:sp>
      <p:sp>
        <p:nvSpPr>
          <p:cNvPr id="1782" name="Shape 1782"/>
          <p:cNvSpPr/>
          <p:nvPr/>
        </p:nvSpPr>
        <p:spPr>
          <a:xfrm>
            <a:off x="4643437" y="1844675"/>
            <a:ext cx="3097211" cy="1728787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Shape 178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Ventrikulska fibrilacija</a:t>
            </a:r>
          </a:p>
        </p:txBody>
      </p:sp>
      <p:sp>
        <p:nvSpPr>
          <p:cNvPr id="1789" name="Shape 178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Ventrikulska fibrilacija</a:t>
            </a:r>
          </a:p>
        </p:txBody>
      </p:sp>
      <p:pic>
        <p:nvPicPr>
          <p:cNvPr id="1790" name="Shape 1790" descr="Slika 3. Ventrikulska fibrilaci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8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1" name="Shape 1791"/>
          <p:cNvSpPr txBox="1"/>
          <p:nvPr/>
        </p:nvSpPr>
        <p:spPr>
          <a:xfrm>
            <a:off x="0" y="1844675"/>
            <a:ext cx="5270499" cy="120332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Ventrikulska fibrilacija</a:t>
            </a:r>
          </a:p>
        </p:txBody>
      </p:sp>
      <p:sp>
        <p:nvSpPr>
          <p:cNvPr id="1792" name="Shape 1792"/>
          <p:cNvSpPr/>
          <p:nvPr/>
        </p:nvSpPr>
        <p:spPr>
          <a:xfrm>
            <a:off x="5508625" y="1844675"/>
            <a:ext cx="3024187" cy="1584325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</a:t>
            </a:r>
          </a:p>
        </p:txBody>
      </p:sp>
      <p:pic>
        <p:nvPicPr>
          <p:cNvPr id="1793" name="Shape 17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644900"/>
            <a:ext cx="9144000" cy="1787524"/>
          </a:xfrm>
          <a:prstGeom prst="rect">
            <a:avLst/>
          </a:prstGeom>
          <a:noFill/>
          <a:ln>
            <a:noFill/>
          </a:ln>
        </p:spPr>
      </p:pic>
      <p:sp>
        <p:nvSpPr>
          <p:cNvPr id="1794" name="Shape 1794"/>
          <p:cNvSpPr txBox="1"/>
          <p:nvPr/>
        </p:nvSpPr>
        <p:spPr>
          <a:xfrm>
            <a:off x="0" y="5445125"/>
            <a:ext cx="5508625" cy="14128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Ventrikulska tahikardija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bez pulsa</a:t>
            </a:r>
          </a:p>
        </p:txBody>
      </p:sp>
      <p:sp>
        <p:nvSpPr>
          <p:cNvPr id="1795" name="Shape 1795"/>
          <p:cNvSpPr/>
          <p:nvPr/>
        </p:nvSpPr>
        <p:spPr>
          <a:xfrm>
            <a:off x="6011862" y="5373687"/>
            <a:ext cx="2916236" cy="148431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Shape 180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850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3. AMIODARON</a:t>
            </a:r>
          </a:p>
        </p:txBody>
      </p:sp>
      <p:sp>
        <p:nvSpPr>
          <p:cNvPr id="1802" name="Shape 1802"/>
          <p:cNvSpPr txBox="1">
            <a:spLocks noGrp="1"/>
          </p:cNvSpPr>
          <p:nvPr>
            <p:ph type="body" idx="1"/>
          </p:nvPr>
        </p:nvSpPr>
        <p:spPr>
          <a:xfrm>
            <a:off x="0" y="981075"/>
            <a:ext cx="9144000" cy="58769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Kod uporne ventrikularne fibrilacije ili ventrikularne tahikardije bez pulsa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Antiaritmik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Smanjuje potrošnju kisika u srčanom mišiću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Shape 1807"/>
          <p:cNvSpPr txBox="1">
            <a:spLocks noGrp="1"/>
          </p:cNvSpPr>
          <p:nvPr>
            <p:ph type="title"/>
          </p:nvPr>
        </p:nvSpPr>
        <p:spPr>
          <a:xfrm>
            <a:off x="755650" y="765175"/>
            <a:ext cx="7931149" cy="714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4. LIDOKAIN (xylocain)</a:t>
            </a:r>
            <a:br>
              <a:rPr lang="en-US"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40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8" name="Shape 1808"/>
          <p:cNvSpPr txBox="1">
            <a:spLocks noGrp="1"/>
          </p:cNvSpPr>
          <p:nvPr>
            <p:ph type="body" idx="1"/>
          </p:nvPr>
        </p:nvSpPr>
        <p:spPr>
          <a:xfrm>
            <a:off x="0" y="981075"/>
            <a:ext cx="9144000" cy="58769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Kod uporne ventrikularne fibrilacije ili ventrikularne tahikardije bez pulsa kad amiodaron nije dostupan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Shape 181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66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5. NATRIJEV BIKARBONAT</a:t>
            </a:r>
          </a:p>
        </p:txBody>
      </p:sp>
      <p:sp>
        <p:nvSpPr>
          <p:cNvPr id="1815" name="Shape 1815"/>
          <p:cNvSpPr txBox="1">
            <a:spLocks noGrp="1"/>
          </p:cNvSpPr>
          <p:nvPr>
            <p:ph type="body" idx="1"/>
          </p:nvPr>
        </p:nvSpPr>
        <p:spPr>
          <a:xfrm>
            <a:off x="0" y="836612"/>
            <a:ext cx="9144000" cy="6021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 slučaju dugotrajnog oživljavanja – nakon 20-25 minuta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Neutralizira kiseline u ishemičnom tkivu (granična perfuzija tijekom KPR)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Smanjenjem kiselosti tkiva održava se efekt adrenalina</a:t>
            </a: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2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 endotrahealno!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Shape 18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PROCJENA STANJA KOŽE</a:t>
            </a:r>
          </a:p>
        </p:txBody>
      </p:sp>
      <p:sp>
        <p:nvSpPr>
          <p:cNvPr id="1822" name="Shape 1822"/>
          <p:cNvSpPr txBox="1">
            <a:spLocks noGrp="1"/>
          </p:cNvSpPr>
          <p:nvPr>
            <p:ph type="body" idx="1"/>
          </p:nvPr>
        </p:nvSpPr>
        <p:spPr>
          <a:xfrm>
            <a:off x="0" y="1196975"/>
            <a:ext cx="9144000" cy="5661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Koža je najveći tjelesni organ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Zapreživljavanje je potrebna poput srca ili mozga</a:t>
            </a:r>
          </a:p>
        </p:txBody>
      </p:sp>
      <p:pic>
        <p:nvPicPr>
          <p:cNvPr id="1823" name="Shape 18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7311" y="2420936"/>
            <a:ext cx="3835400" cy="4437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Shape 1829"/>
          <p:cNvSpPr txBox="1">
            <a:spLocks noGrp="1"/>
          </p:cNvSpPr>
          <p:nvPr>
            <p:ph type="title"/>
          </p:nvPr>
        </p:nvSpPr>
        <p:spPr>
          <a:xfrm>
            <a:off x="1187450" y="-171450"/>
            <a:ext cx="7499349" cy="171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Shape 1830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Koža je dobro prokrvljena i u  ŠOKU krv odlazi iz kože radi opskrbe važnijih organa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Može se procijeniti gubitak krvi putem kože: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Boja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Temperatura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Stanje kože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Vrijeme kapilarnog punjenja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Shape 1836"/>
          <p:cNvSpPr txBox="1">
            <a:spLocks noGrp="1"/>
          </p:cNvSpPr>
          <p:nvPr>
            <p:ph type="title"/>
          </p:nvPr>
        </p:nvSpPr>
        <p:spPr>
          <a:xfrm>
            <a:off x="457200" y="-315912"/>
            <a:ext cx="8229600" cy="3159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Boja → na ležištu nokta, s unutarnje str obraza ili donjem očnom kapku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36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Kod male djece stopala i dlanovi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36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7" name="Shape 1837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8" name="Shape 183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Boja → na ležištu nokta, s unutarnje str obraza ili donjem očnom kapku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Kod male djece stopala i dlanovi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9" name="Shape 1839"/>
          <p:cNvPicPr preferRelativeResize="0"/>
          <p:nvPr/>
        </p:nvPicPr>
        <p:blipFill/>
        <p:spPr>
          <a:xfrm>
            <a:off x="1979611" y="2492375"/>
            <a:ext cx="5040312" cy="377983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Shape 1845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6" name="Shape 184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 ovim mjestima koža je inače ružičasta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Promjene: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BLIJEDA koža može biti znak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Gubitka krvi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Šoka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Srčanog infarkta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Anemije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Hipotenzije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Emocionalnog stresa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7" name="Shape 18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9337" y="2133600"/>
            <a:ext cx="4284661" cy="4284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0" y="333375"/>
            <a:ext cx="9144000" cy="65246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Dizanje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prsnog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koša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→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normalno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istovremeno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s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trbušnom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stijenkom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obostrano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simetrično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Šum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disanja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normalno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prisutan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tih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Frekvencija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disanja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normalno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12-20/min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Shape 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350" y="2276475"/>
            <a:ext cx="6048374" cy="2663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 build="p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Shape 1853"/>
          <p:cNvSpPr txBox="1">
            <a:spLocks noGrp="1"/>
          </p:cNvSpPr>
          <p:nvPr>
            <p:ph type="title"/>
          </p:nvPr>
        </p:nvSpPr>
        <p:spPr>
          <a:xfrm>
            <a:off x="457200" y="-315912"/>
            <a:ext cx="8229600" cy="3159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4" name="Shape 185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CIJANOZA kože: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Neodgovarajuća zasićenost kisikom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Neodgovarajuća prokrvljenost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Neodgovarajuća respiracija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Srčani infarkt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Trovanje </a:t>
            </a:r>
          </a:p>
        </p:txBody>
      </p:sp>
      <p:pic>
        <p:nvPicPr>
          <p:cNvPr id="1855" name="Shape 18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5375" y="3213100"/>
            <a:ext cx="3960811" cy="327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Shape 1861"/>
          <p:cNvSpPr txBox="1">
            <a:spLocks noGrp="1"/>
          </p:cNvSpPr>
          <p:nvPr>
            <p:ph type="title"/>
          </p:nvPr>
        </p:nvSpPr>
        <p:spPr>
          <a:xfrm>
            <a:off x="457200" y="-387350"/>
            <a:ext cx="8229600" cy="714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2" name="Shape 186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CRVENA koža: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Izloženost toplini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Emocionalno uzbuđenje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Alergijska reakcija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Hipertenzija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Trovanje ugljičnim monoksidom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3" name="Shape 18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550" y="4049712"/>
            <a:ext cx="2808286" cy="280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4" name="Shape 18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0200" y="4067175"/>
            <a:ext cx="4103687" cy="279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Shape 1870"/>
          <p:cNvSpPr txBox="1">
            <a:spLocks noGrp="1"/>
          </p:cNvSpPr>
          <p:nvPr>
            <p:ph type="title"/>
          </p:nvPr>
        </p:nvSpPr>
        <p:spPr>
          <a:xfrm>
            <a:off x="457200" y="-171450"/>
            <a:ext cx="8229600" cy="171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1" name="Shape 1871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ŽUTA koža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- Bolesti jetre</a:t>
            </a:r>
          </a:p>
        </p:txBody>
      </p:sp>
      <p:pic>
        <p:nvPicPr>
          <p:cNvPr id="1872" name="Shape 18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287" y="2492375"/>
            <a:ext cx="3960811" cy="282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3" name="Shape 18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7900" y="2492375"/>
            <a:ext cx="3816349" cy="2786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Shape 1879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-315912"/>
            <a:ext cx="8229600" cy="3159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Shape 1880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IŠARANA ili MRLJASTA koža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- Ponekad kod šoka</a:t>
            </a:r>
          </a:p>
        </p:txBody>
      </p:sp>
      <p:pic>
        <p:nvPicPr>
          <p:cNvPr id="1881" name="Shape 18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4300" y="1412875"/>
            <a:ext cx="3429000" cy="52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Shape 1887"/>
          <p:cNvSpPr txBox="1">
            <a:spLocks noGrp="1"/>
          </p:cNvSpPr>
          <p:nvPr>
            <p:ph type="title"/>
          </p:nvPr>
        </p:nvSpPr>
        <p:spPr>
          <a:xfrm>
            <a:off x="457200" y="-315912"/>
            <a:ext cx="8229600" cy="3159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8" name="Shape 188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HLADNA, LJEPLJIVA koža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Šok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HLADNA, VLAŽNA koža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Šok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Tijelo gubi toplinu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HLADNA, SUHA koža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- Posljedica izlaganja hladnoći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Shape 1894"/>
          <p:cNvSpPr txBox="1">
            <a:spLocks noGrp="1"/>
          </p:cNvSpPr>
          <p:nvPr>
            <p:ph type="title"/>
          </p:nvPr>
        </p:nvSpPr>
        <p:spPr>
          <a:xfrm>
            <a:off x="457200" y="-315912"/>
            <a:ext cx="8229600" cy="3159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5" name="Shape 189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VRUĆA, SUHA koža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Visoka temperatura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Izlaganje vrućini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“PUREĆA” koža – naježena koža uz tresavicu, cvokotanje zubiju, plave usne i blijedu kožu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Zimica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Izlaganje hladnoći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Bol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Strah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✓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Zarazne bolesti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Shape 190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ŠOK</a:t>
            </a:r>
          </a:p>
        </p:txBody>
      </p:sp>
      <p:sp>
        <p:nvSpPr>
          <p:cNvPr id="1902" name="Shape 1902"/>
          <p:cNvSpPr txBox="1">
            <a:spLocks noGrp="1"/>
          </p:cNvSpPr>
          <p:nvPr>
            <p:ph type="body" idx="1"/>
          </p:nvPr>
        </p:nvSpPr>
        <p:spPr>
          <a:xfrm>
            <a:off x="0" y="1268412"/>
            <a:ext cx="9144000" cy="55895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44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Šok</a:t>
            </a:r>
            <a:r>
              <a:rPr lang="en-US" sz="44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je stanje organizma sa teškim poremećajem cirkulacije 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4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koji dovodi do kritičnog smanjenja opskrbe tkiva i organa krvlju (mozga, srca, bubrega, jetre) i nedovoljne opskrbe stanica kisikom</a:t>
            </a:r>
            <a:r>
              <a:rPr lang="en-US" sz="4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Shape 1908"/>
          <p:cNvSpPr txBox="1">
            <a:spLocks noGrp="1"/>
          </p:cNvSpPr>
          <p:nvPr>
            <p:ph type="title"/>
          </p:nvPr>
        </p:nvSpPr>
        <p:spPr>
          <a:xfrm>
            <a:off x="457200" y="-171450"/>
            <a:ext cx="8229600" cy="171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9" name="Shape 1909"/>
          <p:cNvSpPr txBox="1">
            <a:spLocks noGrp="1"/>
          </p:cNvSpPr>
          <p:nvPr>
            <p:ph type="body" idx="1"/>
          </p:nvPr>
        </p:nvSpPr>
        <p:spPr>
          <a:xfrm>
            <a:off x="0" y="333375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Prednost u pružanju pomoći u odnosu na bolesnika u šoku ima jedino: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AutoNum type="arabicPeriod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USPOSTAVLJANJE ŽIVOTNIH FUNKCIJA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1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AutoNum type="arabicPeriod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ZAUSTAVLJANJE JAKOG VANJSKOG KRVARENJA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Shape 19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382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Medicinska sestra/tehničar</a:t>
            </a:r>
          </a:p>
        </p:txBody>
      </p:sp>
      <p:sp>
        <p:nvSpPr>
          <p:cNvPr id="1916" name="Shape 1916"/>
          <p:cNvSpPr txBox="1">
            <a:spLocks noGrp="1"/>
          </p:cNvSpPr>
          <p:nvPr>
            <p:ph type="body" idx="1"/>
          </p:nvPr>
        </p:nvSpPr>
        <p:spPr>
          <a:xfrm>
            <a:off x="0" y="1484312"/>
            <a:ext cx="9144000" cy="5373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Mora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prepoznati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šok ili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Predvidjeti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njegov nastanak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“Zlatni sat”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– prvi sat nakon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ozljede – ako se tada pruži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pomoć – teško ozlijeđeni imaju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šansu za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PREŽIVLJAVANJE</a:t>
            </a:r>
          </a:p>
        </p:txBody>
      </p:sp>
      <p:pic>
        <p:nvPicPr>
          <p:cNvPr id="1917" name="Shape 19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0686" y="3357562"/>
            <a:ext cx="2373312" cy="3500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Shape 192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525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ZNAKOVI I SIMPTOMI ŠOKA</a:t>
            </a:r>
          </a:p>
        </p:txBody>
      </p:sp>
      <p:sp>
        <p:nvSpPr>
          <p:cNvPr id="1924" name="Shape 1924"/>
          <p:cNvSpPr txBox="1">
            <a:spLocks noGrp="1"/>
          </p:cNvSpPr>
          <p:nvPr>
            <p:ph type="body" idx="1"/>
          </p:nvPr>
        </p:nvSpPr>
        <p:spPr>
          <a:xfrm>
            <a:off x="0" y="981075"/>
            <a:ext cx="9144000" cy="58769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Snižen krvni tlak (hipotenzija)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Ubrzan rad srca (tahikardija), rijetko bradikardija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Puls je jedva pipljiv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Poremećaji svijesti (pospanost, umor, koma)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Smanjeno mokrenje (oligurija, anurija)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Hladan znoj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457200" y="-171450"/>
            <a:ext cx="8229600" cy="171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Položaj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traheje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normalno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u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središnjoj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liniji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Palpacija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prsnog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koša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krepitacije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ili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krckanje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Shape 2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3937" y="981075"/>
            <a:ext cx="3181349" cy="245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2500" y="4005262"/>
            <a:ext cx="2427287" cy="2627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 build="p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Shape 19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ZNAKOVI I SIMPTOMI ŠOKA</a:t>
            </a:r>
          </a:p>
        </p:txBody>
      </p:sp>
      <p:sp>
        <p:nvSpPr>
          <p:cNvPr id="1931" name="Shape 1931"/>
          <p:cNvSpPr txBox="1">
            <a:spLocks noGrp="1"/>
          </p:cNvSpPr>
          <p:nvPr>
            <p:ph type="body" idx="1"/>
          </p:nvPr>
        </p:nvSpPr>
        <p:spPr>
          <a:xfrm>
            <a:off x="0" y="1341437"/>
            <a:ext cx="9144000" cy="5516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Blijedilo kože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se javlja zbog: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Vazokonstrikcije perifernih krvnih žila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Koža je zadnji prioritet opskrbe stanica krvlju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Rijetko topla i crvena koža (kao kod septičkog šoka)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Shape 193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81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ZNAKOVI I SIMPTOMI ŠOKA</a:t>
            </a:r>
          </a:p>
        </p:txBody>
      </p:sp>
      <p:sp>
        <p:nvSpPr>
          <p:cNvPr id="1938" name="Shape 1938"/>
          <p:cNvSpPr txBox="1">
            <a:spLocks noGrp="1"/>
          </p:cNvSpPr>
          <p:nvPr>
            <p:ph type="body" idx="1"/>
          </p:nvPr>
        </p:nvSpPr>
        <p:spPr>
          <a:xfrm>
            <a:off x="0" y="981075"/>
            <a:ext cx="9144000" cy="58769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Uznemirenost, uplašenost i strah od smrti mogu prethoditi drugim simptomima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Nemir i uzbuđenost koji s pogoršanjem šoka prelaze u apatiju i nezainteresiranost - bolesnik više ne zapomaže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Plitko ili naporno disanje uz dahtanje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Shape 19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ZNAKOVI I SIMPTOMI ŠOKA</a:t>
            </a:r>
          </a:p>
        </p:txBody>
      </p:sp>
      <p:sp>
        <p:nvSpPr>
          <p:cNvPr id="1945" name="Shape 1945"/>
          <p:cNvSpPr txBox="1">
            <a:spLocks noGrp="1"/>
          </p:cNvSpPr>
          <p:nvPr>
            <p:ph type="body" idx="1"/>
          </p:nvPr>
        </p:nvSpPr>
        <p:spPr>
          <a:xfrm>
            <a:off x="0" y="1412875"/>
            <a:ext cx="9144000" cy="544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Mučnina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Moguće povraćanje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Jaka žeđ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Usporeno  kapilarno punjenje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Zatvorene ili djelomično zatvorene oči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Zamagljen pogled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Proširene zjenice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Shape 195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2" name="Shape 19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3" name="Shape 19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1912" y="0"/>
            <a:ext cx="634682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9" name="Shape 19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96975"/>
            <a:ext cx="9144000" cy="44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1960" name="Shape 1960"/>
          <p:cNvSpPr txBox="1"/>
          <p:nvPr/>
        </p:nvSpPr>
        <p:spPr>
          <a:xfrm>
            <a:off x="0" y="692150"/>
            <a:ext cx="3563936" cy="11525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Šok se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može javiti ako:</a:t>
            </a: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961" name="Shape 1961"/>
          <p:cNvSpPr/>
          <p:nvPr/>
        </p:nvSpPr>
        <p:spPr>
          <a:xfrm>
            <a:off x="1908175" y="1916111"/>
            <a:ext cx="3527424" cy="7921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24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Srce ne pumpa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24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dovoljno krvi</a:t>
            </a:r>
          </a:p>
        </p:txBody>
      </p:sp>
      <p:sp>
        <p:nvSpPr>
          <p:cNvPr id="1962" name="Shape 1962"/>
          <p:cNvSpPr/>
          <p:nvPr/>
        </p:nvSpPr>
        <p:spPr>
          <a:xfrm>
            <a:off x="4356100" y="4941887"/>
            <a:ext cx="4787900" cy="1511299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24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Krvne žile su toliko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24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raširene da se ne mogu napuniti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3" name="Shape 1963"/>
          <p:cNvSpPr/>
          <p:nvPr/>
        </p:nvSpPr>
        <p:spPr>
          <a:xfrm>
            <a:off x="0" y="5013325"/>
            <a:ext cx="3924299" cy="1079499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24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Volumen krvi gubi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24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se krvarenjem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" name="Shape 196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08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Uzroci šoka</a:t>
            </a:r>
          </a:p>
        </p:txBody>
      </p:sp>
      <p:sp>
        <p:nvSpPr>
          <p:cNvPr id="1970" name="Shape 1970"/>
          <p:cNvSpPr txBox="1">
            <a:spLocks noGrp="1"/>
          </p:cNvSpPr>
          <p:nvPr>
            <p:ph type="body" idx="1"/>
          </p:nvPr>
        </p:nvSpPr>
        <p:spPr>
          <a:xfrm>
            <a:off x="0" y="908050"/>
            <a:ext cx="9144000" cy="568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Velika i teška ozljeda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Srčani infarkt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Jaka bol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Gubitak krvi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Velika opeklina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Shape 197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08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Uzroci šoka</a:t>
            </a:r>
          </a:p>
        </p:txBody>
      </p:sp>
      <p:sp>
        <p:nvSpPr>
          <p:cNvPr id="1977" name="Shape 1977"/>
          <p:cNvSpPr txBox="1">
            <a:spLocks noGrp="1"/>
          </p:cNvSpPr>
          <p:nvPr>
            <p:ph type="body" idx="1"/>
          </p:nvPr>
        </p:nvSpPr>
        <p:spPr>
          <a:xfrm>
            <a:off x="0" y="836612"/>
            <a:ext cx="9144000" cy="6021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Alergijska reakcija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Ugrizi i ubodi otrovnih životinja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Vrlo visoke ili niske temperature okoline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Emocionalni stres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Električni udar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Shape 198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525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VRSTE ŠOKA</a:t>
            </a:r>
          </a:p>
        </p:txBody>
      </p:sp>
      <p:sp>
        <p:nvSpPr>
          <p:cNvPr id="1984" name="Shape 1984"/>
          <p:cNvSpPr txBox="1">
            <a:spLocks noGrp="1"/>
          </p:cNvSpPr>
          <p:nvPr>
            <p:ph type="body" idx="1"/>
          </p:nvPr>
        </p:nvSpPr>
        <p:spPr>
          <a:xfrm>
            <a:off x="0" y="1052512"/>
            <a:ext cx="9144000" cy="58054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AutoNum type="arabicPeriod"/>
            </a:pPr>
            <a:r>
              <a:rPr lang="en-US" sz="40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HIPOVOLEMIČKI ŠOK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Zbog gubitka krvi ili drugih tjelesnih tekućina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Zbog dehidratacije kao posljedica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  - proljeva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  - povraćanja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  - jakog znojenja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Shape 199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Hemoragijski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šok</a:t>
            </a:r>
          </a:p>
        </p:txBody>
      </p:sp>
      <p:sp>
        <p:nvSpPr>
          <p:cNvPr id="1991" name="Shape 199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2" name="Shape 19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5511" y="404812"/>
            <a:ext cx="6318250" cy="6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1993" name="Shape 1993"/>
          <p:cNvSpPr/>
          <p:nvPr/>
        </p:nvSpPr>
        <p:spPr>
          <a:xfrm>
            <a:off x="0" y="333375"/>
            <a:ext cx="4427537" cy="18716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Hemoragijski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šok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Shape 199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Times New Roman"/>
              <a:buNone/>
            </a:pPr>
            <a:r>
              <a:rPr lang="en-US" sz="2800" b="1" i="0" u="none" strike="noStrike" cap="none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 mililitara</a:t>
            </a:r>
          </a:p>
        </p:txBody>
      </p:sp>
      <p:grpSp>
        <p:nvGrpSpPr>
          <p:cNvPr id="2000" name="Shape 2000"/>
          <p:cNvGrpSpPr/>
          <p:nvPr/>
        </p:nvGrpSpPr>
        <p:grpSpPr>
          <a:xfrm>
            <a:off x="250825" y="1412875"/>
            <a:ext cx="8642350" cy="3744912"/>
            <a:chOff x="250825" y="1412875"/>
            <a:chExt cx="8642350" cy="3744912"/>
          </a:xfrm>
        </p:grpSpPr>
        <p:sp>
          <p:nvSpPr>
            <p:cNvPr id="2001" name="Shape 2001"/>
            <p:cNvSpPr txBox="1"/>
            <p:nvPr/>
          </p:nvSpPr>
          <p:spPr>
            <a:xfrm>
              <a:off x="6000750" y="4135437"/>
              <a:ext cx="2892425" cy="102234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3429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25000"/>
                <a:buFont typeface="Times New Roman"/>
                <a:buNone/>
              </a:pPr>
              <a:r>
                <a:rPr lang="en-US" sz="2800" b="1" i="0" u="none">
                  <a:solidFill>
                    <a:schemeClr val="accent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100 mililitara</a:t>
              </a:r>
            </a:p>
          </p:txBody>
        </p:sp>
        <p:sp>
          <p:nvSpPr>
            <p:cNvPr id="2002" name="Shape 2002"/>
            <p:cNvSpPr txBox="1"/>
            <p:nvPr/>
          </p:nvSpPr>
          <p:spPr>
            <a:xfrm>
              <a:off x="2771775" y="4135437"/>
              <a:ext cx="3228975" cy="102234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3429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25000"/>
                <a:buFont typeface="Times New Roman"/>
                <a:buNone/>
              </a:pPr>
              <a:r>
                <a:rPr lang="en-US" sz="2800" b="1" i="0" u="none">
                  <a:solidFill>
                    <a:schemeClr val="accent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&gt; 300 mililitara</a:t>
              </a:r>
            </a:p>
          </p:txBody>
        </p:sp>
        <p:sp>
          <p:nvSpPr>
            <p:cNvPr id="2003" name="Shape 2003"/>
            <p:cNvSpPr txBox="1"/>
            <p:nvPr/>
          </p:nvSpPr>
          <p:spPr>
            <a:xfrm>
              <a:off x="250825" y="4135437"/>
              <a:ext cx="2520949" cy="102234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3429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25000"/>
                <a:buFont typeface="Times New Roman"/>
                <a:buNone/>
              </a:pPr>
              <a:r>
                <a:rPr lang="en-US" sz="2800" b="1" i="0" u="none">
                  <a:solidFill>
                    <a:schemeClr val="accent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Novorođenčad </a:t>
              </a:r>
            </a:p>
          </p:txBody>
        </p:sp>
        <p:sp>
          <p:nvSpPr>
            <p:cNvPr id="2004" name="Shape 2004"/>
            <p:cNvSpPr txBox="1"/>
            <p:nvPr/>
          </p:nvSpPr>
          <p:spPr>
            <a:xfrm>
              <a:off x="6000750" y="3516312"/>
              <a:ext cx="2892425" cy="61912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3429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25000"/>
                <a:buFont typeface="Times New Roman"/>
                <a:buNone/>
              </a:pPr>
              <a:r>
                <a:rPr lang="en-US" sz="2800" b="1" i="0" u="none">
                  <a:solidFill>
                    <a:schemeClr val="accent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½ litre</a:t>
              </a:r>
            </a:p>
          </p:txBody>
        </p:sp>
        <p:sp>
          <p:nvSpPr>
            <p:cNvPr id="2005" name="Shape 2005"/>
            <p:cNvSpPr txBox="1"/>
            <p:nvPr/>
          </p:nvSpPr>
          <p:spPr>
            <a:xfrm>
              <a:off x="2771775" y="3516312"/>
              <a:ext cx="3228975" cy="61912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3429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25000"/>
                <a:buFont typeface="Times New Roman"/>
                <a:buNone/>
              </a:pPr>
              <a:r>
                <a:rPr lang="en-US" sz="2800" b="1" i="0" u="none">
                  <a:solidFill>
                    <a:schemeClr val="accent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1,5 – 2 litre</a:t>
              </a:r>
            </a:p>
          </p:txBody>
        </p:sp>
        <p:sp>
          <p:nvSpPr>
            <p:cNvPr id="2006" name="Shape 2006"/>
            <p:cNvSpPr txBox="1"/>
            <p:nvPr/>
          </p:nvSpPr>
          <p:spPr>
            <a:xfrm>
              <a:off x="250825" y="3516312"/>
              <a:ext cx="2520949" cy="61912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3429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25000"/>
                <a:buFont typeface="Times New Roman"/>
                <a:buNone/>
              </a:pPr>
              <a:r>
                <a:rPr lang="en-US" sz="2800" b="1" i="0" u="none">
                  <a:solidFill>
                    <a:schemeClr val="accent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Djeca</a:t>
              </a:r>
            </a:p>
          </p:txBody>
        </p:sp>
        <p:sp>
          <p:nvSpPr>
            <p:cNvPr id="2007" name="Shape 2007"/>
            <p:cNvSpPr txBox="1"/>
            <p:nvPr/>
          </p:nvSpPr>
          <p:spPr>
            <a:xfrm>
              <a:off x="6000750" y="2898775"/>
              <a:ext cx="2892425" cy="61753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3429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25000"/>
                <a:buFont typeface="Times New Roman"/>
                <a:buNone/>
              </a:pPr>
              <a:r>
                <a:rPr lang="en-US" sz="2800" b="1" i="0" u="none">
                  <a:solidFill>
                    <a:schemeClr val="accent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 litra</a:t>
              </a:r>
            </a:p>
          </p:txBody>
        </p:sp>
        <p:sp>
          <p:nvSpPr>
            <p:cNvPr id="2008" name="Shape 2008"/>
            <p:cNvSpPr txBox="1"/>
            <p:nvPr/>
          </p:nvSpPr>
          <p:spPr>
            <a:xfrm>
              <a:off x="2771775" y="2898775"/>
              <a:ext cx="3228975" cy="61753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3429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25000"/>
                <a:buFont typeface="Times New Roman"/>
                <a:buNone/>
              </a:pPr>
              <a:r>
                <a:rPr lang="en-US" sz="2800" b="1" i="0" u="none">
                  <a:solidFill>
                    <a:schemeClr val="accent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6 litre</a:t>
              </a:r>
            </a:p>
          </p:txBody>
        </p:sp>
        <p:sp>
          <p:nvSpPr>
            <p:cNvPr id="2009" name="Shape 2009"/>
            <p:cNvSpPr txBox="1"/>
            <p:nvPr/>
          </p:nvSpPr>
          <p:spPr>
            <a:xfrm>
              <a:off x="250825" y="2898775"/>
              <a:ext cx="2520949" cy="61753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3429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25000"/>
                <a:buFont typeface="Times New Roman"/>
                <a:buNone/>
              </a:pPr>
              <a:r>
                <a:rPr lang="en-US" sz="2800" b="1" i="0" u="none">
                  <a:solidFill>
                    <a:schemeClr val="accent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Odrasli</a:t>
              </a:r>
            </a:p>
          </p:txBody>
        </p:sp>
        <p:sp>
          <p:nvSpPr>
            <p:cNvPr id="2010" name="Shape 2010"/>
            <p:cNvSpPr txBox="1"/>
            <p:nvPr/>
          </p:nvSpPr>
          <p:spPr>
            <a:xfrm>
              <a:off x="6000750" y="1412875"/>
              <a:ext cx="2892425" cy="14858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3429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25000"/>
                <a:buFont typeface="Times New Roman"/>
                <a:buNone/>
              </a:pPr>
              <a:r>
                <a:rPr lang="en-US" sz="2800" b="1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Značajan gubitak krvi</a:t>
              </a:r>
            </a:p>
          </p:txBody>
        </p:sp>
        <p:sp>
          <p:nvSpPr>
            <p:cNvPr id="2011" name="Shape 2011"/>
            <p:cNvSpPr txBox="1"/>
            <p:nvPr/>
          </p:nvSpPr>
          <p:spPr>
            <a:xfrm>
              <a:off x="2771775" y="1412875"/>
              <a:ext cx="3228975" cy="14858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3429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25000"/>
                <a:buFont typeface="Times New Roman"/>
                <a:buNone/>
              </a:pPr>
              <a:r>
                <a:rPr lang="en-US" sz="2800" b="1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Normalna količina krvi = 7% tjelesne težine</a:t>
              </a:r>
            </a:p>
          </p:txBody>
        </p:sp>
        <p:sp>
          <p:nvSpPr>
            <p:cNvPr id="2012" name="Shape 2012"/>
            <p:cNvSpPr txBox="1"/>
            <p:nvPr/>
          </p:nvSpPr>
          <p:spPr>
            <a:xfrm>
              <a:off x="250825" y="1412875"/>
              <a:ext cx="2520949" cy="14858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3429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25000"/>
                <a:buFont typeface="Times New Roman"/>
                <a:buNone/>
              </a:pPr>
              <a:r>
                <a:rPr lang="en-US" sz="2800" b="1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Dob </a:t>
              </a:r>
            </a:p>
          </p:txBody>
        </p:sp>
        <p:cxnSp>
          <p:nvCxnSpPr>
            <p:cNvPr id="2013" name="Shape 2013"/>
            <p:cNvCxnSpPr/>
            <p:nvPr/>
          </p:nvCxnSpPr>
          <p:spPr>
            <a:xfrm>
              <a:off x="250825" y="1412875"/>
              <a:ext cx="8642349" cy="0"/>
            </a:xfrm>
            <a:prstGeom prst="straightConnector1">
              <a:avLst/>
            </a:prstGeom>
            <a:noFill/>
            <a:ln w="12700" cap="rnd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2014" name="Shape 2014"/>
            <p:cNvCxnSpPr/>
            <p:nvPr/>
          </p:nvCxnSpPr>
          <p:spPr>
            <a:xfrm>
              <a:off x="250825" y="5157787"/>
              <a:ext cx="8642349" cy="0"/>
            </a:xfrm>
            <a:prstGeom prst="straightConnector1">
              <a:avLst/>
            </a:prstGeom>
            <a:noFill/>
            <a:ln w="12700" cap="rnd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2015" name="Shape 2015"/>
            <p:cNvCxnSpPr/>
            <p:nvPr/>
          </p:nvCxnSpPr>
          <p:spPr>
            <a:xfrm>
              <a:off x="250825" y="1412875"/>
              <a:ext cx="0" cy="3744912"/>
            </a:xfrm>
            <a:prstGeom prst="straightConnector1">
              <a:avLst/>
            </a:prstGeom>
            <a:noFill/>
            <a:ln w="12700" cap="rnd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2016" name="Shape 2016"/>
            <p:cNvCxnSpPr/>
            <p:nvPr/>
          </p:nvCxnSpPr>
          <p:spPr>
            <a:xfrm>
              <a:off x="8893175" y="1412875"/>
              <a:ext cx="0" cy="3744912"/>
            </a:xfrm>
            <a:prstGeom prst="straightConnector1">
              <a:avLst/>
            </a:prstGeom>
            <a:noFill/>
            <a:ln w="12700" cap="rnd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2017" name="Shape 2017"/>
            <p:cNvCxnSpPr/>
            <p:nvPr/>
          </p:nvCxnSpPr>
          <p:spPr>
            <a:xfrm>
              <a:off x="250825" y="2898775"/>
              <a:ext cx="8642349" cy="0"/>
            </a:xfrm>
            <a:prstGeom prst="straightConnector1">
              <a:avLst/>
            </a:prstGeom>
            <a:noFill/>
            <a:ln w="12700" cap="rnd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2018" name="Shape 2018"/>
            <p:cNvCxnSpPr/>
            <p:nvPr/>
          </p:nvCxnSpPr>
          <p:spPr>
            <a:xfrm>
              <a:off x="2771775" y="1412875"/>
              <a:ext cx="0" cy="3744912"/>
            </a:xfrm>
            <a:prstGeom prst="straightConnector1">
              <a:avLst/>
            </a:prstGeom>
            <a:noFill/>
            <a:ln w="12700" cap="rnd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2019" name="Shape 2019"/>
            <p:cNvCxnSpPr/>
            <p:nvPr/>
          </p:nvCxnSpPr>
          <p:spPr>
            <a:xfrm>
              <a:off x="6000750" y="1412875"/>
              <a:ext cx="0" cy="3744912"/>
            </a:xfrm>
            <a:prstGeom prst="straightConnector1">
              <a:avLst/>
            </a:prstGeom>
            <a:noFill/>
            <a:ln w="12700" cap="rnd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2020" name="Shape 2020"/>
            <p:cNvCxnSpPr/>
            <p:nvPr/>
          </p:nvCxnSpPr>
          <p:spPr>
            <a:xfrm>
              <a:off x="250825" y="3516312"/>
              <a:ext cx="8642349" cy="0"/>
            </a:xfrm>
            <a:prstGeom prst="straightConnector1">
              <a:avLst/>
            </a:prstGeom>
            <a:noFill/>
            <a:ln w="12700" cap="rnd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2021" name="Shape 2021"/>
            <p:cNvCxnSpPr/>
            <p:nvPr/>
          </p:nvCxnSpPr>
          <p:spPr>
            <a:xfrm>
              <a:off x="250825" y="4135437"/>
              <a:ext cx="8642349" cy="0"/>
            </a:xfrm>
            <a:prstGeom prst="straightConnector1">
              <a:avLst/>
            </a:prstGeom>
            <a:noFill/>
            <a:ln w="12700" cap="rnd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698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Auskultacija prsnog koša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– normalno obostran šum disanja</a:t>
            </a:r>
          </a:p>
        </p:txBody>
      </p:sp>
      <p:pic>
        <p:nvPicPr>
          <p:cNvPr id="241" name="Shape 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9637" y="2133600"/>
            <a:ext cx="3154361" cy="407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420936"/>
            <a:ext cx="6011861" cy="367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Shape 2027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-242886"/>
            <a:ext cx="8229600" cy="242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Shape 202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AutoNum type="arabicPeriod"/>
            </a:pPr>
            <a:r>
              <a:rPr lang="en-US" sz="40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HIPOVOLEMIČKI ŠOK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40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je uzrokovan gubitkom krvi ili krvne plazme nazivamo ga –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HEMORAGIJSKI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Vannjsko ili unutarnje krvarenje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Povrede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Gastrointestinalno krvarenje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Ginekološko krvarenje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Ruptura aneurizme, aorte...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4" name="Shape 20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5" name="Shape 2035"/>
          <p:cNvSpPr txBox="1"/>
          <p:nvPr/>
        </p:nvSpPr>
        <p:spPr>
          <a:xfrm>
            <a:off x="0" y="0"/>
            <a:ext cx="9144000" cy="14128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0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Tipovi vanjskog krvarenja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Shape 20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6334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HIPOVOLEMIČKI ŠOK</a:t>
            </a:r>
            <a:b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1" name="Shape 2041"/>
          <p:cNvSpPr txBox="1">
            <a:spLocks noGrp="1"/>
          </p:cNvSpPr>
          <p:nvPr>
            <p:ph type="body" idx="1"/>
          </p:nvPr>
        </p:nvSpPr>
        <p:spPr>
          <a:xfrm>
            <a:off x="0" y="836612"/>
            <a:ext cx="9144000" cy="57324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Gubitak 25% volumena cirkulirajuće krvi u razdoblju od nekoliko sati →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Smanjenje minutnog volumena srca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Smanjenje sistoličkog i dijastoličkog tlaka krvi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Povećanje frekvencije pulsa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7" name="Shape 20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8" name="Shape 2048"/>
          <p:cNvSpPr txBox="1"/>
          <p:nvPr/>
        </p:nvSpPr>
        <p:spPr>
          <a:xfrm>
            <a:off x="4356100" y="0"/>
            <a:ext cx="4176711" cy="18446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AutoNum type="arabicPeriod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Prekrij ranu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sterilnom gazom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2. Direktni pritisak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Shape 2054"/>
          <p:cNvPicPr preferRelativeResize="0"/>
          <p:nvPr/>
        </p:nvPicPr>
        <p:blipFill/>
        <p:spPr>
          <a:xfrm>
            <a:off x="-541337" y="-406400"/>
            <a:ext cx="9685337" cy="726439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Shape 20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0" name="Shape 2060"/>
          <p:cNvSpPr txBox="1"/>
          <p:nvPr/>
        </p:nvSpPr>
        <p:spPr>
          <a:xfrm>
            <a:off x="4572000" y="5300662"/>
            <a:ext cx="4572000" cy="155733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je potrebno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stavi dodatni sloj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sterilnih gaza</a:t>
            </a: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Shape 20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7" name="Shape 2067"/>
          <p:cNvSpPr txBox="1"/>
          <p:nvPr/>
        </p:nvSpPr>
        <p:spPr>
          <a:xfrm>
            <a:off x="4572000" y="5300662"/>
            <a:ext cx="4572000" cy="155733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Preko sterilne gaze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postavi zavoj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Shape 207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08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Elevacija</a:t>
            </a:r>
          </a:p>
        </p:txBody>
      </p:sp>
      <p:sp>
        <p:nvSpPr>
          <p:cNvPr id="2074" name="Shape 2074"/>
          <p:cNvSpPr txBox="1">
            <a:spLocks noGrp="1"/>
          </p:cNvSpPr>
          <p:nvPr>
            <p:ph type="body" idx="1"/>
          </p:nvPr>
        </p:nvSpPr>
        <p:spPr>
          <a:xfrm>
            <a:off x="0" y="836612"/>
            <a:ext cx="9144000" cy="6021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Može se koristiti u kombinaciji s izravnim</a:t>
            </a:r>
            <a:b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pritiskom kada se radi o krvarenju iz</a:t>
            </a:r>
            <a:b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ruku ili nogu</a:t>
            </a:r>
            <a:b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Utjecaj gravitacije će pomoći smanjiti krvni</a:t>
            </a:r>
            <a:b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tlak i usporiti krvarenje</a:t>
            </a:r>
            <a:b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 koristite ovu metodu, ako postoje bilo kakve moguće frakture ili ozljede kralježnice!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Shape 208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1" name="Shape 208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2" name="Shape 208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9611" y="0"/>
            <a:ext cx="5184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" name="Shape 20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84212" y="0"/>
            <a:ext cx="10152061" cy="7613649"/>
          </a:xfrm>
          <a:prstGeom prst="rect">
            <a:avLst/>
          </a:prstGeom>
          <a:noFill/>
          <a:ln>
            <a:noFill/>
          </a:ln>
        </p:spPr>
      </p:pic>
      <p:sp>
        <p:nvSpPr>
          <p:cNvPr id="2089" name="Shape 2089"/>
          <p:cNvSpPr txBox="1"/>
          <p:nvPr/>
        </p:nvSpPr>
        <p:spPr>
          <a:xfrm>
            <a:off x="468312" y="549275"/>
            <a:ext cx="7775575" cy="93503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Unutarnje krvarenje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Positions for auscultating </a:t>
            </a:r>
            <a:b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breath sounds</a:t>
            </a:r>
            <a:r>
              <a:rPr lang="en-US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Positions for auscultating </a:t>
            </a:r>
            <a:b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breath sounds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x="438150" y="455612"/>
            <a:ext cx="8267699" cy="142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Positions for auscultating </a:t>
            </a:r>
            <a:br>
              <a:rPr lang="en-US" sz="36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breath sounds</a:t>
            </a: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251" name="Shape 2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743450" cy="5300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6137" y="0"/>
            <a:ext cx="4487862" cy="5157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5" name="Shape 209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Unutarnje krvarenje</a:t>
            </a:r>
          </a:p>
        </p:txBody>
      </p:sp>
      <p:sp>
        <p:nvSpPr>
          <p:cNvPr id="2096" name="Shape 2096"/>
          <p:cNvSpPr txBox="1">
            <a:spLocks noGrp="1"/>
          </p:cNvSpPr>
          <p:nvPr>
            <p:ph type="body" idx="1"/>
          </p:nvPr>
        </p:nvSpPr>
        <p:spPr>
          <a:xfrm>
            <a:off x="0" y="836612"/>
            <a:ext cx="9144000" cy="6021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Znakovi i simptomi: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Bol i osjetljivost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Oticanje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Diskoloracija kože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Krvarenje iz usta, uši, rektuma i vagine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Krv u mokraći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Povraćanje krvi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Slomljena rebra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Osjetljiv i distendiran (napet) trbuh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Modrice na vratu i prsima</a:t>
            </a:r>
            <a:b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Shape 210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2. KARDIOGENI ŠOK</a:t>
            </a:r>
            <a:b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3" name="Shape 210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788987"/>
            <a:ext cx="9144000" cy="614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Shape 2109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-242886"/>
            <a:ext cx="8229600" cy="242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0" name="Shape 2110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8893175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2. KARDIOGENI ŠOK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Zbog slabosti srca kao pumpe →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Nemogućnost adekvatne perfuzije vitalnih organa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Nastaje uslijed akutnog popuštanja srca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Karakteriziran je malim sistoličkim volumenom krvi (količina krvi koju srce izbaci u toku jedne sistole)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I nemogućnošću postizanja zadovoljavajućeg minutnog volumena srca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Shape 211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08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2. KARDIOGENI ŠOK</a:t>
            </a:r>
          </a:p>
        </p:txBody>
      </p:sp>
      <p:sp>
        <p:nvSpPr>
          <p:cNvPr id="2117" name="Shape 2117"/>
          <p:cNvSpPr txBox="1">
            <a:spLocks noGrp="1"/>
          </p:cNvSpPr>
          <p:nvPr>
            <p:ph type="body" idx="1"/>
          </p:nvPr>
        </p:nvSpPr>
        <p:spPr>
          <a:xfrm>
            <a:off x="0" y="981075"/>
            <a:ext cx="9144000" cy="58769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Uobičajen razlog kardiogenog šoka je infarkt srca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Kada jednom kardiogeni šok započne tada prognoza nije dobra →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stopa smrtnosti iznosi 60-80%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Shape 212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81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2. KARDIOGENI ŠOK</a:t>
            </a:r>
          </a:p>
        </p:txBody>
      </p:sp>
      <p:sp>
        <p:nvSpPr>
          <p:cNvPr id="2124" name="Shape 2124"/>
          <p:cNvSpPr txBox="1">
            <a:spLocks noGrp="1"/>
          </p:cNvSpPr>
          <p:nvPr>
            <p:ph type="body" idx="1"/>
          </p:nvPr>
        </p:nvSpPr>
        <p:spPr>
          <a:xfrm>
            <a:off x="0" y="908050"/>
            <a:ext cx="9144000" cy="594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Kad sposobnost srca da tjera krv naglo i previše oslabi → srčani minutni volumen i sistolički krvni tlak pada →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Uzrokujući sužavanje krvih žila u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nevitalnim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organima i dijelovima tijela → pojačava se brzina rada srca (nastupa tahikardija) →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Povećanja minutnog srčanog volumena i pojačanje protoka krvi u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vitalnim 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organima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Shape 213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81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2. KARDIOGENI ŠOK</a:t>
            </a:r>
          </a:p>
        </p:txBody>
      </p:sp>
      <p:sp>
        <p:nvSpPr>
          <p:cNvPr id="2131" name="Shape 2131"/>
          <p:cNvSpPr txBox="1">
            <a:spLocks noGrp="1"/>
          </p:cNvSpPr>
          <p:nvPr>
            <p:ph type="body" idx="1"/>
          </p:nvPr>
        </p:nvSpPr>
        <p:spPr>
          <a:xfrm>
            <a:off x="0" y="981075"/>
            <a:ext cx="9144000" cy="58769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Srce se trudi očuvati što bolji protok u koronarnim i moždanim krvnim žilama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 nekim slučajevima kompenzacijski mehanizmi nisu dovoljno djelotvorni →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Dolazi do loše cirkulacije u mozgu →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Živčana stimulacija slabi što usporava rad srca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Shape 213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08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2. KARDIOGENI ŠOK</a:t>
            </a:r>
          </a:p>
        </p:txBody>
      </p:sp>
      <p:sp>
        <p:nvSpPr>
          <p:cNvPr id="2138" name="Shape 2138"/>
          <p:cNvSpPr txBox="1">
            <a:spLocks noGrp="1"/>
          </p:cNvSpPr>
          <p:nvPr>
            <p:ph type="body" idx="1"/>
          </p:nvPr>
        </p:nvSpPr>
        <p:spPr>
          <a:xfrm>
            <a:off x="0" y="908050"/>
            <a:ext cx="9144000" cy="594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Predugi period loše cirkulacije u nekim perifernim tkivima rezultira slabljenjem vazokonstrikcije→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Krvne žile se otvaraju i krv počinje ulaziti u nevitalne organe, nauštrb vitalnim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" name="Shape 2144"/>
          <p:cNvSpPr txBox="1">
            <a:spLocks noGrp="1"/>
          </p:cNvSpPr>
          <p:nvPr>
            <p:ph type="title"/>
          </p:nvPr>
        </p:nvSpPr>
        <p:spPr>
          <a:xfrm>
            <a:off x="395287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2. KARDIOGENI ŠOK</a:t>
            </a:r>
          </a:p>
        </p:txBody>
      </p:sp>
      <p:sp>
        <p:nvSpPr>
          <p:cNvPr id="2145" name="Shape 2145"/>
          <p:cNvSpPr txBox="1">
            <a:spLocks noGrp="1"/>
          </p:cNvSpPr>
          <p:nvPr>
            <p:ph type="body" idx="1"/>
          </p:nvPr>
        </p:nvSpPr>
        <p:spPr>
          <a:xfrm>
            <a:off x="0" y="908050"/>
            <a:ext cx="9144000" cy="594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Krv se zbog mirovanja u krvnim žilama počinje zgušnjavati → dolazi do začepljenja kapilara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Krvni tlak pada → ulazi u područje ireverzibilnog šoka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Tkiva ostaju bez kisika → počinju umirati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Shape 2151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-315912"/>
            <a:ext cx="8229600" cy="3159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2" name="Shape 215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3. NEUROGENI ŠOK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Zbog zakazivanja živčanog sustava →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Nemogućnost kontrole promjena krvnih žila (normalne konstrikcije)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Nastaje kod neuroloških oboljenja ili češće povreda glave i kralježične moždine uslijed teškog oštećenja centralnog nervnog sistema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Shape 2158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9" name="Shape 215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4. ANAFILAKTIČKI ŠOK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Zbog reakcije organizma na alergen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Posljedica trenutne burne i teške alergijske reakcije antigena i antitijela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Obično se javljaju nakon 5-30 minuta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Mortalitet</a:t>
            </a: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12500"/>
              <a:buFont typeface="Arial"/>
              <a:buChar char="•"/>
            </a:pPr>
            <a:r>
              <a:rPr lang="en-US" sz="32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Zbog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respiratornih komplikacija (70%)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12500"/>
              <a:buFont typeface="Arial"/>
              <a:buChar char="•"/>
            </a:pPr>
            <a:r>
              <a:rPr lang="en-US" sz="32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Zbog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kardiovaskularnih komplikacija (24%)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0" y="333375"/>
            <a:ext cx="9144000" cy="65246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Perkusija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prsnog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koša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– (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hipersonoran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zvuk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pneumotoraks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muklina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pleuralni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izljev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Izmjeri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saturaciju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kisika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normalno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96 – 100 %</a:t>
            </a:r>
          </a:p>
        </p:txBody>
      </p:sp>
      <p:pic>
        <p:nvPicPr>
          <p:cNvPr id="260" name="Shape 2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5375" y="1484312"/>
            <a:ext cx="2209799" cy="249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43211" y="4797425"/>
            <a:ext cx="4133849" cy="173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 build="p"/>
    </p:bld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Shape 216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7064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4. ANAFILAKTIČKI ŠOK</a:t>
            </a:r>
          </a:p>
        </p:txBody>
      </p:sp>
      <p:sp>
        <p:nvSpPr>
          <p:cNvPr id="2166" name="Shape 2166"/>
          <p:cNvSpPr txBox="1">
            <a:spLocks noGrp="1"/>
          </p:cNvSpPr>
          <p:nvPr>
            <p:ph type="body" idx="1"/>
          </p:nvPr>
        </p:nvSpPr>
        <p:spPr>
          <a:xfrm>
            <a:off x="0" y="1341437"/>
            <a:ext cx="9144000" cy="5516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Uzroci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su: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lijekovi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(penicilin, kontrastna sredstva)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otrovi životinjskog porijekla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(ubodi   insekata, ugriz zmije)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hrana 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(jagode, badem, orah)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Shape 217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08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4. ANAFILAKTIČKI ŠOK</a:t>
            </a:r>
          </a:p>
        </p:txBody>
      </p:sp>
      <p:sp>
        <p:nvSpPr>
          <p:cNvPr id="2172" name="Shape 2172"/>
          <p:cNvSpPr txBox="1">
            <a:spLocks noGrp="1"/>
          </p:cNvSpPr>
          <p:nvPr>
            <p:ph type="body" idx="1"/>
          </p:nvPr>
        </p:nvSpPr>
        <p:spPr>
          <a:xfrm>
            <a:off x="0" y="836612"/>
            <a:ext cx="8820149" cy="6021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Znaci i simptomi alergijske reakcije: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Eritem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Urtikarija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Svrbež kože,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Crvenilo 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Edemi kože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Mučnina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Povraćanje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Proljev, bolovi u trbuhu, nadutost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Spazam bronha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" name="Shape 217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Gubitak svijesti</a:t>
            </a:r>
          </a:p>
        </p:txBody>
      </p:sp>
      <p:sp>
        <p:nvSpPr>
          <p:cNvPr id="2179" name="Shape 217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0" name="Shape 21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604249" cy="688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1" name="Shape 2181"/>
          <p:cNvSpPr txBox="1"/>
          <p:nvPr/>
        </p:nvSpPr>
        <p:spPr>
          <a:xfrm>
            <a:off x="5364162" y="620712"/>
            <a:ext cx="3779836" cy="792162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Gubitak svijesti</a:t>
            </a:r>
          </a:p>
        </p:txBody>
      </p:sp>
      <p:sp>
        <p:nvSpPr>
          <p:cNvPr id="2182" name="Shape 2182"/>
          <p:cNvSpPr txBox="1"/>
          <p:nvPr/>
        </p:nvSpPr>
        <p:spPr>
          <a:xfrm>
            <a:off x="5508625" y="1700211"/>
            <a:ext cx="3635374" cy="72072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Osip</a:t>
            </a: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183" name="Shape 2183"/>
          <p:cNvSpPr txBox="1"/>
          <p:nvPr/>
        </p:nvSpPr>
        <p:spPr>
          <a:xfrm>
            <a:off x="4716462" y="2781300"/>
            <a:ext cx="4427537" cy="107949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Oteknuće jezika,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Nemogućnost gutanja</a:t>
            </a:r>
          </a:p>
        </p:txBody>
      </p:sp>
      <p:sp>
        <p:nvSpPr>
          <p:cNvPr id="2184" name="Shape 2184"/>
          <p:cNvSpPr txBox="1"/>
          <p:nvPr/>
        </p:nvSpPr>
        <p:spPr>
          <a:xfrm>
            <a:off x="5003800" y="4221162"/>
            <a:ext cx="4140199" cy="107949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Nagla oteklina grla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0" name="Shape 219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osip</a:t>
            </a:r>
          </a:p>
        </p:txBody>
      </p:sp>
      <p:sp>
        <p:nvSpPr>
          <p:cNvPr id="2191" name="Shape 219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2" name="Shape 2192"/>
          <p:cNvSpPr txBox="1"/>
          <p:nvPr/>
        </p:nvSpPr>
        <p:spPr>
          <a:xfrm>
            <a:off x="1258887" y="404812"/>
            <a:ext cx="2160586" cy="86359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osip</a:t>
            </a:r>
          </a:p>
        </p:txBody>
      </p:sp>
      <p:sp>
        <p:nvSpPr>
          <p:cNvPr id="2193" name="Shape 2193"/>
          <p:cNvSpPr txBox="1"/>
          <p:nvPr/>
        </p:nvSpPr>
        <p:spPr>
          <a:xfrm>
            <a:off x="6011862" y="404812"/>
            <a:ext cx="1944687" cy="86359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urtike</a:t>
            </a:r>
          </a:p>
        </p:txBody>
      </p:sp>
      <p:pic>
        <p:nvPicPr>
          <p:cNvPr id="2194" name="Shape 21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81125"/>
            <a:ext cx="9144000" cy="5476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Shape 220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3414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4. ANAFILAKTIČKI ŠOK</a:t>
            </a:r>
          </a:p>
        </p:txBody>
      </p:sp>
      <p:sp>
        <p:nvSpPr>
          <p:cNvPr id="2201" name="Shape 2201"/>
          <p:cNvSpPr txBox="1">
            <a:spLocks noGrp="1"/>
          </p:cNvSpPr>
          <p:nvPr>
            <p:ph type="body" idx="1"/>
          </p:nvPr>
        </p:nvSpPr>
        <p:spPr>
          <a:xfrm>
            <a:off x="0" y="1341437"/>
            <a:ext cx="9144000" cy="5516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-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Dispneja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-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Kašalj 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-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Edem glotisa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-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Rinoreja (šmrcanje)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-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“Wheezing" (sipljivo disanje)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-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Otežano gutanje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-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Tahikardija (ubrzani, slabo punjen puls)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-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Hipotenzija (nizak tlak)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br>
              <a:rPr lang="en-US" sz="28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8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Shape 220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8" name="Shape 2208" descr="angioedema in a patient suffering from anaphylaxi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84436" y="1628775"/>
            <a:ext cx="4032249" cy="403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Shape 22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4. ANAFILAKTIČKI ŠOK</a:t>
            </a:r>
          </a:p>
        </p:txBody>
      </p:sp>
      <p:sp>
        <p:nvSpPr>
          <p:cNvPr id="2214" name="Shape 2214"/>
          <p:cNvSpPr txBox="1">
            <a:spLocks noGrp="1"/>
          </p:cNvSpPr>
          <p:nvPr>
            <p:ph type="body" idx="1"/>
          </p:nvPr>
        </p:nvSpPr>
        <p:spPr>
          <a:xfrm>
            <a:off x="0" y="1341437"/>
            <a:ext cx="9144000" cy="5516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-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Slabost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-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Zimica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-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Midrijaza (proširene zjenice)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-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Anksioznost (osjećaj uznemirenosti, strah)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-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Tremor (tresavica)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-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Poremećaj svijesti, sinkopa (nesvjestica)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-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Koma   </a:t>
            </a:r>
            <a:b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Shape 22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1" name="Shape 22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92275" y="0"/>
            <a:ext cx="5619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Shape 22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8" name="Shape 22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4136" y="2728911"/>
            <a:ext cx="3895725" cy="1400174"/>
          </a:xfrm>
          <a:prstGeom prst="rect">
            <a:avLst/>
          </a:prstGeom>
          <a:noFill/>
          <a:ln>
            <a:noFill/>
          </a:ln>
        </p:spPr>
      </p:pic>
      <p:sp>
        <p:nvSpPr>
          <p:cNvPr id="2229" name="Shape 222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0" name="Shape 22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12875"/>
            <a:ext cx="9144000" cy="3311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Shape 22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81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anafilaksije</a:t>
            </a:r>
          </a:p>
        </p:txBody>
      </p:sp>
      <p:sp>
        <p:nvSpPr>
          <p:cNvPr id="2237" name="Shape 2237"/>
          <p:cNvSpPr txBox="1">
            <a:spLocks noGrp="1"/>
          </p:cNvSpPr>
          <p:nvPr>
            <p:ph type="body" idx="1"/>
          </p:nvPr>
        </p:nvSpPr>
        <p:spPr>
          <a:xfrm>
            <a:off x="0" y="1052512"/>
            <a:ext cx="9144000" cy="58054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Bolesnika je potrebno postaviti u ugodan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ležeći položaj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sa podignutim nogama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Započeti terapiju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kisikom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Kod laringealnog edema potrebno je uspostaviti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prolaznost dišnih puteva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endotrahealnom intubacijom ili traheotomijom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Potrebno je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prekinuti unos antigena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(ako je ikako moguće)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468312" y="-1143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koristiš pulsnu oksimetriju pokušaj postići saturaciju iznad 90% →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Daj kisik 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– putem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maske za kisik s rezervoarom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s protokom 10-15 l/min (postignuta koncentracija kisika 80-90%)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                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putem nosnog katetera 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– s protokom 6 l/min (postignuta koncentracija kisika oko 40%)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Shape 2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1275" y="4408487"/>
            <a:ext cx="2449512" cy="244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43662" y="4365625"/>
            <a:ext cx="2700336" cy="249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Shape 2243"/>
          <p:cNvSpPr txBox="1">
            <a:spLocks noGrp="1"/>
          </p:cNvSpPr>
          <p:nvPr>
            <p:ph type="title"/>
          </p:nvPr>
        </p:nvSpPr>
        <p:spPr>
          <a:xfrm>
            <a:off x="323850" y="-387350"/>
            <a:ext cx="8374061" cy="15843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anafilaksije</a:t>
            </a:r>
          </a:p>
        </p:txBody>
      </p:sp>
      <p:sp>
        <p:nvSpPr>
          <p:cNvPr id="2244" name="Shape 2244"/>
          <p:cNvSpPr txBox="1">
            <a:spLocks noGrp="1"/>
          </p:cNvSpPr>
          <p:nvPr>
            <p:ph type="body" idx="1"/>
          </p:nvPr>
        </p:nvSpPr>
        <p:spPr>
          <a:xfrm>
            <a:off x="0" y="908050"/>
            <a:ext cx="9144000" cy="594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Osigurati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venski pristup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(infuzija fiziološke otopine)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Najvažniji lijek u teškoj anafilaktičkoj reakciji je </a:t>
            </a: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adrenalin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Kod laringealnog edema adrenalin se može primjeniti i u inhalaciji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Antihistaminici</a:t>
            </a: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utječu na svrbež, urtikariju i angioedem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Shape 2250"/>
          <p:cNvSpPr txBox="1">
            <a:spLocks noGrp="1"/>
          </p:cNvSpPr>
          <p:nvPr>
            <p:ph type="title"/>
          </p:nvPr>
        </p:nvSpPr>
        <p:spPr>
          <a:xfrm>
            <a:off x="468312" y="0"/>
            <a:ext cx="8229600" cy="11255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anafilaksije</a:t>
            </a:r>
          </a:p>
        </p:txBody>
      </p:sp>
      <p:sp>
        <p:nvSpPr>
          <p:cNvPr id="2251" name="Shape 2251"/>
          <p:cNvSpPr txBox="1">
            <a:spLocks noGrp="1"/>
          </p:cNvSpPr>
          <p:nvPr>
            <p:ph type="body" idx="1"/>
          </p:nvPr>
        </p:nvSpPr>
        <p:spPr>
          <a:xfrm>
            <a:off x="0" y="1196975"/>
            <a:ext cx="9144000" cy="5661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Kortikosteroidi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odgađaju kasnu anafilaktičku reakciju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 vrijeme akutnog događaja nemaju osobit značaj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Za njihov učinak protrebno je nekoliko sati nakon intravenozne primjene</a:t>
            </a: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" name="Shape 225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anafilaksije</a:t>
            </a:r>
          </a:p>
        </p:txBody>
      </p:sp>
      <p:sp>
        <p:nvSpPr>
          <p:cNvPr id="2258" name="Shape 2258"/>
          <p:cNvSpPr txBox="1">
            <a:spLocks noGrp="1"/>
          </p:cNvSpPr>
          <p:nvPr>
            <p:ph type="body" idx="1"/>
          </p:nvPr>
        </p:nvSpPr>
        <p:spPr>
          <a:xfrm>
            <a:off x="0" y="1268412"/>
            <a:ext cx="9144000" cy="55895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40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Važno je zapamtiti:</a:t>
            </a:r>
            <a:r>
              <a:rPr lang="en-US" sz="4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40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SVI BOLESNICI KOD KOJIH SE RAZVILA ANAFILAKTIČKA REAKCIJA MORAJU SE HOSPITALIZIRATI I MONITORIRATI (PRATITI) NAJMANJE 24 SATA U JEDINICIMA INTENZIVNE SKRBI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4000" b="1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Shape 2264"/>
          <p:cNvSpPr txBox="1">
            <a:spLocks noGrp="1"/>
          </p:cNvSpPr>
          <p:nvPr>
            <p:ph type="title"/>
          </p:nvPr>
        </p:nvSpPr>
        <p:spPr>
          <a:xfrm>
            <a:off x="457200" y="-171450"/>
            <a:ext cx="8229600" cy="171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5" name="Shape 226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5. PSIHOGENI ŠOK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Gubitak svijesti zbog reakcije živčanog sustava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- Strah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Reakcija na loše vijesti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Reakcija na gledanje krvi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Naglo širenje krvnih žila dovodi do smanjenja krvotoka u mozgu → gubitak svijesti → korigira se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spontano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" name="Shape 2271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2" name="Shape 227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6. METABOLIČKI ŠOK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4000" b="1" i="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Poremećena ravnoteža elektrolita i acidobazne ravnoteže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Poremećaj rada žlijezda s unutarnjim izlučivanjem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" name="Shape 2278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-458786"/>
            <a:ext cx="8229600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9" name="Shape 227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7. SEPTIČKI ŠOK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Zbog ozbiljne infekcije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 krv se oslobađaju toksini → proširenje krvnih žila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Kroz stijeneke krvnih žila →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GUBI SE PLAZMA → smanjivanje volumena cirkulirajuće krvi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Shape 228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7778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7. SEPTIČKI ŠOK</a:t>
            </a:r>
            <a:b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6" name="Shape 2286"/>
          <p:cNvSpPr txBox="1">
            <a:spLocks noGrp="1"/>
          </p:cNvSpPr>
          <p:nvPr>
            <p:ph type="body" idx="1"/>
          </p:nvPr>
        </p:nvSpPr>
        <p:spPr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Uzročnici koji dovode do razvoja septičkog šoka su gram-pozitivne i gram -negativne bakterije, virusi ...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Koji su već prouzrokovali određenu bolest u organizmu (pneumoniju, infekciju urogenitalnog sistema, peritonitis...)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Širenje mikroorganizma u ostale organe odvija se preko krvi (bakterijemija, viremija), limfnog sistema, šupljih organa 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Shape 229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Infekcije pluća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 proširila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 cijelom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tijelu, što je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dovelo do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septičkog šok</a:t>
            </a:r>
          </a:p>
        </p:txBody>
      </p:sp>
      <p:sp>
        <p:nvSpPr>
          <p:cNvPr id="2292" name="Shape 229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3" name="Shape 2293" descr="Lung sepsis infant"/>
          <p:cNvPicPr preferRelativeResize="0"/>
          <p:nvPr/>
        </p:nvPicPr>
        <p:blipFill/>
        <p:spPr>
          <a:xfrm>
            <a:off x="3635375" y="0"/>
            <a:ext cx="483552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294" name="Shape 2294"/>
          <p:cNvSpPr txBox="1"/>
          <p:nvPr/>
        </p:nvSpPr>
        <p:spPr>
          <a:xfrm>
            <a:off x="0" y="981075"/>
            <a:ext cx="3492500" cy="45354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Infekcije pluća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 proširila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 cijelom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tijelu, što je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dovelo do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septičkog šok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Shape 230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7064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7. SEPTIČKI ŠOK</a:t>
            </a:r>
            <a:b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1" name="Shape 2301"/>
          <p:cNvSpPr txBox="1">
            <a:spLocks noGrp="1"/>
          </p:cNvSpPr>
          <p:nvPr>
            <p:ph type="body" idx="1"/>
          </p:nvPr>
        </p:nvSpPr>
        <p:spPr>
          <a:xfrm>
            <a:off x="0" y="836612"/>
            <a:ext cx="9144000" cy="6021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Dolazi do raspadanja uzročnika infekcije, čiji oslobođeni toksini djeluju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vazodilatatorno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na periferne krvne žile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Iz oštećenih krvnih žila tkiva i organa zahvaćenih upalom dolazi do ekstravazacije tekućine i gubitka intravaskularnog volumena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Kontarktilnost miokarda se smanjuje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1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7" name="Shape 230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08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7. SEPTIČKI ŠOK</a:t>
            </a:r>
          </a:p>
        </p:txBody>
      </p:sp>
      <p:sp>
        <p:nvSpPr>
          <p:cNvPr id="2308" name="Shape 2308"/>
          <p:cNvSpPr txBox="1">
            <a:spLocks noGrp="1"/>
          </p:cNvSpPr>
          <p:nvPr>
            <p:ph type="body" idx="1"/>
          </p:nvPr>
        </p:nvSpPr>
        <p:spPr>
          <a:xfrm>
            <a:off x="0" y="908050"/>
            <a:ext cx="9144000" cy="594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Simptomatika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septičkog šoka se karakterizira: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Visokom febrilnošću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Tahikardijom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Tahipnejom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Leukocitozom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115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dubina i frekvencija disanja nisu adekvatne (frekvencija disanja ispod 10/min ili iznad 30/min provedi asistiranu ventilaciju </a:t>
            </a:r>
          </a:p>
        </p:txBody>
      </p:sp>
      <p:pic>
        <p:nvPicPr>
          <p:cNvPr id="278" name="Shape 2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7675" y="2708275"/>
            <a:ext cx="3889375" cy="2700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" name="Shape 231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66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Stadiji šoka</a:t>
            </a:r>
          </a:p>
        </p:txBody>
      </p:sp>
      <p:sp>
        <p:nvSpPr>
          <p:cNvPr id="2315" name="Shape 2315"/>
          <p:cNvSpPr txBox="1">
            <a:spLocks noGrp="1"/>
          </p:cNvSpPr>
          <p:nvPr>
            <p:ph type="body" idx="1"/>
          </p:nvPr>
        </p:nvSpPr>
        <p:spPr>
          <a:xfrm>
            <a:off x="0" y="981075"/>
            <a:ext cx="9144000" cy="58769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AutoNum type="arabicPeriod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Kompenzatorni šok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Prvi stadij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Tijelo koristi normalne obrambene mehanizme pokušavajući održati normalnu funkciju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Bolesnik osjeća umor i žeđ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Počinje vazokonstrikcija kapilara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" name="Shape 23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2" name="Shape 23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3" name="Shape 23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69900"/>
            <a:ext cx="9144000" cy="638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9" name="Shape 232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525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Stadiji šoka</a:t>
            </a:r>
          </a:p>
        </p:txBody>
      </p:sp>
      <p:sp>
        <p:nvSpPr>
          <p:cNvPr id="2330" name="Shape 2330"/>
          <p:cNvSpPr txBox="1">
            <a:spLocks noGrp="1"/>
          </p:cNvSpPr>
          <p:nvPr>
            <p:ph type="body" idx="1"/>
          </p:nvPr>
        </p:nvSpPr>
        <p:spPr>
          <a:xfrm>
            <a:off x="0" y="1052512"/>
            <a:ext cx="9144000" cy="58054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2. Progresivni stadij šoka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Pacijent postaje letargičan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Voda počne ulaziti u stanice u tijelu, što ih čini nateklima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Dolazi do acidoze (zakiseljenost)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Smanjuje se količina urina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Krvni tlak se smanjuje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Shape 23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7" name="Shape 23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patient becomes lethargic; water starts seeping into the cells of the body, making them swell and create acid; their urine output decreases; and their blood pressure decreases. </a:t>
            </a:r>
          </a:p>
        </p:txBody>
      </p:sp>
      <p:pic>
        <p:nvPicPr>
          <p:cNvPr id="2338" name="Shape 23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66725"/>
            <a:ext cx="9144000" cy="592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" name="Shape 234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66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Stadiji šoka</a:t>
            </a:r>
          </a:p>
        </p:txBody>
      </p:sp>
      <p:sp>
        <p:nvSpPr>
          <p:cNvPr id="2345" name="Shape 2345"/>
          <p:cNvSpPr txBox="1">
            <a:spLocks noGrp="1"/>
          </p:cNvSpPr>
          <p:nvPr>
            <p:ph type="body" idx="1"/>
          </p:nvPr>
        </p:nvSpPr>
        <p:spPr>
          <a:xfrm>
            <a:off x="0" y="836612"/>
            <a:ext cx="9144000" cy="6021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3. Ireverzibilni stadij šoka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Bolesnik je bez svijesti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Nema dovoljnog tlaka za opskrbu mozga i srca krvlju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Organi počinju zakazivati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Stanice se oštećuju zbog acidoze (višak kiselina)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Anurija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Ireverzibilni stadij šoka = SMRT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1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Shape 235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2" name="Shape 23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organs have started breaking down; cells have started to erode from the acid, and urine output has stopped. This stage equals death.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b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organs have started breaking down; cells have started to erode from the acid, and urine output has stopped. This stage equals death.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b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3" name="Shape 23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50837"/>
            <a:ext cx="9144000" cy="615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Shape 235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81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PRUŽANJE POMOĆI  KOD ŠOKA</a:t>
            </a:r>
          </a:p>
        </p:txBody>
      </p:sp>
      <p:sp>
        <p:nvSpPr>
          <p:cNvPr id="2360" name="Shape 2360"/>
          <p:cNvSpPr txBox="1">
            <a:spLocks noGrp="1"/>
          </p:cNvSpPr>
          <p:nvPr>
            <p:ph type="body" idx="1"/>
          </p:nvPr>
        </p:nvSpPr>
        <p:spPr>
          <a:xfrm>
            <a:off x="0" y="1196975"/>
            <a:ext cx="9144000" cy="5661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Uspostavi prohodnost dišnih putova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Daj kisik, ako je potrebno pruži umjetno disanje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Zaustavi vanjsko krvarenje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Imobiliziraj prijelome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Analgezija pp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Nadoknadi cirkulirajući volumen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6" name="Shape 23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7" name="Shape 2367"/>
          <p:cNvSpPr txBox="1"/>
          <p:nvPr/>
        </p:nvSpPr>
        <p:spPr>
          <a:xfrm>
            <a:off x="3708400" y="0"/>
            <a:ext cx="5435599" cy="3933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1" i="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Postavi bolesnika u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autotransfuzijski položaj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1" i="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Otpusti tijesnu odjeću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1" i="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Bolesniku NE DAJ piti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1" i="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 i="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3" name="Shape 23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4" name="Shape 2374"/>
          <p:cNvSpPr txBox="1"/>
          <p:nvPr/>
        </p:nvSpPr>
        <p:spPr>
          <a:xfrm>
            <a:off x="1619250" y="981075"/>
            <a:ext cx="73025" cy="71436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Održavaj tjelesnu temperaturu</a:t>
            </a:r>
          </a:p>
        </p:txBody>
      </p:sp>
      <p:sp>
        <p:nvSpPr>
          <p:cNvPr id="2375" name="Shape 2375"/>
          <p:cNvSpPr txBox="1"/>
          <p:nvPr/>
        </p:nvSpPr>
        <p:spPr>
          <a:xfrm flipH="1">
            <a:off x="900112" y="2205036"/>
            <a:ext cx="71436" cy="730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Ako možeš primijeni visoku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koncentraciju kisika</a:t>
            </a: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Shape 2381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PRUŽANJE POMOĆI  KOD ŠOKA</a:t>
            </a:r>
          </a:p>
        </p:txBody>
      </p:sp>
      <p:sp>
        <p:nvSpPr>
          <p:cNvPr id="2382" name="Shape 2382"/>
          <p:cNvSpPr txBox="1">
            <a:spLocks noGrp="1"/>
          </p:cNvSpPr>
          <p:nvPr>
            <p:ph type="body" idx="1"/>
          </p:nvPr>
        </p:nvSpPr>
        <p:spPr>
          <a:xfrm>
            <a:off x="0" y="1341437"/>
            <a:ext cx="8893175" cy="5516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Ostala medikamentozna th pp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Izbjegavaj grubi postupak s bolesnikom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Spriječi gubitak tjelesne topline ili pregrijavanje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Sigurno i pažljivo transportiraj bolesnika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Kontroliraj vitalne znakove svakih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5 min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Ništa na usta – samo vlažiti usne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8312150" cy="10525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CILJEVI PRVE POMOĆI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subTitle" idx="1"/>
          </p:nvPr>
        </p:nvSpPr>
        <p:spPr>
          <a:xfrm>
            <a:off x="0" y="1268412"/>
            <a:ext cx="9144000" cy="53292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Spasiti</a:t>
            </a: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život</a:t>
            </a:r>
            <a:endParaRPr lang="en-US" sz="4000" b="0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4000" b="0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Spriječiti</a:t>
            </a: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nastanak</a:t>
            </a: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trajnih</a:t>
            </a: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posljedica</a:t>
            </a:r>
            <a:endParaRPr lang="en-US" sz="4000" b="0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4000" b="0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Skratiti</a:t>
            </a: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trajanje</a:t>
            </a: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liječenja</a:t>
            </a: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rehabilitacije</a:t>
            </a:r>
            <a:endParaRPr lang="en-US" sz="4000" b="0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Shape 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7986" y="0"/>
            <a:ext cx="1116012" cy="108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-171400"/>
            <a:ext cx="8229600" cy="72008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88640"/>
            <a:ext cx="9144000" cy="6669360"/>
          </a:xfrm>
        </p:spPr>
        <p:txBody>
          <a:bodyPr/>
          <a:lstStyle/>
          <a:p>
            <a:endParaRPr lang="hr-HR" sz="3600" dirty="0">
              <a:solidFill>
                <a:srgbClr val="002060"/>
              </a:solidFill>
            </a:endParaRPr>
          </a:p>
          <a:p>
            <a:r>
              <a:rPr lang="hr-HR" sz="3600" dirty="0">
                <a:solidFill>
                  <a:srgbClr val="002060"/>
                </a:solidFill>
              </a:rPr>
              <a:t> </a:t>
            </a:r>
            <a:r>
              <a:rPr lang="vi-VN" sz="3600" dirty="0">
                <a:solidFill>
                  <a:srgbClr val="002060"/>
                </a:solidFill>
              </a:rPr>
              <a:t>tri su</a:t>
            </a:r>
            <a:r>
              <a:rPr lang="hr-HR" sz="3600" dirty="0">
                <a:solidFill>
                  <a:srgbClr val="002060"/>
                </a:solidFill>
              </a:rPr>
              <a:t> </a:t>
            </a:r>
            <a:r>
              <a:rPr lang="vi-VN" sz="3600" dirty="0">
                <a:solidFill>
                  <a:srgbClr val="002060"/>
                </a:solidFill>
              </a:rPr>
              <a:t>osnovna </a:t>
            </a:r>
            <a:r>
              <a:rPr lang="hr-HR" sz="3600" dirty="0">
                <a:solidFill>
                  <a:srgbClr val="002060"/>
                </a:solidFill>
              </a:rPr>
              <a:t>načina </a:t>
            </a:r>
            <a:r>
              <a:rPr lang="vi-VN" sz="3600" dirty="0">
                <a:solidFill>
                  <a:srgbClr val="002060"/>
                </a:solidFill>
              </a:rPr>
              <a:t>mehaničke ventilacije: </a:t>
            </a:r>
            <a:endParaRPr lang="hr-HR" sz="3600" dirty="0">
              <a:solidFill>
                <a:srgbClr val="002060"/>
              </a:solidFill>
            </a:endParaRPr>
          </a:p>
          <a:p>
            <a:pPr marL="20320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- k</a:t>
            </a:r>
            <a:r>
              <a:rPr lang="vi-VN" sz="3600" dirty="0">
                <a:solidFill>
                  <a:srgbClr val="002060"/>
                </a:solidFill>
              </a:rPr>
              <a:t>ontrolirana</a:t>
            </a:r>
            <a:endParaRPr lang="hr-HR" sz="3600" dirty="0">
              <a:solidFill>
                <a:srgbClr val="002060"/>
              </a:solidFill>
            </a:endParaRPr>
          </a:p>
          <a:p>
            <a:pPr marL="20320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- </a:t>
            </a:r>
            <a:r>
              <a:rPr lang="vi-VN" sz="3600" dirty="0">
                <a:solidFill>
                  <a:srgbClr val="002060"/>
                </a:solidFill>
              </a:rPr>
              <a:t>asistirana </a:t>
            </a:r>
            <a:endParaRPr lang="hr-HR" sz="3600" dirty="0">
              <a:solidFill>
                <a:srgbClr val="002060"/>
              </a:solidFill>
            </a:endParaRPr>
          </a:p>
          <a:p>
            <a:pPr marL="203200" indent="0">
              <a:buNone/>
            </a:pPr>
            <a:r>
              <a:rPr lang="hr-HR" sz="3600" dirty="0">
                <a:solidFill>
                  <a:srgbClr val="002060"/>
                </a:solidFill>
              </a:rPr>
              <a:t>- </a:t>
            </a:r>
            <a:r>
              <a:rPr lang="vi-VN" sz="3600" dirty="0">
                <a:solidFill>
                  <a:srgbClr val="002060"/>
                </a:solidFill>
              </a:rPr>
              <a:t>spontana ventilacija</a:t>
            </a:r>
            <a:endParaRPr lang="hr-HR" sz="3600" dirty="0">
              <a:solidFill>
                <a:srgbClr val="002060"/>
              </a:solidFill>
            </a:endParaRPr>
          </a:p>
          <a:p>
            <a:pPr marL="203200" indent="0">
              <a:buNone/>
            </a:pPr>
            <a:endParaRPr lang="vi-VN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35516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8" name="Shape 2388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9144000" cy="15700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POREMEĆAJI UZROKOVANI POVIŠENOM TEMPERATUROM OKOLIŠA</a:t>
            </a:r>
          </a:p>
        </p:txBody>
      </p:sp>
      <p:pic>
        <p:nvPicPr>
          <p:cNvPr id="2389" name="Shape 238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1550" y="1989136"/>
            <a:ext cx="6673850" cy="4868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Shape 239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6" name="Shape 239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Shape 240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3" name="Shape 240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4" name="Shape 24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50" y="0"/>
            <a:ext cx="7308850" cy="687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5" name="Shape 24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550" y="-71436"/>
            <a:ext cx="7380286" cy="6929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Shape 24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Toplinska sinkopa</a:t>
            </a:r>
          </a:p>
        </p:txBody>
      </p:sp>
      <p:sp>
        <p:nvSpPr>
          <p:cNvPr id="2412" name="Shape 2412"/>
          <p:cNvSpPr txBox="1">
            <a:spLocks noGrp="1"/>
          </p:cNvSpPr>
          <p:nvPr>
            <p:ph type="body" idx="1"/>
          </p:nvPr>
        </p:nvSpPr>
        <p:spPr>
          <a:xfrm>
            <a:off x="0" y="1484312"/>
            <a:ext cx="9144000" cy="5373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Oblik hipotenzije zbog periferne vazodilatacije i zastojem krvi u donjim udovima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Gubitak svijesti – zbog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nedostatne perfuzije mozga</a:t>
            </a:r>
          </a:p>
        </p:txBody>
      </p:sp>
      <p:pic>
        <p:nvPicPr>
          <p:cNvPr id="2413" name="Shape 24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4775" y="2636836"/>
            <a:ext cx="2689224" cy="4221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9" name="Shape 241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525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Simptomi i znakovi</a:t>
            </a:r>
          </a:p>
        </p:txBody>
      </p:sp>
      <p:sp>
        <p:nvSpPr>
          <p:cNvPr id="2420" name="Shape 2420"/>
          <p:cNvSpPr txBox="1">
            <a:spLocks noGrp="1"/>
          </p:cNvSpPr>
          <p:nvPr>
            <p:ph type="body" idx="1"/>
          </p:nvPr>
        </p:nvSpPr>
        <p:spPr>
          <a:xfrm>
            <a:off x="0" y="1844675"/>
            <a:ext cx="9144000" cy="50133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Gubitak svijesti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Slab puls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Moguća bradikardija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Koža je hladna i vlažna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Unutarnja temperatura je normalna</a:t>
            </a:r>
          </a:p>
        </p:txBody>
      </p:sp>
      <p:pic>
        <p:nvPicPr>
          <p:cNvPr id="2421" name="Shape 24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99250" y="765175"/>
            <a:ext cx="2444750" cy="3938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7" name="Shape 24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81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Postupak</a:t>
            </a:r>
          </a:p>
        </p:txBody>
      </p:sp>
      <p:sp>
        <p:nvSpPr>
          <p:cNvPr id="2428" name="Shape 2428"/>
          <p:cNvSpPr txBox="1">
            <a:spLocks noGrp="1"/>
          </p:cNvSpPr>
          <p:nvPr>
            <p:ph type="body" idx="1"/>
          </p:nvPr>
        </p:nvSpPr>
        <p:spPr>
          <a:xfrm>
            <a:off x="0" y="908050"/>
            <a:ext cx="9144000" cy="594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Spriječiti daljnje izlaganje toplini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Mirovanje u Trendelenburgovom položaju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Oralna nadoknada tekućine – po dolasku svijesti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Ustanoviti moguće ozljede uslijed pada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Shape 24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7064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Toplinski grčevi</a:t>
            </a:r>
          </a:p>
        </p:txBody>
      </p:sp>
      <p:sp>
        <p:nvSpPr>
          <p:cNvPr id="2435" name="Shape 2435"/>
          <p:cNvSpPr txBox="1">
            <a:spLocks noGrp="1"/>
          </p:cNvSpPr>
          <p:nvPr>
            <p:ph type="body" idx="1"/>
          </p:nvPr>
        </p:nvSpPr>
        <p:spPr>
          <a:xfrm>
            <a:off x="0" y="1052512"/>
            <a:ext cx="9144000" cy="58054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Akutni poremećaj mišićja udova i trbuha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 uvjetima povišene temperature okoliša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Iznenada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tijekom teškog rada ili neposredno nakon njega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Atletičari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Fizički radnici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Vatrogasci </a:t>
            </a:r>
          </a:p>
        </p:txBody>
      </p:sp>
      <p:pic>
        <p:nvPicPr>
          <p:cNvPr id="2436" name="Shape 24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3500437"/>
            <a:ext cx="2665411" cy="2646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Shape 244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66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Toplinski grčevi</a:t>
            </a:r>
          </a:p>
        </p:txBody>
      </p:sp>
      <p:sp>
        <p:nvSpPr>
          <p:cNvPr id="2443" name="Shape 2443"/>
          <p:cNvSpPr txBox="1">
            <a:spLocks noGrp="1"/>
          </p:cNvSpPr>
          <p:nvPr>
            <p:ph type="body" idx="1"/>
          </p:nvPr>
        </p:nvSpPr>
        <p:spPr>
          <a:xfrm>
            <a:off x="0" y="1052512"/>
            <a:ext cx="9144000" cy="58054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Uzrokovani su poremećajem soli i elektrolita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Zbog izrazitog znojenja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Pretežito u mladih ljudi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9" name="Shape 244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08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Simptomi i znakovi</a:t>
            </a:r>
          </a:p>
        </p:txBody>
      </p:sp>
      <p:sp>
        <p:nvSpPr>
          <p:cNvPr id="2450" name="Shape 2450"/>
          <p:cNvSpPr txBox="1">
            <a:spLocks noGrp="1"/>
          </p:cNvSpPr>
          <p:nvPr>
            <p:ph type="body" idx="1"/>
          </p:nvPr>
        </p:nvSpPr>
        <p:spPr>
          <a:xfrm>
            <a:off x="0" y="836612"/>
            <a:ext cx="9144000" cy="6021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Slabost, iscrpljenost, nesvjestica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Moguća mučnina i povraćanje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Spastički, bolni, dugotrajni grčevi trbuha i udova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Koža je hladna i vlažna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Unutarnja temperatura je normalna ili lagano povišena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Shape 245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81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Postupak</a:t>
            </a:r>
          </a:p>
        </p:txBody>
      </p:sp>
      <p:sp>
        <p:nvSpPr>
          <p:cNvPr id="2457" name="Shape 2457"/>
          <p:cNvSpPr txBox="1">
            <a:spLocks noGrp="1"/>
          </p:cNvSpPr>
          <p:nvPr>
            <p:ph type="body" idx="1"/>
          </p:nvPr>
        </p:nvSpPr>
        <p:spPr>
          <a:xfrm>
            <a:off x="0" y="908050"/>
            <a:ext cx="9144000" cy="594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Spriječiti daljnje izlaganje toplini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Mirovanje u polusjedećem položaju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Oralna nadoknada tekućine i soli u blažem slučaju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 težem slučaju infuzija FO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 MASIRATI mišiće – pogoršava grčeve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Umiriti bolesnika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Izbjegavati bilo kakvu fizičku aktivnost najmanje 12 sati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0"/>
            <a:ext cx="8229600" cy="1143000"/>
          </a:xfrm>
        </p:spPr>
        <p:txBody>
          <a:bodyPr/>
          <a:lstStyle/>
          <a:p>
            <a:r>
              <a:rPr lang="vi-VN" dirty="0">
                <a:solidFill>
                  <a:srgbClr val="002060"/>
                </a:solidFill>
              </a:rPr>
              <a:t>Kontrolirano strojno disanje 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4" y="1628800"/>
            <a:ext cx="8579296" cy="4497361"/>
          </a:xfrm>
        </p:spPr>
        <p:txBody>
          <a:bodyPr/>
          <a:lstStyle/>
          <a:p>
            <a:pPr lvl="0">
              <a:buClr>
                <a:srgbClr val="000000"/>
              </a:buClr>
            </a:pPr>
            <a:r>
              <a:rPr lang="vi-VN" sz="3600" dirty="0">
                <a:solidFill>
                  <a:srgbClr val="002060"/>
                </a:solidFill>
              </a:rPr>
              <a:t>dovodi pacijentu plinove prema zadanim vrijednostima kao što je tlak ili volumen s točno određenom frekvencijom</a:t>
            </a:r>
            <a:endParaRPr lang="hr-HR" sz="3600" dirty="0">
              <a:solidFill>
                <a:srgbClr val="002060"/>
              </a:solidFill>
            </a:endParaRPr>
          </a:p>
          <a:p>
            <a:pPr lvl="0">
              <a:buClr>
                <a:srgbClr val="000000"/>
              </a:buClr>
            </a:pPr>
            <a:r>
              <a:rPr lang="hr-HR" sz="3600" dirty="0">
                <a:solidFill>
                  <a:srgbClr val="002060"/>
                </a:solidFill>
              </a:rPr>
              <a:t>p</a:t>
            </a:r>
            <a:r>
              <a:rPr lang="vi-VN" sz="3600" dirty="0">
                <a:solidFill>
                  <a:srgbClr val="002060"/>
                </a:solidFill>
              </a:rPr>
              <a:t>acijent nema pokušaja disanja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2759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Shape 246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Toplinski udar</a:t>
            </a:r>
          </a:p>
        </p:txBody>
      </p:sp>
      <p:sp>
        <p:nvSpPr>
          <p:cNvPr id="2464" name="Shape 2464"/>
          <p:cNvSpPr txBox="1">
            <a:spLocks noGrp="1"/>
          </p:cNvSpPr>
          <p:nvPr>
            <p:ph type="body" idx="1"/>
          </p:nvPr>
        </p:nvSpPr>
        <p:spPr>
          <a:xfrm>
            <a:off x="0" y="1341437"/>
            <a:ext cx="9144000" cy="5516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Najteže stanje kao posljedica izloženosti visokoj temperaturi okoliša uz veliku količinu vlage →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Onemogućava gubitak topline iz tijela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Smrtnost – 80%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35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Neliječeni toplinski udar–smrtnost 100%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Shape 247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08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Toplinski udar</a:t>
            </a:r>
          </a:p>
        </p:txBody>
      </p:sp>
      <p:sp>
        <p:nvSpPr>
          <p:cNvPr id="2471" name="Shape 2471"/>
          <p:cNvSpPr txBox="1">
            <a:spLocks noGrp="1"/>
          </p:cNvSpPr>
          <p:nvPr>
            <p:ph type="body" idx="1"/>
          </p:nvPr>
        </p:nvSpPr>
        <p:spPr>
          <a:xfrm>
            <a:off x="0" y="836612"/>
            <a:ext cx="9144000" cy="6021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Smrt  je izravna posljedica djelovanja visoke temperature na tkiva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Sličan je sunčanici, ali ne mora nastati kao posljedica direktnog izlaganja suncu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Obično se javlja kada je vlaga u zraku visoka, za vrijeme ljetnih sparina i omare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u takvim je uvjetima otežano znojenje i prirodno hlađenje organizma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7" name="Shape 247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8" name="Shape 247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9" name="Shape 2479" descr="Heat Stroke Long Term Effec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0"/>
            <a:ext cx="8459786" cy="6810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Shape 248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Tipične okolnosti nastanka toplinskog udara</a:t>
            </a:r>
          </a:p>
        </p:txBody>
      </p:sp>
      <p:sp>
        <p:nvSpPr>
          <p:cNvPr id="2486" name="Shape 2486"/>
          <p:cNvSpPr txBox="1">
            <a:spLocks noGrp="1"/>
          </p:cNvSpPr>
          <p:nvPr>
            <p:ph type="body" idx="1"/>
          </p:nvPr>
        </p:nvSpPr>
        <p:spPr>
          <a:xfrm>
            <a:off x="0" y="1412875"/>
            <a:ext cx="9144000" cy="544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Rad u kotlovnici i praonici veša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Sportaši i vojnici izloženi tjelesnim naporima na vrućini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Debele osobe, alkoholičari i stariji ljudi su skloniji toplinskom udaru 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Shape 249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3" name="Shape 2493"/>
          <p:cNvSpPr txBox="1">
            <a:spLocks noGrp="1"/>
          </p:cNvSpPr>
          <p:nvPr>
            <p:ph type="body" idx="1"/>
          </p:nvPr>
        </p:nvSpPr>
        <p:spPr>
          <a:xfrm>
            <a:off x="395287" y="1557337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4" name="Shape 24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450" y="46036"/>
            <a:ext cx="6229350" cy="6811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Shape 250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81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Simptomi i znakovi</a:t>
            </a:r>
          </a:p>
        </p:txBody>
      </p:sp>
      <p:sp>
        <p:nvSpPr>
          <p:cNvPr id="2501" name="Shape 2501"/>
          <p:cNvSpPr txBox="1">
            <a:spLocks noGrp="1"/>
          </p:cNvSpPr>
          <p:nvPr>
            <p:ph type="body" idx="1"/>
          </p:nvPr>
        </p:nvSpPr>
        <p:spPr>
          <a:xfrm>
            <a:off x="0" y="908050"/>
            <a:ext cx="9144000" cy="594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Prije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toplinskog udara, mogu se pojaviti svi prije opisani simptomi toplotne malaksalosti i grčeva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- Vrtoglavica 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Žeđ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Slabost 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Malaksalost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7" name="Shape 250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Temperatura</a:t>
            </a: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508" name="Shape 250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9" name="Shape 25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0" name="Shape 2510"/>
          <p:cNvSpPr/>
          <p:nvPr/>
        </p:nvSpPr>
        <p:spPr>
          <a:xfrm>
            <a:off x="0" y="260350"/>
            <a:ext cx="2195511" cy="1081086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Temperatura</a:t>
            </a: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511" name="Shape 2511"/>
          <p:cNvSpPr/>
          <p:nvPr/>
        </p:nvSpPr>
        <p:spPr>
          <a:xfrm>
            <a:off x="0" y="1700211"/>
            <a:ext cx="2627312" cy="1296986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Crvena koža</a:t>
            </a:r>
          </a:p>
        </p:txBody>
      </p:sp>
      <p:sp>
        <p:nvSpPr>
          <p:cNvPr id="2512" name="Shape 2512"/>
          <p:cNvSpPr/>
          <p:nvPr/>
        </p:nvSpPr>
        <p:spPr>
          <a:xfrm>
            <a:off x="6156325" y="476250"/>
            <a:ext cx="2987675" cy="100806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Sužene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zjenice</a:t>
            </a:r>
          </a:p>
        </p:txBody>
      </p:sp>
      <p:sp>
        <p:nvSpPr>
          <p:cNvPr id="2513" name="Shape 2513"/>
          <p:cNvSpPr/>
          <p:nvPr/>
        </p:nvSpPr>
        <p:spPr>
          <a:xfrm>
            <a:off x="5580062" y="1557337"/>
            <a:ext cx="3563936" cy="1582737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Ubrzano,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plitko disanje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" name="Shape 251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08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Simptomi i znakovi</a:t>
            </a:r>
          </a:p>
        </p:txBody>
      </p:sp>
      <p:sp>
        <p:nvSpPr>
          <p:cNvPr id="2520" name="Shape 2520"/>
          <p:cNvSpPr txBox="1">
            <a:spLocks noGrp="1"/>
          </p:cNvSpPr>
          <p:nvPr>
            <p:ph type="body" idx="1"/>
          </p:nvPr>
        </p:nvSpPr>
        <p:spPr>
          <a:xfrm>
            <a:off x="0" y="836612"/>
            <a:ext cx="9144000" cy="6021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Unesrećeni se prestane znojiti zbog dehidracije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Osjeća jaku glavobolju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Vrtoglavicu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Pulsiranje u grudima i ušima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Osjeća pretjeranu vrućinu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Tjelesna temperatura izmjerena u crijevu iznosi 42°C ili više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Shape 252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81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Simptomi i znakovi</a:t>
            </a:r>
          </a:p>
        </p:txBody>
      </p:sp>
      <p:sp>
        <p:nvSpPr>
          <p:cNvPr id="2527" name="Shape 2527"/>
          <p:cNvSpPr txBox="1">
            <a:spLocks noGrp="1"/>
          </p:cNvSpPr>
          <p:nvPr>
            <p:ph type="body" idx="1"/>
          </p:nvPr>
        </p:nvSpPr>
        <p:spPr>
          <a:xfrm>
            <a:off x="0" y="836612"/>
            <a:ext cx="9144000" cy="6021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Toplinski udar nastupa naglo i bez najave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Iznenadni kolaps i pad krvnog tlaka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Koža unesrećenog je topla (vidljivo povišene tjelesne temperature), suha i crvena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Bilo je slabo i jako ubrzano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Mogu se javiti grčevi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Zjenice su u početku sužene, a kasnije proširene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3" name="Shape 25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TOPLINSKA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ISCRPLJENOST</a:t>
            </a:r>
          </a:p>
        </p:txBody>
      </p:sp>
      <p:sp>
        <p:nvSpPr>
          <p:cNvPr id="2534" name="Shape 25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5" name="Shape 25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286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36" name="Shape 2536"/>
          <p:cNvSpPr txBox="1"/>
          <p:nvPr/>
        </p:nvSpPr>
        <p:spPr>
          <a:xfrm>
            <a:off x="0" y="333375"/>
            <a:ext cx="2916236" cy="86359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TOPLINSKA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ISCRPLJENOST</a:t>
            </a:r>
          </a:p>
        </p:txBody>
      </p:sp>
      <p:sp>
        <p:nvSpPr>
          <p:cNvPr id="2537" name="Shape 2537"/>
          <p:cNvSpPr txBox="1"/>
          <p:nvPr/>
        </p:nvSpPr>
        <p:spPr>
          <a:xfrm>
            <a:off x="6084887" y="333375"/>
            <a:ext cx="3059111" cy="93503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TOPLINSKI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UDAR</a:t>
            </a:r>
          </a:p>
        </p:txBody>
      </p:sp>
      <p:sp>
        <p:nvSpPr>
          <p:cNvPr id="2538" name="Shape 2538"/>
          <p:cNvSpPr txBox="1"/>
          <p:nvPr/>
        </p:nvSpPr>
        <p:spPr>
          <a:xfrm>
            <a:off x="0" y="1773236"/>
            <a:ext cx="2339975" cy="1008062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Hladna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vlažna koža</a:t>
            </a:r>
          </a:p>
        </p:txBody>
      </p:sp>
      <p:sp>
        <p:nvSpPr>
          <p:cNvPr id="2539" name="Shape 2539"/>
          <p:cNvSpPr/>
          <p:nvPr/>
        </p:nvSpPr>
        <p:spPr>
          <a:xfrm>
            <a:off x="0" y="2997200"/>
            <a:ext cx="2339975" cy="71436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0" name="Shape 2540"/>
          <p:cNvSpPr txBox="1"/>
          <p:nvPr/>
        </p:nvSpPr>
        <p:spPr>
          <a:xfrm>
            <a:off x="0" y="2852736"/>
            <a:ext cx="2700336" cy="792162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Proširene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zjenice</a:t>
            </a:r>
          </a:p>
        </p:txBody>
      </p:sp>
      <p:sp>
        <p:nvSpPr>
          <p:cNvPr id="2541" name="Shape 2541"/>
          <p:cNvSpPr txBox="1"/>
          <p:nvPr/>
        </p:nvSpPr>
        <p:spPr>
          <a:xfrm>
            <a:off x="0" y="3716337"/>
            <a:ext cx="2771774" cy="11525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Normalna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temperatura</a:t>
            </a:r>
          </a:p>
        </p:txBody>
      </p:sp>
      <p:sp>
        <p:nvSpPr>
          <p:cNvPr id="2542" name="Shape 2542"/>
          <p:cNvSpPr txBox="1"/>
          <p:nvPr/>
        </p:nvSpPr>
        <p:spPr>
          <a:xfrm>
            <a:off x="6443662" y="1700211"/>
            <a:ext cx="2700336" cy="93662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Suha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topla koža</a:t>
            </a:r>
          </a:p>
        </p:txBody>
      </p:sp>
      <p:sp>
        <p:nvSpPr>
          <p:cNvPr id="2543" name="Shape 2543"/>
          <p:cNvSpPr txBox="1"/>
          <p:nvPr/>
        </p:nvSpPr>
        <p:spPr>
          <a:xfrm>
            <a:off x="6372225" y="2781300"/>
            <a:ext cx="2771774" cy="792162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Sužene zjenice</a:t>
            </a:r>
          </a:p>
        </p:txBody>
      </p:sp>
      <p:sp>
        <p:nvSpPr>
          <p:cNvPr id="2544" name="Shape 2544"/>
          <p:cNvSpPr txBox="1"/>
          <p:nvPr/>
        </p:nvSpPr>
        <p:spPr>
          <a:xfrm>
            <a:off x="6227762" y="3716337"/>
            <a:ext cx="2916236" cy="792162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Visoka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temperatura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>
                <a:solidFill>
                  <a:srgbClr val="002060"/>
                </a:solidFill>
              </a:rPr>
              <a:t>Asistirano disanje 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3600" dirty="0">
                <a:solidFill>
                  <a:srgbClr val="002060"/>
                </a:solidFill>
              </a:rPr>
              <a:t>može biti umjesto kontroliranog ili pridodano kontroliranom disanju</a:t>
            </a:r>
            <a:endParaRPr lang="hr-HR" sz="3600" dirty="0">
              <a:solidFill>
                <a:srgbClr val="002060"/>
              </a:solidFill>
            </a:endParaRPr>
          </a:p>
          <a:p>
            <a:r>
              <a:rPr lang="vi-VN" sz="3600" dirty="0">
                <a:solidFill>
                  <a:srgbClr val="002060"/>
                </a:solidFill>
              </a:rPr>
              <a:t> </a:t>
            </a:r>
            <a:r>
              <a:rPr lang="hr-HR" sz="3600" dirty="0">
                <a:solidFill>
                  <a:srgbClr val="002060"/>
                </a:solidFill>
              </a:rPr>
              <a:t>a</a:t>
            </a:r>
            <a:r>
              <a:rPr lang="vi-VN" sz="3600" dirty="0">
                <a:solidFill>
                  <a:srgbClr val="002060"/>
                </a:solidFill>
              </a:rPr>
              <a:t>sistirani udisaj započinje kada je bolesnik proizveo pokušaj inspirija koji je dovoljan da okine (trigger) udisaj koji će završiti mehanički ventilator</a:t>
            </a:r>
          </a:p>
          <a:p>
            <a:pPr marL="203200" indent="0">
              <a:buNone/>
            </a:pPr>
            <a:endParaRPr lang="vi-VN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17899466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0" name="Shape 25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08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Postupak </a:t>
            </a:r>
          </a:p>
        </p:txBody>
      </p:sp>
      <p:sp>
        <p:nvSpPr>
          <p:cNvPr id="2551" name="Shape 2551"/>
          <p:cNvSpPr txBox="1">
            <a:spLocks noGrp="1"/>
          </p:cNvSpPr>
          <p:nvPr>
            <p:ph type="body" idx="1"/>
          </p:nvPr>
        </p:nvSpPr>
        <p:spPr>
          <a:xfrm>
            <a:off x="0" y="908050"/>
            <a:ext cx="9144000" cy="594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Unesrećenom ćete pomoći rashlađivanjem tijela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Unesrećenog treba postaviti u hladovinu (izvući iz automobila ili iz potpalublja broda)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Skinuti mu odjeću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Obilno rashlađivati hladnom vodom i oblozima na glavi i vratu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Voda NE smije biti hladnija od 16-18</a:t>
            </a:r>
            <a:r>
              <a:rPr lang="en-US" sz="3600" b="0" i="0" u="none" baseline="30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oc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baseline="300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7" name="Shape 255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8" name="Shape 255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9" name="Shape 25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087" y="53975"/>
            <a:ext cx="6804024" cy="680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Shape 256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08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Postupak</a:t>
            </a:r>
          </a:p>
        </p:txBody>
      </p:sp>
      <p:sp>
        <p:nvSpPr>
          <p:cNvPr id="2566" name="Shape 2566"/>
          <p:cNvSpPr txBox="1">
            <a:spLocks noGrp="1"/>
          </p:cNvSpPr>
          <p:nvPr>
            <p:ph type="body" idx="1"/>
          </p:nvPr>
        </p:nvSpPr>
        <p:spPr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Uz istovremeno stvaranje umjetnog vjetra ventilatorom, lepezom ili novinama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 stavljajte led na kožu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Hlađenje treba trajati dok se tjelesna temperatura ne spusti ispod 38°C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Onesvještenog postavite u bočni položaj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Provjeravajte puls i disanje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 najtežim slučajevima može biti potrebno i reanimirati bolesnika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2" name="Shape 25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3" name="Shape 257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4" name="Shape 25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57337"/>
            <a:ext cx="9144000" cy="4519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" name="Shape 258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Polegni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bolesnika</a:t>
            </a:r>
          </a:p>
        </p:txBody>
      </p:sp>
      <p:sp>
        <p:nvSpPr>
          <p:cNvPr id="2581" name="Shape 258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2" name="Shape 25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2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2583" name="Shape 2583"/>
          <p:cNvSpPr/>
          <p:nvPr/>
        </p:nvSpPr>
        <p:spPr>
          <a:xfrm>
            <a:off x="0" y="2492375"/>
            <a:ext cx="2771774" cy="1223961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Polegni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bolesnika</a:t>
            </a:r>
          </a:p>
        </p:txBody>
      </p:sp>
      <p:sp>
        <p:nvSpPr>
          <p:cNvPr id="2584" name="Shape 2584"/>
          <p:cNvSpPr/>
          <p:nvPr/>
        </p:nvSpPr>
        <p:spPr>
          <a:xfrm>
            <a:off x="1331912" y="1341437"/>
            <a:ext cx="3024187" cy="1150936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Hladni oblozi</a:t>
            </a:r>
          </a:p>
        </p:txBody>
      </p:sp>
      <p:sp>
        <p:nvSpPr>
          <p:cNvPr id="2585" name="Shape 2585"/>
          <p:cNvSpPr/>
          <p:nvPr/>
        </p:nvSpPr>
        <p:spPr>
          <a:xfrm>
            <a:off x="2195511" y="-242887"/>
            <a:ext cx="2663824" cy="1655761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Umjetni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vjetar</a:t>
            </a:r>
          </a:p>
        </p:txBody>
      </p:sp>
      <p:sp>
        <p:nvSpPr>
          <p:cNvPr id="2586" name="Shape 2586"/>
          <p:cNvSpPr/>
          <p:nvPr/>
        </p:nvSpPr>
        <p:spPr>
          <a:xfrm>
            <a:off x="6443662" y="260350"/>
            <a:ext cx="2700336" cy="1296986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Podigni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noge</a:t>
            </a:r>
          </a:p>
        </p:txBody>
      </p:sp>
      <p:sp>
        <p:nvSpPr>
          <p:cNvPr id="2587" name="Shape 2587"/>
          <p:cNvSpPr/>
          <p:nvPr/>
        </p:nvSpPr>
        <p:spPr>
          <a:xfrm>
            <a:off x="6443662" y="3716337"/>
            <a:ext cx="2700336" cy="1296986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Bolesniku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daj piti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Shape 259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81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UTAPLJANJE</a:t>
            </a:r>
          </a:p>
        </p:txBody>
      </p:sp>
      <p:sp>
        <p:nvSpPr>
          <p:cNvPr id="2594" name="Shape 2594"/>
          <p:cNvSpPr txBox="1">
            <a:spLocks noGrp="1"/>
          </p:cNvSpPr>
          <p:nvPr>
            <p:ph type="body" idx="1"/>
          </p:nvPr>
        </p:nvSpPr>
        <p:spPr>
          <a:xfrm>
            <a:off x="0" y="836612"/>
            <a:ext cx="9144000" cy="6021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Godišnje više od 140 000 ljudi izgubi život utapljanjem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Nedovoljno znanje plivanja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Iscrpljenost za vrijeme plivanja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Iznenadni gubitak svijesti – epi, dbt, cvi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Ozljeda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Alkohol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Droga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Samoubojstvo, ubojstvo</a:t>
            </a:r>
          </a:p>
        </p:txBody>
      </p:sp>
      <p:pic>
        <p:nvPicPr>
          <p:cNvPr id="2595" name="Shape 25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2725" y="4035425"/>
            <a:ext cx="4643437" cy="282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" name="Shape 260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81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“Suho” utapljanje</a:t>
            </a:r>
          </a:p>
        </p:txBody>
      </p:sp>
      <p:sp>
        <p:nvSpPr>
          <p:cNvPr id="2602" name="Shape 2602"/>
          <p:cNvSpPr txBox="1">
            <a:spLocks noGrp="1"/>
          </p:cNvSpPr>
          <p:nvPr>
            <p:ph type="body" idx="1"/>
          </p:nvPr>
        </p:nvSpPr>
        <p:spPr>
          <a:xfrm>
            <a:off x="0" y="908050"/>
            <a:ext cx="9144000" cy="594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Ulazak vode u gornje dišne putove →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Spazam mišića grkljana i zatvaranje dišnih putova →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Gušenje bez udisanja vode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Tekućina se gutanjem usmjerava prema jednjaku i želucu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“BLIJEDI UTOPLJENICI” - Koža i lice izrazito su blijede boje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“Blijedi” utopljenik ima znatno veće šanse preživljavanja 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8" name="Shape 260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525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“Mokro” utapljanje</a:t>
            </a:r>
          </a:p>
        </p:txBody>
      </p:sp>
      <p:sp>
        <p:nvSpPr>
          <p:cNvPr id="2609" name="Shape 2609"/>
          <p:cNvSpPr txBox="1">
            <a:spLocks noGrp="1"/>
          </p:cNvSpPr>
          <p:nvPr>
            <p:ph type="body" idx="1"/>
          </p:nvPr>
        </p:nvSpPr>
        <p:spPr>
          <a:xfrm>
            <a:off x="0" y="1125537"/>
            <a:ext cx="9144000" cy="57324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Nakupljanje CO</a:t>
            </a:r>
            <a:r>
              <a:rPr lang="en-US" sz="3600" b="0" i="0" u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i nastala hipoksija stimuliraju centar za disanje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Otvaraju se dišni putovi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Voda ulazi u donje dišne putove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Mješanjem tekućine i zraka stvara se PJENA u gornjim dišnim putovima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“MODRI UTOPLJENICI” - Koža i vidljive sluznice su ljubičasto-plave boje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Shape 261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08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Utapljanje u hladnoj vodi</a:t>
            </a:r>
          </a:p>
        </p:txBody>
      </p:sp>
      <p:sp>
        <p:nvSpPr>
          <p:cNvPr id="2616" name="Shape 2616"/>
          <p:cNvSpPr txBox="1">
            <a:spLocks noGrp="1"/>
          </p:cNvSpPr>
          <p:nvPr>
            <p:ph type="body" idx="1"/>
          </p:nvPr>
        </p:nvSpPr>
        <p:spPr>
          <a:xfrm>
            <a:off x="0" y="836612"/>
            <a:ext cx="9144000" cy="6021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Dva zaštitna mehanizma: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AutoNum type="arabicPeriod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RONILAČKI REFLEKS - 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posljedica mu je usporeni rad srca i preusmjeravanje krvi u srce i mozak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AutoNum type="arabicPeriod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POTHLAĐIVANJE - 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(snižavanjem tt ispod 35°C), povećava se vjerojatnost preživljavanja bez posljedica</a:t>
            </a: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Oba produžuju vrijeme unutar kojeg dolazi do ireverzibilnih promjena u mozgu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2" name="Shape 262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525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Utapljanje u hladnoj vodi</a:t>
            </a:r>
          </a:p>
        </p:txBody>
      </p:sp>
      <p:sp>
        <p:nvSpPr>
          <p:cNvPr id="2623" name="Shape 2623"/>
          <p:cNvSpPr txBox="1">
            <a:spLocks noGrp="1"/>
          </p:cNvSpPr>
          <p:nvPr>
            <p:ph type="body" idx="1"/>
          </p:nvPr>
        </p:nvSpPr>
        <p:spPr>
          <a:xfrm>
            <a:off x="0" y="981075"/>
            <a:ext cx="9144000" cy="58769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Dokumentiran je primjer uspješnog spašavanja nakon utapanja u trajanju od </a:t>
            </a: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66 minuta</a:t>
            </a: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Sretnom ishodu najviše pridonosi: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promptna prva pomoć, odmah nakon vađenja iz vode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intenzivni naknadni bolnički tretman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mlađa dob utopljenika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 niska temperatura vode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>
                <a:solidFill>
                  <a:srgbClr val="002060"/>
                </a:solidFill>
              </a:rPr>
              <a:t>Spontano disanje 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solidFill>
                  <a:srgbClr val="002060"/>
                </a:solidFill>
              </a:rPr>
              <a:t>bazira se na potrebi pacijenta (demand)</a:t>
            </a:r>
            <a:endParaRPr lang="hr-HR" dirty="0">
              <a:solidFill>
                <a:srgbClr val="002060"/>
              </a:solidFill>
            </a:endParaRPr>
          </a:p>
          <a:p>
            <a:r>
              <a:rPr lang="vi-VN" dirty="0">
                <a:solidFill>
                  <a:srgbClr val="002060"/>
                </a:solidFill>
              </a:rPr>
              <a:t> </a:t>
            </a:r>
            <a:r>
              <a:rPr lang="hr-HR" dirty="0">
                <a:solidFill>
                  <a:srgbClr val="002060"/>
                </a:solidFill>
              </a:rPr>
              <a:t>p</a:t>
            </a:r>
            <a:r>
              <a:rPr lang="vi-VN" dirty="0">
                <a:solidFill>
                  <a:srgbClr val="002060"/>
                </a:solidFill>
              </a:rPr>
              <a:t>rotok i volumen određeni su pacijentovim inspirijem</a:t>
            </a:r>
            <a:endParaRPr lang="hr-H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19937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9" name="Shape 262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81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Utapljanje u hladnoj vodi</a:t>
            </a:r>
          </a:p>
        </p:txBody>
      </p:sp>
      <p:sp>
        <p:nvSpPr>
          <p:cNvPr id="2630" name="Shape 2630"/>
          <p:cNvSpPr txBox="1">
            <a:spLocks noGrp="1"/>
          </p:cNvSpPr>
          <p:nvPr>
            <p:ph type="body" idx="1"/>
          </p:nvPr>
        </p:nvSpPr>
        <p:spPr>
          <a:xfrm>
            <a:off x="0" y="908050"/>
            <a:ext cx="9144000" cy="594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 druge strane, hladna voda može sama po sebi biti uzrokom utapanja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I dobar plivač u takvim će uvjetima teško preplivati kratke udaljenosti bez pomoći pojasa za spašavanje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Mršava osoba može kolabirati u hladnoj vodi već nakon 1-2 minute, još i prije nego se pojavi unutarnje pothlađivanje (hipotermija) organizma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Shape 263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6" name="Shape 26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7" name="Shape 2637" descr="Chart showing stages of cold water immers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4075" y="0"/>
            <a:ext cx="474821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Shape 2643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Osnovni postupci pružanja prve pomoći</a:t>
            </a:r>
          </a:p>
        </p:txBody>
      </p:sp>
      <p:sp>
        <p:nvSpPr>
          <p:cNvPr id="2644" name="Shape 2644"/>
          <p:cNvSpPr txBox="1">
            <a:spLocks noGrp="1"/>
          </p:cNvSpPr>
          <p:nvPr>
            <p:ph type="body" idx="1"/>
          </p:nvPr>
        </p:nvSpPr>
        <p:spPr>
          <a:xfrm>
            <a:off x="0" y="1557337"/>
            <a:ext cx="9144000" cy="53006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AutoNum type="arabicPeriod"/>
            </a:pPr>
            <a:r>
              <a:rPr lang="en-US" sz="40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Brzo i oprezno vađenje utopljenika iz vode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1" i="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Prilikom klasičnog načina utapanja žrtva u paničnom strahu izvodi nesvrsishodne pokrete rukama kako bi se održala na površini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2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Shape 2650"/>
          <p:cNvSpPr txBox="1">
            <a:spLocks noGrp="1"/>
          </p:cNvSpPr>
          <p:nvPr>
            <p:ph type="title"/>
          </p:nvPr>
        </p:nvSpPr>
        <p:spPr>
          <a:xfrm>
            <a:off x="0" y="549275"/>
            <a:ext cx="9144000" cy="8683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 Brzo i oprezno vađenje utopljenika iz vode</a:t>
            </a:r>
            <a:b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4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1" name="Shape 2651"/>
          <p:cNvSpPr txBox="1">
            <a:spLocks noGrp="1"/>
          </p:cNvSpPr>
          <p:nvPr>
            <p:ph type="body" idx="1"/>
          </p:nvPr>
        </p:nvSpPr>
        <p:spPr>
          <a:xfrm>
            <a:off x="0" y="1484312"/>
            <a:ext cx="9144000" cy="5373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Pritom se mijenja težina tijela, te povremeno nestaje ispod vode i ponovno izronjava, gutajući znatne količine vode i zraka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Utopljenik će se spasiocu uhvatiti oko vrata, vukući ga ispod površine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Shape 265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8" name="Shape 265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9" name="Shape 26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1912" y="0"/>
            <a:ext cx="62769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5" name="Shape 2665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 Brzo i oprezno vađenje utopljenika iz vode</a:t>
            </a:r>
          </a:p>
        </p:txBody>
      </p:sp>
      <p:sp>
        <p:nvSpPr>
          <p:cNvPr id="2666" name="Shape 2666"/>
          <p:cNvSpPr txBox="1">
            <a:spLocks noGrp="1"/>
          </p:cNvSpPr>
          <p:nvPr>
            <p:ph type="body" idx="1"/>
          </p:nvPr>
        </p:nvSpPr>
        <p:spPr>
          <a:xfrm>
            <a:off x="0" y="1484312"/>
            <a:ext cx="9144000" cy="5373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je spasioc slabiji, treba pričekati da se utopljenik umori, pa ga tek onda izvući iz vode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Ako je spasioc slab plivač, onda treba pokušati utopljenika izvući bacajući mu pojas za spašavanje, ili ga izvući na plovilo ili jastuk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" name="Shape 26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3" name="Shape 267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4" name="Shape 26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1912" y="0"/>
            <a:ext cx="6227761" cy="366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5" name="Shape 26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1912" y="3603625"/>
            <a:ext cx="6227761" cy="325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1" name="Shape 268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2" name="Shape 268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3" name="Shape 26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0712"/>
            <a:ext cx="9144000" cy="532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9" name="Shape 2689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 Brzo i oprezno vađenje utopljenika iz vode</a:t>
            </a:r>
          </a:p>
        </p:txBody>
      </p:sp>
      <p:sp>
        <p:nvSpPr>
          <p:cNvPr id="2690" name="Shape 2690"/>
          <p:cNvSpPr txBox="1">
            <a:spLocks noGrp="1"/>
          </p:cNvSpPr>
          <p:nvPr>
            <p:ph type="body" idx="1"/>
          </p:nvPr>
        </p:nvSpPr>
        <p:spPr>
          <a:xfrm>
            <a:off x="0" y="1700211"/>
            <a:ext cx="9144000" cy="51577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Uvježbani spasioc može početi sa oživljavanjem već u vodi primjenjujući umjetno disanje usta na usta ili usta na nos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Utopljenika se izvlači hvatajući ga za ruku, kosu, ispod pazuha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6" name="Shape 269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7" name="Shape 269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8" name="Shape 26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9275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pacijent ne diše ili je disanje agonalno provedi kontroliranu ventilaciju</a:t>
            </a:r>
          </a:p>
        </p:txBody>
      </p:sp>
      <p:pic>
        <p:nvPicPr>
          <p:cNvPr id="286" name="Shape 2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7812" y="1773236"/>
            <a:ext cx="5184775" cy="389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4" name="Shape 2704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2. Pregled i procjena stanja utopljenika</a:t>
            </a:r>
            <a:r>
              <a:rPr lang="en-US"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705" name="Shape 2705"/>
          <p:cNvSpPr txBox="1">
            <a:spLocks noGrp="1"/>
          </p:cNvSpPr>
          <p:nvPr>
            <p:ph type="body" idx="1"/>
          </p:nvPr>
        </p:nvSpPr>
        <p:spPr>
          <a:xfrm>
            <a:off x="0" y="1412875"/>
            <a:ext cx="9144000" cy="544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Prati se prohodnost dišnih puteva, poremećaji respiracije i cirkulacije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Ako vitalne funkcije nisu prisutne, valja pristupiti standardnim metodama oživljavanja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Utopljenik kod kojeg postoje uredne vitalne funkcije (spontani rad srca i disanja), podvrgava se detaljnom pregledu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1" name="Shape 27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2" name="Shape 27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3" name="Shape 27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25537"/>
            <a:ext cx="9144000" cy="396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9" name="Shape 2719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2. Pregled i procjena stanja utopljenika</a:t>
            </a:r>
          </a:p>
        </p:txBody>
      </p:sp>
      <p:sp>
        <p:nvSpPr>
          <p:cNvPr id="2720" name="Shape 2720"/>
          <p:cNvSpPr txBox="1">
            <a:spLocks noGrp="1"/>
          </p:cNvSpPr>
          <p:nvPr>
            <p:ph type="body" idx="1"/>
          </p:nvPr>
        </p:nvSpPr>
        <p:spPr>
          <a:xfrm>
            <a:off x="0" y="1557337"/>
            <a:ext cx="9144000" cy="53006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Prati se stanje svijesti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Mjeri se tlak, temperatura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Palpira se puls nad velikim krvnim žilama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je utopljenik pri svijesti možemo očekivati potpun oporavak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Prije početka spašavanja treba obratiti pozornost na stabilizaciju vrata, jer su ozljede vratne kralježnice česte kod takvih incidenata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6" name="Shape 2726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2. Pregled i procjena stanja utopljenika</a:t>
            </a:r>
          </a:p>
        </p:txBody>
      </p:sp>
      <p:sp>
        <p:nvSpPr>
          <p:cNvPr id="2727" name="Shape 2727"/>
          <p:cNvSpPr txBox="1">
            <a:spLocks noGrp="1"/>
          </p:cNvSpPr>
          <p:nvPr>
            <p:ph type="body" idx="1"/>
          </p:nvPr>
        </p:nvSpPr>
        <p:spPr>
          <a:xfrm>
            <a:off x="0" y="1484312"/>
            <a:ext cx="9144000" cy="5373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Valja isključiti bolesti ili ozljede koje su mogle biti uzrok utapanju (epilepsija, srčani infarkt)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U 15-20% slučajeva uzrok utapanja je akutno pijanstvo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Prilikom skakanja u vodu mogu nastati tupe ozljede trbuha, ozljede glave i vratne kralješnice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3" name="Shape 2733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2. Pregled i procjena stanja utopljenika</a:t>
            </a:r>
          </a:p>
        </p:txBody>
      </p:sp>
      <p:sp>
        <p:nvSpPr>
          <p:cNvPr id="2734" name="Shape 2734"/>
          <p:cNvSpPr txBox="1">
            <a:spLocks noGrp="1"/>
          </p:cNvSpPr>
          <p:nvPr>
            <p:ph type="body" idx="1"/>
          </p:nvPr>
        </p:nvSpPr>
        <p:spPr>
          <a:xfrm>
            <a:off x="0" y="1557337"/>
            <a:ext cx="9144000" cy="53006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40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Prema iskustvima američkih traumatologa od trojice spašenih utopljenika s ozljedom vratne kralješnice, dvojica završavaju s kvadriplegijom (paralizom sva četiri ekstremiteta)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Shape 2739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3. Održavanje i prohodnost dišnih puteva</a:t>
            </a:r>
            <a:r>
              <a:rPr lang="en-US"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740" name="Shape 2740"/>
          <p:cNvSpPr txBox="1">
            <a:spLocks noGrp="1"/>
          </p:cNvSpPr>
          <p:nvPr>
            <p:ph type="body" idx="1"/>
          </p:nvPr>
        </p:nvSpPr>
        <p:spPr>
          <a:xfrm>
            <a:off x="0" y="1484312"/>
            <a:ext cx="9144000" cy="5373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Odmah nakon izvlačenja utopljenika na obalu valja pregledati usnu šupljinu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Odstraniti iz usne šupljine mulj, vodu blato, strana tijela (aspiracija)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Odstranjivanje vode iz dišnog puta je NEPOTREBNO prije oživljavanja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 PRIMJENJIVATI HEIMLICHOV HVAT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Shape 2746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8893175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3. Održavanje i prohodnost dišnih puteva</a:t>
            </a:r>
          </a:p>
        </p:txBody>
      </p:sp>
      <p:sp>
        <p:nvSpPr>
          <p:cNvPr id="2747" name="Shape 2747"/>
          <p:cNvSpPr txBox="1">
            <a:spLocks noGrp="1"/>
          </p:cNvSpPr>
          <p:nvPr>
            <p:ph type="body" idx="1"/>
          </p:nvPr>
        </p:nvSpPr>
        <p:spPr>
          <a:xfrm>
            <a:off x="0" y="1628775"/>
            <a:ext cx="9144000" cy="5229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Ključni patogeni čimbenik pri utapanju nije inhalirana tekućina, već hipoksija, na razini pluća i cijelog organizma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Utopljeniku treba hitno i izdašno upuhavanjem dopremiti kisik, ne osvrćući se na aspiriranu tekućinu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Shape 275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969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3. Održavanje i prohodnost dišnih puteva</a:t>
            </a:r>
          </a:p>
        </p:txBody>
      </p:sp>
      <p:sp>
        <p:nvSpPr>
          <p:cNvPr id="2754" name="Shape 2754"/>
          <p:cNvSpPr txBox="1">
            <a:spLocks noGrp="1"/>
          </p:cNvSpPr>
          <p:nvPr>
            <p:ph type="body" idx="1"/>
          </p:nvPr>
        </p:nvSpPr>
        <p:spPr>
          <a:xfrm>
            <a:off x="0" y="1268412"/>
            <a:ext cx="9144000" cy="55895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 treba gubiti vrijeme »izlijevajući« vodu iz utopljenika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Voda koja navire potječe najvećim dijelom iz želuca, a ne iz pluća!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Kod bolesnika u besvjesnom stanju obavezno se učini endotrahealna intubacija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0" name="Shape 276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969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3. Održavanje i prohodnost dišnih puteva</a:t>
            </a:r>
          </a:p>
        </p:txBody>
      </p:sp>
      <p:sp>
        <p:nvSpPr>
          <p:cNvPr id="2761" name="Shape 2761"/>
          <p:cNvSpPr txBox="1">
            <a:spLocks noGrp="1"/>
          </p:cNvSpPr>
          <p:nvPr>
            <p:ph type="body" idx="1"/>
          </p:nvPr>
        </p:nvSpPr>
        <p:spPr>
          <a:xfrm>
            <a:off x="0" y="1484312"/>
            <a:ext cx="9144000" cy="5373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Spasioci trebaju istrajati u spašavanju, posebno ako je utopljenik pothlađen!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 utopljenike ne vrijedi uvriježena granica trajanja prestanka disanja od tri do pet minuta – nakon koje se podrazumijeva nepovratno oštećenje mozga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" name="Shape 2767"/>
          <p:cNvSpPr txBox="1">
            <a:spLocks noGrp="1"/>
          </p:cNvSpPr>
          <p:nvPr>
            <p:ph type="title"/>
          </p:nvPr>
        </p:nvSpPr>
        <p:spPr>
          <a:xfrm>
            <a:off x="0" y="260350"/>
            <a:ext cx="9144000" cy="11572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3. Održavanje i prohodnost dišnih puteva</a:t>
            </a:r>
          </a:p>
        </p:txBody>
      </p:sp>
      <p:sp>
        <p:nvSpPr>
          <p:cNvPr id="2768" name="Shape 2768"/>
          <p:cNvSpPr txBox="1">
            <a:spLocks noGrp="1"/>
          </p:cNvSpPr>
          <p:nvPr>
            <p:ph type="body" idx="1"/>
          </p:nvPr>
        </p:nvSpPr>
        <p:spPr>
          <a:xfrm>
            <a:off x="0" y="1412875"/>
            <a:ext cx="9144000" cy="544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Spontani udah utopljenika unutar prvih 30 minuta nakon početka spašavanja jedan je od povoljnih prognostičkih znakova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Primjena dodatnog kisika opravdana je čitavim tijekom spašavanja, a nastavlja se u bolnici, još 12 ili više sati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sz="5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Circulation - Krvotok</a:t>
            </a:r>
          </a:p>
        </p:txBody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0" y="1484312"/>
            <a:ext cx="9144000" cy="5373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Provjeri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puls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(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punjenost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frekvencija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–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normalno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60-100/min,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ritmičnost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Izmjeri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krvni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tlak</a:t>
            </a:r>
            <a:endParaRPr lang="en-US" sz="3600" b="1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normalno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120/80 mmHg</a:t>
            </a:r>
          </a:p>
        </p:txBody>
      </p:sp>
      <p:pic>
        <p:nvPicPr>
          <p:cNvPr id="294" name="Shape 2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550" y="4114800"/>
            <a:ext cx="2867025" cy="274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3800" y="4365625"/>
            <a:ext cx="2381249" cy="22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 build="p"/>
    </p:bld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4" name="Shape 2774"/>
          <p:cNvSpPr txBox="1">
            <a:spLocks noGrp="1"/>
          </p:cNvSpPr>
          <p:nvPr>
            <p:ph type="title"/>
          </p:nvPr>
        </p:nvSpPr>
        <p:spPr>
          <a:xfrm>
            <a:off x="468312" y="0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4. Održavanje disanja i krvotoka</a:t>
            </a:r>
            <a:r>
              <a:rPr lang="en-US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775" name="Shape 2775"/>
          <p:cNvSpPr txBox="1">
            <a:spLocks noGrp="1"/>
          </p:cNvSpPr>
          <p:nvPr>
            <p:ph type="body" idx="1"/>
          </p:nvPr>
        </p:nvSpPr>
        <p:spPr>
          <a:xfrm>
            <a:off x="0" y="1052512"/>
            <a:ext cx="9144000" cy="58054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Osnovni problem kod utopljenika je hipoksija (nedostatak kisika)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1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Zato valja odmah započeti s umjetnim disanjem usta na usta ili usta na nos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Uvježbani spasioc će to raditi i u vodi 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1" name="Shape 2781"/>
          <p:cNvSpPr txBox="1">
            <a:spLocks noGrp="1"/>
          </p:cNvSpPr>
          <p:nvPr>
            <p:ph type="title"/>
          </p:nvPr>
        </p:nvSpPr>
        <p:spPr>
          <a:xfrm>
            <a:off x="468312" y="260350"/>
            <a:ext cx="8229600" cy="865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4. Održavanje disanja i krvotoka</a:t>
            </a:r>
          </a:p>
        </p:txBody>
      </p:sp>
      <p:sp>
        <p:nvSpPr>
          <p:cNvPr id="2782" name="Shape 2782"/>
          <p:cNvSpPr txBox="1">
            <a:spLocks noGrp="1"/>
          </p:cNvSpPr>
          <p:nvPr>
            <p:ph type="body" idx="1"/>
          </p:nvPr>
        </p:nvSpPr>
        <p:spPr>
          <a:xfrm>
            <a:off x="0" y="1196975"/>
            <a:ext cx="9144000" cy="5661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Masažu srca izvodimo kad utopljenika izvučemo van ili ga stavimo na čvrstu površinu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Reanimaciju radimo i nakon 30 min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Pogotovo kad je tijelo bilo u hladnoj vodi (pothlađeno)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8" name="Shape 2788"/>
          <p:cNvSpPr txBox="1">
            <a:spLocks noGrp="1"/>
          </p:cNvSpPr>
          <p:nvPr>
            <p:ph type="title"/>
          </p:nvPr>
        </p:nvSpPr>
        <p:spPr>
          <a:xfrm>
            <a:off x="457200" y="260350"/>
            <a:ext cx="8229600" cy="865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4. Održavanje disanja i krvotoka</a:t>
            </a:r>
          </a:p>
        </p:txBody>
      </p:sp>
      <p:sp>
        <p:nvSpPr>
          <p:cNvPr id="2789" name="Shape 2789"/>
          <p:cNvSpPr txBox="1">
            <a:spLocks noGrp="1"/>
          </p:cNvSpPr>
          <p:nvPr>
            <p:ph type="body" idx="1"/>
          </p:nvPr>
        </p:nvSpPr>
        <p:spPr>
          <a:xfrm>
            <a:off x="0" y="1196975"/>
            <a:ext cx="9144000" cy="5661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Rezultati su pokazali da kod utopljenika kod kojih je reanimacija započela tako kasno bilo uspješnih rezultata upravo zbog pothlađenosti organizma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 organizmu koji je u stanju pothlađenosti usporeni su svi procesi, a mozak treba manje kisika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Veliki su izgledi u oporavak takvih bolesnika i nakon odgođene reanimacije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Shape 279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Sekundarno utapanje</a:t>
            </a:r>
          </a:p>
        </p:txBody>
      </p:sp>
      <p:sp>
        <p:nvSpPr>
          <p:cNvPr id="2796" name="Shape 2796"/>
          <p:cNvSpPr txBox="1">
            <a:spLocks noGrp="1"/>
          </p:cNvSpPr>
          <p:nvPr>
            <p:ph type="body" idx="1"/>
          </p:nvPr>
        </p:nvSpPr>
        <p:spPr>
          <a:xfrm>
            <a:off x="0" y="1628775"/>
            <a:ext cx="9144000" cy="5229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Kod utopljenika koji su aspirirali vodu u 75% slučajeva dolazi do razvoja plućnog edema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1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Pojava se naziva sekundarno utapanje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2" name="Shape 280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7064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Znakovi i simptomi</a:t>
            </a:r>
          </a:p>
        </p:txBody>
      </p:sp>
      <p:sp>
        <p:nvSpPr>
          <p:cNvPr id="2803" name="Shape 2803"/>
          <p:cNvSpPr txBox="1">
            <a:spLocks noGrp="1"/>
          </p:cNvSpPr>
          <p:nvPr>
            <p:ph type="body" idx="1"/>
          </p:nvPr>
        </p:nvSpPr>
        <p:spPr>
          <a:xfrm>
            <a:off x="0" y="981075"/>
            <a:ext cx="9144000" cy="58769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Kašalj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Ubrzano disanje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Bljedilo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Oznojenost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Povraćanje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Besvjesno stanje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Shape 280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6334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Postupak </a:t>
            </a:r>
          </a:p>
        </p:txBody>
      </p:sp>
      <p:sp>
        <p:nvSpPr>
          <p:cNvPr id="2810" name="Shape 2810"/>
          <p:cNvSpPr txBox="1">
            <a:spLocks noGrp="1"/>
          </p:cNvSpPr>
          <p:nvPr>
            <p:ph type="body" idx="1"/>
          </p:nvPr>
        </p:nvSpPr>
        <p:spPr>
          <a:xfrm>
            <a:off x="0" y="1196975"/>
            <a:ext cx="9144000" cy="5661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Diuretici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Kisik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5" name="Shape 281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81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VJEŠANJE</a:t>
            </a:r>
          </a:p>
        </p:txBody>
      </p:sp>
      <p:sp>
        <p:nvSpPr>
          <p:cNvPr id="2816" name="Shape 2816"/>
          <p:cNvSpPr txBox="1">
            <a:spLocks noGrp="1"/>
          </p:cNvSpPr>
          <p:nvPr>
            <p:ph type="body" idx="1"/>
          </p:nvPr>
        </p:nvSpPr>
        <p:spPr>
          <a:xfrm>
            <a:off x="0" y="908050"/>
            <a:ext cx="9144000" cy="594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Označava davljenje pri kome se koristi težina same sebe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Uz pomoć predmeta (omča) koji je toj osobi omotan oko vrata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Izazivajući pritisak na dišne puteve i vratne arterije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Najčešće samoubilačka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Rijeđe slučajna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1" name="Shape 28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525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VJEŠANJE</a:t>
            </a:r>
          </a:p>
        </p:txBody>
      </p:sp>
      <p:sp>
        <p:nvSpPr>
          <p:cNvPr id="2822" name="Shape 2822"/>
          <p:cNvSpPr txBox="1">
            <a:spLocks noGrp="1"/>
          </p:cNvSpPr>
          <p:nvPr>
            <p:ph type="body" idx="1"/>
          </p:nvPr>
        </p:nvSpPr>
        <p:spPr>
          <a:xfrm>
            <a:off x="0" y="1052512"/>
            <a:ext cx="9144000" cy="58054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Potpuno vješanje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Tijelo slobodno visi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Nepotpuno vješanje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- Tijelo se jednim dijelom ili u potpunosti oslanja o podlogu 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7" name="Shape 28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525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Simptomi i znakovi</a:t>
            </a:r>
          </a:p>
        </p:txBody>
      </p:sp>
      <p:sp>
        <p:nvSpPr>
          <p:cNvPr id="2828" name="Shape 2828"/>
          <p:cNvSpPr txBox="1">
            <a:spLocks noGrp="1"/>
          </p:cNvSpPr>
          <p:nvPr>
            <p:ph type="body" idx="1"/>
          </p:nvPr>
        </p:nvSpPr>
        <p:spPr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Krvarenja u kožu</a:t>
            </a:r>
          </a:p>
        </p:txBody>
      </p:sp>
      <p:pic>
        <p:nvPicPr>
          <p:cNvPr id="2829" name="Shape 28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57337"/>
            <a:ext cx="6048374" cy="453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0" name="Shape 28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6462" y="3717925"/>
            <a:ext cx="4427537" cy="314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5" name="Shape 283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7778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Simptomi i znakovi</a:t>
            </a:r>
          </a:p>
        </p:txBody>
      </p:sp>
      <p:sp>
        <p:nvSpPr>
          <p:cNvPr id="2836" name="Shape 2836"/>
          <p:cNvSpPr txBox="1">
            <a:spLocks noGrp="1"/>
          </p:cNvSpPr>
          <p:nvPr>
            <p:ph type="body" idx="1"/>
          </p:nvPr>
        </p:nvSpPr>
        <p:spPr>
          <a:xfrm>
            <a:off x="0" y="1557337"/>
            <a:ext cx="9144000" cy="53006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Promuklost nemogućnost govora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Bol pri gutanju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Upala pluća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Plućni edem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Koma s otvorenim očima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Nemir, silovitost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698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Izmjeri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kapilarno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punjenje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normalno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do 2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sekunde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Pregledaj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kožu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–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temperatura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vlažnost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boja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Detaljno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provjeri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postoji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li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vanjsko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krvarenje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zaustavi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!!!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Provjeri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znakove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unutarnjeg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krvarenja</a:t>
            </a:r>
            <a:endParaRPr lang="en-US" sz="3600" b="1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Shape 3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4650" y="908050"/>
            <a:ext cx="2419350" cy="2581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 build="p"/>
    </p:bld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1" name="Shape 28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850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</a:t>
            </a:r>
          </a:p>
        </p:txBody>
      </p:sp>
      <p:sp>
        <p:nvSpPr>
          <p:cNvPr id="2842" name="Shape 2842"/>
          <p:cNvSpPr txBox="1">
            <a:spLocks noGrp="1"/>
          </p:cNvSpPr>
          <p:nvPr>
            <p:ph type="body" idx="1"/>
          </p:nvPr>
        </p:nvSpPr>
        <p:spPr>
          <a:xfrm>
            <a:off x="0" y="1125537"/>
            <a:ext cx="9144000" cy="57324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Oslobodi vrat od kompresije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 razrezuj čvor omče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3" name="Shape 28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8175" y="2565400"/>
            <a:ext cx="4392611" cy="3897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8" name="Shape 28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</a:t>
            </a:r>
          </a:p>
        </p:txBody>
      </p:sp>
      <p:sp>
        <p:nvSpPr>
          <p:cNvPr id="2849" name="Shape 28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Procijeni stanje svijesti, disanj i krvotoka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Imobiliziraj vratnu kralježnicu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Daj kisik što više koncentracije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Trajno nadziri srčanu akciju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Transport u bolnicu – žrtva vješanja mora biti observirana kroz 24 sata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Shape 285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525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ASISTIRANJE PRI PORODU – na terenu</a:t>
            </a:r>
          </a:p>
        </p:txBody>
      </p:sp>
      <p:sp>
        <p:nvSpPr>
          <p:cNvPr id="2856" name="Shape 285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7" name="Shape 28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5511" y="1125537"/>
            <a:ext cx="4933949" cy="5732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3" name="Shape 2863"/>
          <p:cNvSpPr txBox="1">
            <a:spLocks noGrp="1"/>
          </p:cNvSpPr>
          <p:nvPr>
            <p:ph type="title"/>
          </p:nvPr>
        </p:nvSpPr>
        <p:spPr>
          <a:xfrm>
            <a:off x="0" y="260350"/>
            <a:ext cx="9144000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ASISTIRANJE PRI PORODU – na terenu</a:t>
            </a:r>
          </a:p>
        </p:txBody>
      </p:sp>
      <p:sp>
        <p:nvSpPr>
          <p:cNvPr id="2864" name="Shape 2864"/>
          <p:cNvSpPr txBox="1">
            <a:spLocks noGrp="1"/>
          </p:cNvSpPr>
          <p:nvPr>
            <p:ph type="body" idx="1"/>
          </p:nvPr>
        </p:nvSpPr>
        <p:spPr>
          <a:xfrm>
            <a:off x="0" y="1196975"/>
            <a:ext cx="9144000" cy="5661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Porod je FIZIOLOŠKI proces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Budi svjestan da se i majka BOJI!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Možeš joj pomoć samo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SMIRENOŠĆU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PROFESIONALNOŠĆU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DOBROM SURADNJOM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" name="Shape 2870"/>
          <p:cNvSpPr txBox="1">
            <a:spLocks noGrp="1"/>
          </p:cNvSpPr>
          <p:nvPr>
            <p:ph type="title"/>
          </p:nvPr>
        </p:nvSpPr>
        <p:spPr>
          <a:xfrm>
            <a:off x="457200" y="404812"/>
            <a:ext cx="8229600" cy="1012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ASISTIRANJE PRI PORODU – na terenu</a:t>
            </a:r>
          </a:p>
        </p:txBody>
      </p:sp>
      <p:sp>
        <p:nvSpPr>
          <p:cNvPr id="2871" name="Shape 2871"/>
          <p:cNvSpPr txBox="1">
            <a:spLocks noGrp="1"/>
          </p:cNvSpPr>
          <p:nvPr>
            <p:ph type="body" idx="1"/>
          </p:nvPr>
        </p:nvSpPr>
        <p:spPr>
          <a:xfrm>
            <a:off x="0" y="1557337"/>
            <a:ext cx="9144000" cy="53006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Znakovi skorašnjeg poroda su: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Trudovi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koji traju 45 do 60 s u razmaku od jedne do dvije minute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Spontano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prsnuće vodenjaka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– iscurila je plodna voda uz trudove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Rodilja ima osjećaj da treba obaviti nuždu – osječaj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jakog pritiska na anus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koji ne može zadržati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Vidi se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glavica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u vulvi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" name="Shape 287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28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ASISTIRANJE PRI PORODU – na terenu</a:t>
            </a:r>
          </a:p>
        </p:txBody>
      </p:sp>
      <p:sp>
        <p:nvSpPr>
          <p:cNvPr id="2878" name="Shape 2878"/>
          <p:cNvSpPr txBox="1">
            <a:spLocks noGrp="1"/>
          </p:cNvSpPr>
          <p:nvPr>
            <p:ph type="body" idx="1"/>
          </p:nvPr>
        </p:nvSpPr>
        <p:spPr>
          <a:xfrm>
            <a:off x="0" y="1557337"/>
            <a:ext cx="9144000" cy="53006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Porođajna doba: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600" b="1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AutoNum type="arabicPeriod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Porođajno doba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Vrijeme dilatacije vrata maternice – otvaranje ušća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4" name="Shape 288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5" name="Shape 288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6" name="Shape 28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08050"/>
            <a:ext cx="9144000" cy="498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2" name="Shape 2892"/>
          <p:cNvSpPr txBox="1">
            <a:spLocks noGrp="1"/>
          </p:cNvSpPr>
          <p:nvPr>
            <p:ph type="title"/>
          </p:nvPr>
        </p:nvSpPr>
        <p:spPr>
          <a:xfrm>
            <a:off x="457200" y="-171450"/>
            <a:ext cx="8229600" cy="171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3" name="Shape 2893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2. Porođajno doba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Vrijeme istiskivanja djeteta - ekspulzija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4" name="Shape 28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012" y="1298575"/>
            <a:ext cx="6192837" cy="555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0" name="Shape 2900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-387350"/>
            <a:ext cx="8229600" cy="387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1" name="Shape 2901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3. Porođajno doba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Vrijeme istiskivanja posteljice i ovoja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2" name="Shape 29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43050"/>
            <a:ext cx="9144000" cy="531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" name="Shape 290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9" name="Shape 290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0" name="Shape 2910" descr="Three Stages of Lab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112" y="0"/>
            <a:ext cx="7524749" cy="689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Diureza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ima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urinarni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kateter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izmjeri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diurezu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normalno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minimalno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30 ml/sat)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nema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kateter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pitaj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kada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je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bilo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posljednje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mokrenje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-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količina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-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boja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5375" y="2781300"/>
            <a:ext cx="3071812" cy="407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0" build="p"/>
    </p:bld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6" name="Shape 2916"/>
          <p:cNvSpPr txBox="1">
            <a:spLocks noGrp="1"/>
          </p:cNvSpPr>
          <p:nvPr>
            <p:ph type="title"/>
          </p:nvPr>
        </p:nvSpPr>
        <p:spPr>
          <a:xfrm>
            <a:off x="457200" y="-171450"/>
            <a:ext cx="8229600" cy="171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7" name="Shape 2917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4. Porođajno doba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Vrijeme ranog oporavka – traje dva sata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Kada kontrakcije započnu one obično traju oko 30 s do 1 min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Javljaju se u intervalima od po 2-3 min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Pauza između trudova </a:t>
            </a: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manja od 2 min 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znak je predstojećeg poroda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3" name="Shape 29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Uterus između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kontrakcija</a:t>
            </a:r>
          </a:p>
        </p:txBody>
      </p:sp>
      <p:sp>
        <p:nvSpPr>
          <p:cNvPr id="2924" name="Shape 29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5" name="Shape 29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81075"/>
            <a:ext cx="9144000" cy="5365749"/>
          </a:xfrm>
          <a:prstGeom prst="rect">
            <a:avLst/>
          </a:prstGeom>
          <a:noFill/>
          <a:ln>
            <a:noFill/>
          </a:ln>
        </p:spPr>
      </p:pic>
      <p:sp>
        <p:nvSpPr>
          <p:cNvPr id="2926" name="Shape 2926"/>
          <p:cNvSpPr txBox="1"/>
          <p:nvPr/>
        </p:nvSpPr>
        <p:spPr>
          <a:xfrm>
            <a:off x="250825" y="981075"/>
            <a:ext cx="3313112" cy="1439862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Uterus između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kontrakcija</a:t>
            </a:r>
          </a:p>
        </p:txBody>
      </p:sp>
      <p:sp>
        <p:nvSpPr>
          <p:cNvPr id="2927" name="Shape 2927"/>
          <p:cNvSpPr txBox="1"/>
          <p:nvPr/>
        </p:nvSpPr>
        <p:spPr>
          <a:xfrm>
            <a:off x="4716462" y="981075"/>
            <a:ext cx="4032249" cy="13684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Uterus za vrijeme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kontrakcija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Shape 293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525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Oprema</a:t>
            </a:r>
            <a:r>
              <a:rPr lang="en-US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934" name="Shape 2934"/>
          <p:cNvSpPr txBox="1">
            <a:spLocks noGrp="1"/>
          </p:cNvSpPr>
          <p:nvPr>
            <p:ph type="body" idx="1"/>
          </p:nvPr>
        </p:nvSpPr>
        <p:spPr>
          <a:xfrm>
            <a:off x="0" y="981075"/>
            <a:ext cx="9144000" cy="58769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Sterilne rukavice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Plastične vrečice – za pohranu posteljice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Hvataljke za pupčanu vrpcu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5" name="Shape 29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3213100"/>
            <a:ext cx="3009899" cy="300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6" name="Shape 2936"/>
          <p:cNvPicPr preferRelativeResize="0"/>
          <p:nvPr/>
        </p:nvPicPr>
        <p:blipFill/>
        <p:spPr>
          <a:xfrm>
            <a:off x="3419475" y="3429000"/>
            <a:ext cx="3268661" cy="243839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2937" name="Shape 29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4025" y="3644900"/>
            <a:ext cx="2339975" cy="222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3" name="Shape 29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Oprema</a:t>
            </a:r>
          </a:p>
        </p:txBody>
      </p:sp>
      <p:sp>
        <p:nvSpPr>
          <p:cNvPr id="2944" name="Shape 2944"/>
          <p:cNvSpPr txBox="1">
            <a:spLocks noGrp="1"/>
          </p:cNvSpPr>
          <p:nvPr>
            <p:ph type="body" idx="1"/>
          </p:nvPr>
        </p:nvSpPr>
        <p:spPr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Škare za pupčanu vrpcu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Ručnici ili plahte – da bi se područje oko ploda održalo što više sterilno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Sisaljka s balonom – za aspiraciju usne šupljine novorođenčeta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Gaze/ručnici – za brisanje djeteta</a:t>
            </a:r>
          </a:p>
        </p:txBody>
      </p:sp>
      <p:pic>
        <p:nvPicPr>
          <p:cNvPr id="2945" name="Shape 29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1775" y="4371975"/>
            <a:ext cx="2519361" cy="248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6" name="Shape 29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7400" y="4452937"/>
            <a:ext cx="2736850" cy="2405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2" name="Shape 295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Improvizacija </a:t>
            </a:r>
          </a:p>
        </p:txBody>
      </p:sp>
      <p:sp>
        <p:nvSpPr>
          <p:cNvPr id="2953" name="Shape 2953"/>
          <p:cNvSpPr txBox="1">
            <a:spLocks noGrp="1"/>
          </p:cNvSpPr>
          <p:nvPr>
            <p:ph type="body" idx="1"/>
          </p:nvPr>
        </p:nvSpPr>
        <p:spPr>
          <a:xfrm>
            <a:off x="0" y="1412875"/>
            <a:ext cx="9144000" cy="544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Čiste plahte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Plastične vrečice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Gumene rukavice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Vezice za cipele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" name="Shape 295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PITAJTE</a:t>
            </a:r>
          </a:p>
        </p:txBody>
      </p:sp>
      <p:sp>
        <p:nvSpPr>
          <p:cNvPr id="2960" name="Shape 2960"/>
          <p:cNvSpPr txBox="1">
            <a:spLocks noGrp="1"/>
          </p:cNvSpPr>
          <p:nvPr>
            <p:ph type="body" idx="1"/>
          </p:nvPr>
        </p:nvSpPr>
        <p:spPr>
          <a:xfrm>
            <a:off x="0" y="620712"/>
            <a:ext cx="9144000" cy="59769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Kada vam je termin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Jeste li imali komplikacija u trudnoći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Je li vam ovo prva trudnoća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Koliko dugo traju kontrakcije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Koliki je razmak između trudova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Postoji li vaginalni iscjedak – boja, količina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Je li vam puknuo vodenjak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Tjera li vas na mokrenje i stolicu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Imate li nagon na napinjanje donjeg dijela trbuha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Shape 296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81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 još</a:t>
            </a:r>
          </a:p>
        </p:txBody>
      </p:sp>
      <p:sp>
        <p:nvSpPr>
          <p:cNvPr id="2967" name="Shape 2967"/>
          <p:cNvSpPr txBox="1">
            <a:spLocks noGrp="1"/>
          </p:cNvSpPr>
          <p:nvPr>
            <p:ph type="body" idx="1"/>
          </p:nvPr>
        </p:nvSpPr>
        <p:spPr>
          <a:xfrm>
            <a:off x="0" y="981075"/>
            <a:ext cx="9144000" cy="58769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Uzmi SAMPLE anamnezu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Procijeni vitalne znakove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Provjeri prikazuje li se dio djetetova tijela – obično glavica</a:t>
            </a:r>
          </a:p>
        </p:txBody>
      </p:sp>
      <p:pic>
        <p:nvPicPr>
          <p:cNvPr id="2968" name="Shape 29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5511" y="3392487"/>
            <a:ext cx="6264274" cy="3465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4" name="Shape 297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9223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2975" name="Shape 2975"/>
          <p:cNvSpPr txBox="1">
            <a:spLocks noGrp="1"/>
          </p:cNvSpPr>
          <p:nvPr>
            <p:ph type="body" idx="1"/>
          </p:nvPr>
        </p:nvSpPr>
        <p:spPr>
          <a:xfrm>
            <a:off x="0" y="1196975"/>
            <a:ext cx="9144000" cy="5661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Uzmi kvalitetnu anamnezu i odluči o transportu ili porodu na terenu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nema znakova skorašnjeg poroda, rodilju stavi na LIJEVI BOK i transportiraj u bolnicu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ima znakova poroda, zagrij prostoriju i osiguraj privatnost rodilje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1" name="Shape 298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525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2982" name="Shape 2982"/>
          <p:cNvSpPr txBox="1">
            <a:spLocks noGrp="1"/>
          </p:cNvSpPr>
          <p:nvPr>
            <p:ph type="body" idx="1"/>
          </p:nvPr>
        </p:nvSpPr>
        <p:spPr>
          <a:xfrm>
            <a:off x="0" y="908050"/>
            <a:ext cx="9144000" cy="594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Smjesti rodilju u polusjedeći položaj i podloži nešto ispod trtice</a:t>
            </a:r>
          </a:p>
        </p:txBody>
      </p:sp>
      <p:pic>
        <p:nvPicPr>
          <p:cNvPr id="2983" name="Shape 2983"/>
          <p:cNvPicPr preferRelativeResize="0"/>
          <p:nvPr/>
        </p:nvPicPr>
        <p:blipFill/>
        <p:spPr>
          <a:xfrm>
            <a:off x="1403350" y="2182811"/>
            <a:ext cx="6264274" cy="417512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9" name="Shape 2989"/>
          <p:cNvSpPr txBox="1">
            <a:spLocks noGrp="1"/>
          </p:cNvSpPr>
          <p:nvPr>
            <p:ph type="title"/>
          </p:nvPr>
        </p:nvSpPr>
        <p:spPr>
          <a:xfrm>
            <a:off x="457200" y="260350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  <a:r>
              <a:rPr lang="en-US"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990" name="Shape 2990"/>
          <p:cNvSpPr txBox="1">
            <a:spLocks noGrp="1"/>
          </p:cNvSpPr>
          <p:nvPr>
            <p:ph type="body" idx="1"/>
          </p:nvPr>
        </p:nvSpPr>
        <p:spPr>
          <a:xfrm>
            <a:off x="0" y="1125537"/>
            <a:ext cx="9144000" cy="57324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Primijeni mjere osobne zaštite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Pregledaj područje oko rodnice – traži znakove krvarenja</a:t>
            </a:r>
          </a:p>
        </p:txBody>
      </p:sp>
      <p:pic>
        <p:nvPicPr>
          <p:cNvPr id="2991" name="Shape 29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0336" y="2981325"/>
            <a:ext cx="4392611" cy="387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698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Otvori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venski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put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široka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intravenska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kanila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(14 – 18 G)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Monitoriraj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srčani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ritam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pacijent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ima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boleove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u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prsištu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sumnja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se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akutni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koronarni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sindrom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-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snimi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EKG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-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daj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kisik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-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daj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aspirin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nitroglicerin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1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Shape 319" descr="Slika 2. Prikaz odraza električne aktivnosti srca na EKG krivulju i primjeri EKG zapis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3101975"/>
            <a:ext cx="4572000" cy="375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 build="p"/>
    </p:bld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7" name="Shape 299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81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2998" name="Shape 2998"/>
          <p:cNvSpPr txBox="1">
            <a:spLocks noGrp="1"/>
          </p:cNvSpPr>
          <p:nvPr>
            <p:ph type="body" idx="1"/>
          </p:nvPr>
        </p:nvSpPr>
        <p:spPr>
          <a:xfrm>
            <a:off x="0" y="908050"/>
            <a:ext cx="9144000" cy="594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Ukoliko je moguće očisti područje rodnice aseptičkim maramicama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Briši od simfize prema anusu!!!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Plahtama prekri područje za porod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Nepokrivenu ostavi samo rodnicu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4" name="Shape 300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66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3005" name="Shape 3005"/>
          <p:cNvSpPr txBox="1">
            <a:spLocks noGrp="1"/>
          </p:cNvSpPr>
          <p:nvPr>
            <p:ph type="body" idx="1"/>
          </p:nvPr>
        </p:nvSpPr>
        <p:spPr>
          <a:xfrm>
            <a:off x="0" y="836612"/>
            <a:ext cx="9144000" cy="6021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Podući rodilju da tijekom tiskanja duboko udahne i tiska najdulje što izdrži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Pritisak se može opisati kao tiskanje prilikom defekacije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Kada se prikaže djetetova glavica prihvati je jednom rukom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Drugom rukom pelenom ili gazom zaštiti međicu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1" name="Shape 30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3012" name="Shape 30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Izbjegavaj područje lica djeteta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3" name="Shape 30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28775"/>
            <a:ext cx="4787900" cy="37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4" name="Shape 30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125537"/>
            <a:ext cx="4572000" cy="4206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" name="Shape 302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08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3021" name="Shape 30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2" name="Shape 30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09612"/>
            <a:ext cx="9144000" cy="6148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8" name="Shape 30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3029" name="Shape 3029"/>
          <p:cNvSpPr txBox="1">
            <a:spLocks noGrp="1"/>
          </p:cNvSpPr>
          <p:nvPr>
            <p:ph type="body" idx="1"/>
          </p:nvPr>
        </p:nvSpPr>
        <p:spPr>
          <a:xfrm>
            <a:off x="0" y="1341437"/>
            <a:ext cx="9144000" cy="5516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Provjeri jesu li plodovi ovoji koji okružuju dijete probijeni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nisu nježno ih probuši prstima i odstrani s djetetova lica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se to ne učini dijete ne može disati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5" name="Shape 30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6" name="Shape 30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7" name="Shape 3037" descr="BL00030_96472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8175" y="0"/>
            <a:ext cx="5003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Shape 3043"/>
          <p:cNvSpPr txBox="1">
            <a:spLocks noGrp="1"/>
          </p:cNvSpPr>
          <p:nvPr>
            <p:ph type="title"/>
          </p:nvPr>
        </p:nvSpPr>
        <p:spPr>
          <a:xfrm>
            <a:off x="457200" y="260350"/>
            <a:ext cx="8229600" cy="5762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3044" name="Shape 3044"/>
          <p:cNvSpPr txBox="1">
            <a:spLocks noGrp="1"/>
          </p:cNvSpPr>
          <p:nvPr>
            <p:ph type="body" idx="1"/>
          </p:nvPr>
        </p:nvSpPr>
        <p:spPr>
          <a:xfrm>
            <a:off x="0" y="908050"/>
            <a:ext cx="9144000" cy="594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Provjeri da pupčana vrpca nije omotana oko vrata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Može doći do gušenja</a:t>
            </a:r>
          </a:p>
        </p:txBody>
      </p:sp>
      <p:pic>
        <p:nvPicPr>
          <p:cNvPr id="3045" name="Shape 3045"/>
          <p:cNvPicPr preferRelativeResize="0"/>
          <p:nvPr/>
        </p:nvPicPr>
        <p:blipFill/>
        <p:spPr>
          <a:xfrm>
            <a:off x="1908175" y="2754311"/>
            <a:ext cx="5472111" cy="410368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" name="Shape 3051"/>
          <p:cNvSpPr txBox="1">
            <a:spLocks noGrp="1"/>
          </p:cNvSpPr>
          <p:nvPr>
            <p:ph type="title"/>
          </p:nvPr>
        </p:nvSpPr>
        <p:spPr>
          <a:xfrm>
            <a:off x="457200" y="260350"/>
            <a:ext cx="8229600" cy="865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3052" name="Shape 3052"/>
          <p:cNvSpPr txBox="1">
            <a:spLocks noGrp="1"/>
          </p:cNvSpPr>
          <p:nvPr>
            <p:ph type="body" idx="1"/>
          </p:nvPr>
        </p:nvSpPr>
        <p:spPr>
          <a:xfrm>
            <a:off x="0" y="1412875"/>
            <a:ext cx="9144000" cy="544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je pupčana vrpca omotana oko vrata nježno je ukloni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se ne može ukloniti postavi hvataljke za pupčanu vrpcu na dva mjesta i prereži između dvije hvataljke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8" name="Shape 305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pic>
        <p:nvPicPr>
          <p:cNvPr id="3059" name="Shape 305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1187" y="1408112"/>
            <a:ext cx="7272336" cy="5449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5" name="Shape 306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08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3066" name="Shape 3066"/>
          <p:cNvSpPr txBox="1">
            <a:spLocks noGrp="1"/>
          </p:cNvSpPr>
          <p:nvPr>
            <p:ph type="body" idx="1"/>
          </p:nvPr>
        </p:nvSpPr>
        <p:spPr>
          <a:xfrm>
            <a:off x="0" y="836612"/>
            <a:ext cx="9144000" cy="6021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Kad je glavica porođena, djetetu obriši nos i usta i daj joj vremena da se okrene</a:t>
            </a:r>
          </a:p>
        </p:txBody>
      </p:sp>
      <p:pic>
        <p:nvPicPr>
          <p:cNvPr id="3067" name="Shape 3067" descr="nucleus factsheet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450" y="2092325"/>
            <a:ext cx="6408737" cy="476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Shape 3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55561"/>
            <a:ext cx="9144000" cy="6913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Shape 30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3074" name="Shape 30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5" name="Shape 30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00211"/>
            <a:ext cx="9144000" cy="434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Shape 308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08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3082" name="Shape 308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3" name="Shape 30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12787"/>
            <a:ext cx="9144000" cy="6145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Shape 308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66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3090" name="Shape 309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1" name="Shape 30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11200"/>
            <a:ext cx="9144000" cy="614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6" name="Shape 309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525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3097" name="Shape 3097"/>
          <p:cNvSpPr txBox="1">
            <a:spLocks noGrp="1"/>
          </p:cNvSpPr>
          <p:nvPr>
            <p:ph type="body" idx="1"/>
          </p:nvPr>
        </p:nvSpPr>
        <p:spPr>
          <a:xfrm>
            <a:off x="0" y="1052512"/>
            <a:ext cx="9144000" cy="58054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Kada je glavica okrenuta nježno je položi prema dole kako bi se porodilo prednje rame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3" name="Shape 310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3104" name="Shape 310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5" name="Shape 3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11200"/>
            <a:ext cx="9144000" cy="614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1" name="Shape 311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66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3112" name="Shape 31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3" name="Shape 3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11200"/>
            <a:ext cx="9144000" cy="614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8" name="Shape 31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3119" name="Shape 3119"/>
          <p:cNvSpPr txBox="1">
            <a:spLocks noGrp="1"/>
          </p:cNvSpPr>
          <p:nvPr>
            <p:ph type="body" idx="1"/>
          </p:nvPr>
        </p:nvSpPr>
        <p:spPr>
          <a:xfrm>
            <a:off x="0" y="1628775"/>
            <a:ext cx="9144000" cy="5229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Zatim glavicu nježno potisni prema gor kako bi se porodilo stražnje rame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4" name="Shape 312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5" name="Shape 31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6" name="Shape 3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75" y="46036"/>
            <a:ext cx="9239250" cy="621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1" name="Shape 313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66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3132" name="Shape 31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3" name="Shape 3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08050"/>
            <a:ext cx="9144000" cy="5949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Shape 31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3139" name="Shape 3139"/>
          <p:cNvSpPr txBox="1">
            <a:spLocks noGrp="1"/>
          </p:cNvSpPr>
          <p:nvPr>
            <p:ph type="body" idx="1"/>
          </p:nvPr>
        </p:nvSpPr>
        <p:spPr>
          <a:xfrm>
            <a:off x="0" y="1341437"/>
            <a:ext cx="9144000" cy="5516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Pridržavaj novorođenče u istoj ravnini s rodnicom sve dok pupčana vrpca NE PRESTANE PULSIRATI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Podizanje djeteta iznad rodnice može uzrokovati promjene perfuzije u djeteta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525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OSNOVNA PRAVILA PP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0" y="1125537"/>
            <a:ext cx="9144000" cy="57324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ne </a:t>
            </a: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stvarati</a:t>
            </a: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paniku</a:t>
            </a:r>
            <a:endParaRPr lang="en-US" sz="4000" b="0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prvo</a:t>
            </a: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ne </a:t>
            </a: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štetiti</a:t>
            </a:r>
            <a:endParaRPr lang="en-US" sz="4000" b="0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ne </a:t>
            </a: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činiti</a:t>
            </a: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više</a:t>
            </a: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nego</a:t>
            </a: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što</a:t>
            </a: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se </a:t>
            </a: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očekuje</a:t>
            </a:r>
            <a:endParaRPr lang="en-US" sz="4000" b="0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brinuti</a:t>
            </a: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sigurnosti</a:t>
            </a: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spasioca</a:t>
            </a: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US" sz="4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ozlijeđenih</a:t>
            </a:r>
            <a:endParaRPr lang="en-US" sz="4000" b="0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40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Shape 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7900" y="1557337"/>
            <a:ext cx="4356099" cy="3665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5573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en-US" sz="4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4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– Disability – brza neurološka procjena</a:t>
            </a:r>
          </a:p>
        </p:txBody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0" y="1557337"/>
            <a:ext cx="9144000" cy="53006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Najčešći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uzroci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gubitka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svijesti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su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Izražena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hipoksija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Hiperkapnija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Smanjena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perfuzija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mozga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Trauma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mozga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Hipoglikemija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Predoziranje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analgeticima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sedativima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ili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opijatima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Shape 3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0787" y="2420936"/>
            <a:ext cx="2017711" cy="14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" grpId="0" build="p"/>
    </p:bld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Shape 3144"/>
          <p:cNvSpPr txBox="1">
            <a:spLocks noGrp="1"/>
          </p:cNvSpPr>
          <p:nvPr>
            <p:ph type="title"/>
          </p:nvPr>
        </p:nvSpPr>
        <p:spPr>
          <a:xfrm>
            <a:off x="457200" y="260350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3145" name="Shape 3145"/>
          <p:cNvSpPr txBox="1">
            <a:spLocks noGrp="1"/>
          </p:cNvSpPr>
          <p:nvPr>
            <p:ph type="body" idx="1"/>
          </p:nvPr>
        </p:nvSpPr>
        <p:spPr>
          <a:xfrm>
            <a:off x="0" y="1196975"/>
            <a:ext cx="9144000" cy="5661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Posuši dijete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Novorođenče brzo gubi toplinu!!!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6" name="Shape 3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4075" y="2538411"/>
            <a:ext cx="4319587" cy="4319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1" name="Shape 3151"/>
          <p:cNvSpPr txBox="1">
            <a:spLocks noGrp="1"/>
          </p:cNvSpPr>
          <p:nvPr>
            <p:ph type="title"/>
          </p:nvPr>
        </p:nvSpPr>
        <p:spPr>
          <a:xfrm>
            <a:off x="457200" y="260350"/>
            <a:ext cx="8229600" cy="7207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3152" name="Shape 3152"/>
          <p:cNvSpPr txBox="1">
            <a:spLocks noGrp="1"/>
          </p:cNvSpPr>
          <p:nvPr>
            <p:ph type="body" idx="1"/>
          </p:nvPr>
        </p:nvSpPr>
        <p:spPr>
          <a:xfrm>
            <a:off x="0" y="1268412"/>
            <a:ext cx="9144000" cy="55895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Možda će biti potrebna aspiracija dišnih putova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dijete ne počne odmah disati – ZAPOČNI UMJETNO DISANJE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Nakon 30 s ponovo procijeni disanje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ne diše nastavi s umjetnim disanjem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7" name="Shape 315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81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3158" name="Shape 3158"/>
          <p:cNvSpPr txBox="1">
            <a:spLocks noGrp="1"/>
          </p:cNvSpPr>
          <p:nvPr>
            <p:ph type="body" idx="1"/>
          </p:nvPr>
        </p:nvSpPr>
        <p:spPr>
          <a:xfrm>
            <a:off x="0" y="1557337"/>
            <a:ext cx="9144000" cy="53006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Podveži pupkovinu na dva mjesta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Prvu klemu postavi oko 4 cm od tijela djeteta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Drugu klemu postavi 2 - 4 cm od prve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Prereži pupkovinu između klema – ne smije pulsirati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3" name="Shape 316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81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pic>
        <p:nvPicPr>
          <p:cNvPr id="3164" name="Shape 316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8312" y="838200"/>
            <a:ext cx="7524749" cy="601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0" name="Shape 317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08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3171" name="Shape 3171"/>
          <p:cNvSpPr txBox="1">
            <a:spLocks noGrp="1"/>
          </p:cNvSpPr>
          <p:nvPr>
            <p:ph type="body" idx="1"/>
          </p:nvPr>
        </p:nvSpPr>
        <p:spPr>
          <a:xfrm>
            <a:off x="0" y="908050"/>
            <a:ext cx="9144000" cy="594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Polegni dijete na trbuh rodilje i umotaj ga  </a:t>
            </a:r>
          </a:p>
        </p:txBody>
      </p:sp>
      <p:pic>
        <p:nvPicPr>
          <p:cNvPr id="3172" name="Shape 3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844675"/>
            <a:ext cx="8604249" cy="4500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" name="Shape 317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81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3179" name="Shape 3179"/>
          <p:cNvSpPr txBox="1">
            <a:spLocks noGrp="1"/>
          </p:cNvSpPr>
          <p:nvPr>
            <p:ph type="body" idx="1"/>
          </p:nvPr>
        </p:nvSpPr>
        <p:spPr>
          <a:xfrm>
            <a:off x="0" y="836612"/>
            <a:ext cx="9144000" cy="6021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Porod posteljice započinje nekoliko minuta nakon poroda djeteta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 POTEŽI pupkovinu, posteljica će spontano izaći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Sačuvaj posteljicu – liječnik je treba pregledati</a:t>
            </a:r>
          </a:p>
        </p:txBody>
      </p:sp>
      <p:pic>
        <p:nvPicPr>
          <p:cNvPr id="3180" name="Shape 31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1775" y="3924300"/>
            <a:ext cx="6121400" cy="29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5" name="Shape 318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Postupak kod normalnog poroda</a:t>
            </a:r>
          </a:p>
        </p:txBody>
      </p:sp>
      <p:sp>
        <p:nvSpPr>
          <p:cNvPr id="3186" name="Shape 3186"/>
          <p:cNvSpPr txBox="1">
            <a:spLocks noGrp="1"/>
          </p:cNvSpPr>
          <p:nvPr>
            <p:ph type="body" idx="1"/>
          </p:nvPr>
        </p:nvSpPr>
        <p:spPr>
          <a:xfrm>
            <a:off x="0" y="1412875"/>
            <a:ext cx="9144000" cy="544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Između nogu rodilje stavi čistu plahtu ili uloške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Stavi rodilju u položaj s ispruženim nogama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Dijete i rodilju transportiraj u bolnicu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Stalno nadziri rodilju i dijete tijekom transporta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1" name="Shape 3191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 slučaju patološkog položaja djeteta</a:t>
            </a:r>
          </a:p>
        </p:txBody>
      </p:sp>
      <p:sp>
        <p:nvSpPr>
          <p:cNvPr id="3192" name="Shape 3192"/>
          <p:cNvSpPr txBox="1">
            <a:spLocks noGrp="1"/>
          </p:cNvSpPr>
          <p:nvPr>
            <p:ph type="body" idx="1"/>
          </p:nvPr>
        </p:nvSpPr>
        <p:spPr>
          <a:xfrm>
            <a:off x="0" y="1628775"/>
            <a:ext cx="9144000" cy="5229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Odgodi porod: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Tijekom transporta postavi rodilju u ležeći položaj sa uzdignutom zdjelicom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Pouči rodilju da NE TISKA za vrijeme truda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Majci dajte kisik u velikom protoku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Brz transport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Procijeni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razinu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svijesti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koristeći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AVPU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metodu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4400" b="1" i="0" u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– Alert –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budan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govori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4400" b="1" i="0" u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– Voice –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reagira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glasovni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podražaj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4400" b="1" i="0" u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– Pain -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reagira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bolni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podražaj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4400" b="1" i="0" u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– Unresponsive – ne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reagira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niti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bolni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podražaj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0" y="333375"/>
            <a:ext cx="9144000" cy="65246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Pogledaj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zjenice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veličinu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simetričnost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reakciju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svjetlo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je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prisutan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poremećaj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svijesti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uvijek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izmjeri</a:t>
            </a:r>
            <a:r>
              <a:rPr lang="en-US" sz="3600" b="1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GUK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(4 – 6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mmol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/l)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Prohodnost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dišnih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puteva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održavaj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osnovnim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pomagalima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ili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postavi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pacijenta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u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bočni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položaj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5573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40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– Exposure – </a:t>
            </a:r>
            <a:r>
              <a:rPr lang="en-US" sz="4000" b="1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razodijevanje</a:t>
            </a:r>
            <a:r>
              <a:rPr lang="en-US" sz="40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radi</a:t>
            </a:r>
            <a:r>
              <a:rPr lang="en-US" sz="40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pregleda</a:t>
            </a:r>
            <a:endParaRPr lang="en-US" sz="4000" b="1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0" y="1557337"/>
            <a:ext cx="9144000" cy="53006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Uvijek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vodi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brigu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pacijentovom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dostojanstvu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Tijekom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ABCDE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pristupa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pokušaj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dobiti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što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više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podataka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od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pacijenta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(SAMPLE ANAMNEZA)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0" y="404812"/>
            <a:ext cx="9144000" cy="64531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4400" b="1" i="0" u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simptomi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4400" b="1" i="0" u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alergije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4400" b="1" i="0" u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medikacija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uzimanje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lijekova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4400" b="1" i="0" u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prijašnje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bolesti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4400" b="1" i="0" u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= last meal (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zadnji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obrok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4400" b="1" i="0" u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= events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preceeding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the incident (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događaji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koji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su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prethodili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nastanku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hitnog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stanja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ili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ozljeda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)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Potreban pribor za ABCDE pristup</a:t>
            </a:r>
          </a:p>
        </p:txBody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0" y="1557337"/>
            <a:ext cx="9144000" cy="53006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Tlakomjer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Stetoskop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Đepna baterijska svjetiljka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Škare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115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0" y="333375"/>
            <a:ext cx="9144000" cy="65246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Ponovna procjena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nestabilnog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pacijenta → svakih </a:t>
            </a: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minuta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Ponovna procjena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stabilnog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pacijenta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→ svakih </a:t>
            </a: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minuta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Shape 3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9111" y="3860800"/>
            <a:ext cx="2376487" cy="2255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title"/>
          </p:nvPr>
        </p:nvSpPr>
        <p:spPr>
          <a:xfrm>
            <a:off x="0" y="-242887"/>
            <a:ext cx="9144000" cy="1800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ODRŽAVANJE PROHODNOSTI DIŠNIH PUTOVA</a:t>
            </a:r>
            <a:r>
              <a:rPr lang="en-US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0" y="1484312"/>
            <a:ext cx="9144000" cy="5373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5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ZNAKOVI RESPIRATORNE INSUFICIJENCIJE: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5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Oslabljen govor, šaputanje. Krkljanje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5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Pri disanju: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5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- širenje nosnica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5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trahealno naprezanje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5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uvlačenje interkostalne muskulature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5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uporaba dijafragme i vratnih mišića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5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uporaba trbušnih mišića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5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Cijanoza</a:t>
            </a:r>
            <a:r>
              <a:rPr lang="en-US" sz="34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5573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Postupak zabacivanja glave i podizanja donje čeljusti</a:t>
            </a:r>
          </a:p>
        </p:txBody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0" y="1628775"/>
            <a:ext cx="9144000" cy="5229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Postupak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zabacivanja glave i podizanja donje čeljusti 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osnovni je postupak otvaranja dišnih putova</a:t>
            </a:r>
          </a:p>
        </p:txBody>
      </p:sp>
      <p:pic>
        <p:nvPicPr>
          <p:cNvPr id="392" name="Shape 3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8536" y="3535362"/>
            <a:ext cx="5327649" cy="3322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Najčešći razlog za potpunu ili djelomičnu opstrukciju dišnih putova 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GUBITAK MIŠIĆNOG TONUSA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600" b="1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Posljedično zapada jezik, meke česti ždrijela I otpušta se donja čeljust</a:t>
            </a:r>
          </a:p>
        </p:txBody>
      </p:sp>
      <p:pic>
        <p:nvPicPr>
          <p:cNvPr id="399" name="Shape 3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4436" y="3705225"/>
            <a:ext cx="4608512" cy="315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6287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PRISTUP I SIGURNOST NA MJESTU INTERVENCIJE</a:t>
            </a:r>
            <a:r>
              <a:rPr lang="en-US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0" y="1628775"/>
            <a:ext cx="9144000" cy="5229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UVIJEK prvo utvrdi sigurnost mjesta intervencije za sebe, svoje kolege i pacijenta</a:t>
            </a:r>
          </a:p>
        </p:txBody>
      </p:sp>
      <p:pic>
        <p:nvPicPr>
          <p:cNvPr id="78" name="Shape 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4436" y="2786061"/>
            <a:ext cx="4248149" cy="4071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366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Jezik kao opstrukcija dišnog puta</a:t>
            </a:r>
          </a:p>
        </p:txBody>
      </p:sp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tongue as an airway obstruction</a:t>
            </a:r>
          </a:p>
        </p:txBody>
      </p:sp>
      <p:sp>
        <p:nvSpPr>
          <p:cNvPr id="407" name="Shape 407"/>
          <p:cNvSpPr txBox="1"/>
          <p:nvPr/>
        </p:nvSpPr>
        <p:spPr>
          <a:xfrm>
            <a:off x="188911" y="-100011"/>
            <a:ext cx="8766175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Shape 4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73137"/>
            <a:ext cx="9144000" cy="5884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22764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Zabacivanjem glave i podizanjem brade prema gore, jezik i donja čeljust se pogurnu prema naprijed što u većini slučajeva otvori dišne putove</a:t>
            </a:r>
          </a:p>
        </p:txBody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 flipH="1">
            <a:off x="9685337" y="6858000"/>
            <a:ext cx="71436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Shape 4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349500"/>
            <a:ext cx="4487862" cy="450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Shape 4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6775" y="2349500"/>
            <a:ext cx="4467224" cy="450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8893175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Zahvat se može izvesti u bilo kojem položaju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 pacijenta je najbolji ležeći položaj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Istovremeno potiskuj čelo dlanom i podiži donju čeljust sve dok zubi donje čeljusti gotovo ne dodirnu zube gornje čeljusti</a:t>
            </a:r>
          </a:p>
        </p:txBody>
      </p:sp>
      <p:pic>
        <p:nvPicPr>
          <p:cNvPr id="425" name="Shape 4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5511" y="3716337"/>
            <a:ext cx="3094037" cy="3141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Podizanje donje čeljusti odvaja jezik od stražnje strane ždrijela i otvara dišne putove</a:t>
            </a:r>
          </a:p>
        </p:txBody>
      </p:sp>
      <p:pic>
        <p:nvPicPr>
          <p:cNvPr id="433" name="Shape 433"/>
          <p:cNvPicPr preferRelativeResize="0"/>
          <p:nvPr/>
        </p:nvPicPr>
        <p:blipFill/>
        <p:spPr>
          <a:xfrm>
            <a:off x="4932362" y="2735261"/>
            <a:ext cx="4211637" cy="328136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434" name="Shape 4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2805111"/>
            <a:ext cx="4321174" cy="3160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" name="Shape 442" descr="gr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9250" y="46036"/>
            <a:ext cx="5184775" cy="6811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Shape 450" descr="gr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975" y="0"/>
            <a:ext cx="42068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Shape 457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Prste treba postaviti na koštani dio brade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se pritisnu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meka tkiva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dolazi do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opstrukcije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dišnih putova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Nikad prste ne stavljati u pacijentova usta zbog mogučeg ugriza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Izbjegavati potpuno zatvaranje pacijentovih usta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Shape 464"/>
          <p:cNvSpPr txBox="1">
            <a:spLocks noGrp="1"/>
          </p:cNvSpPr>
          <p:nvPr>
            <p:ph type="body" idx="1"/>
          </p:nvPr>
        </p:nvSpPr>
        <p:spPr>
          <a:xfrm>
            <a:off x="0" y="333375"/>
            <a:ext cx="9144000" cy="65246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je bolesnik izgubio protezu, pokušaj je namjestiti natrag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Disanje “usta na usta” lakše je s protezom nego bez nje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protezu ne možeš pravilno namjestiti – MAKNI JE!!!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698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Shape 471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Ovaj postupak </a:t>
            </a: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 PROVODITI 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kod sumnje na ozljedu glave, vrata ili kralježnice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Tada dišne putove otvaraj postupkom potiskivanja brade prema naprijed</a:t>
            </a:r>
          </a:p>
        </p:txBody>
      </p:sp>
      <p:pic>
        <p:nvPicPr>
          <p:cNvPr id="472" name="Shape 472" descr="Jaw Thrust Brad Manikin With Carry Bag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9111" y="4149725"/>
            <a:ext cx="2663824" cy="213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Posebnosti kod djece</a:t>
            </a:r>
          </a:p>
        </p:txBody>
      </p:sp>
      <p:sp>
        <p:nvSpPr>
          <p:cNvPr id="479" name="Shape 479"/>
          <p:cNvSpPr txBox="1">
            <a:spLocks noGrp="1"/>
          </p:cNvSpPr>
          <p:nvPr>
            <p:ph type="body" idx="1"/>
          </p:nvPr>
        </p:nvSpPr>
        <p:spPr>
          <a:xfrm>
            <a:off x="0" y="1412875"/>
            <a:ext cx="9144000" cy="544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Do godinu dana života – glava se          </a:t>
            </a:r>
            <a:r>
              <a:rPr lang="en-US" sz="36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 ZABACUJE 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već se postavlja u NEUTRALNI POLOŽAJ</a:t>
            </a:r>
          </a:p>
        </p:txBody>
      </p:sp>
      <p:pic>
        <p:nvPicPr>
          <p:cNvPr id="480" name="Shape 4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5511" y="3284537"/>
            <a:ext cx="4319587" cy="322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698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0" y="333375"/>
            <a:ext cx="9144000" cy="65246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Razbojstvo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Tuča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Električne ili plinske instalacije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Otrovni plinovi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Požar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Dim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Urušavanje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POZOVI ODGOVARAJUĆE SLUŽBE DA OSIGURAJU MJESTO INTERVENCIJE  </a:t>
            </a:r>
          </a:p>
        </p:txBody>
      </p:sp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7944" y="2204864"/>
            <a:ext cx="4103935" cy="316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 txBox="1">
            <a:spLocks noGrp="1"/>
          </p:cNvSpPr>
          <p:nvPr>
            <p:ph type="title"/>
          </p:nvPr>
        </p:nvSpPr>
        <p:spPr>
          <a:xfrm rot="10800000" flipH="1">
            <a:off x="468312" y="-274636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Shape 487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Kod djece starije od godinu dana  glava se blago zabacuje unatrag “položaj njušenja”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Prejako zabacivanje glave može zatvoriti dišne putove ili ih ozlijediti</a:t>
            </a:r>
          </a:p>
        </p:txBody>
      </p:sp>
      <p:pic>
        <p:nvPicPr>
          <p:cNvPr id="488" name="Shape 488" descr="Opening the airw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4436" y="3068636"/>
            <a:ext cx="4175125" cy="3141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Shape 495"/>
          <p:cNvSpPr txBox="1">
            <a:spLocks noGrp="1"/>
          </p:cNvSpPr>
          <p:nvPr>
            <p:ph type="body" idx="1"/>
          </p:nvPr>
        </p:nvSpPr>
        <p:spPr>
          <a:xfrm>
            <a:off x="0" y="404812"/>
            <a:ext cx="9144000" cy="64531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izostaju zaštitni refleksi (gutanje, kašljanje) postavi pomagalo za održavanje dišnih putova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Orofaringealni tubus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Nazofaringealni tubus</a:t>
            </a:r>
          </a:p>
        </p:txBody>
      </p:sp>
      <p:pic>
        <p:nvPicPr>
          <p:cNvPr id="496" name="Shape 4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287" y="3667125"/>
            <a:ext cx="3024187" cy="284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Shape 497"/>
          <p:cNvPicPr preferRelativeResize="0"/>
          <p:nvPr/>
        </p:nvPicPr>
        <p:blipFill/>
        <p:spPr>
          <a:xfrm>
            <a:off x="3779837" y="3716337"/>
            <a:ext cx="4895850" cy="245586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Potiskivanje donje čeljusti prema naprijed</a:t>
            </a:r>
          </a:p>
        </p:txBody>
      </p:sp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0" y="1557337"/>
            <a:ext cx="9144000" cy="53006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 ovaj način otvara se dišni put kod sumnje na ozljedu glave, vrata i kralježnice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Potiskivanjem donje čeljusti prema naprijed povlači se jezik prema naprijed i dišni putovi se otvaraju uz ograničeno pokretanje glave ili vrata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Shape 511"/>
          <p:cNvSpPr txBox="1">
            <a:spLocks noGrp="1"/>
          </p:cNvSpPr>
          <p:nvPr>
            <p:ph type="body" idx="1"/>
          </p:nvPr>
        </p:nvSpPr>
        <p:spPr>
          <a:xfrm>
            <a:off x="0" y="476250"/>
            <a:ext cx="9144000" cy="63817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Pacijent mora ležati na leđima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pacijent ne leži ispružen na leđima potrebno mu je pažljivo okrenuti cijelo tijelo održavajući ga u ispruženom položaju te ga položiti na leđa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Shape 5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9" name="Shape 5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012" y="3392487"/>
            <a:ext cx="7235825" cy="346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Shape 5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012" y="0"/>
            <a:ext cx="6769100" cy="390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 txBox="1">
            <a:spLocks noGrp="1"/>
          </p:cNvSpPr>
          <p:nvPr>
            <p:ph type="title"/>
          </p:nvPr>
        </p:nvSpPr>
        <p:spPr>
          <a:xfrm>
            <a:off x="457200" y="-171450"/>
            <a:ext cx="8229600" cy="171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Shape 52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Bez pomicanja glave ili vrata, pažljivo postaviti dlanove ruku sa obje strane glave pacijenta u području sljepoočnica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 dodirivati očne jabučice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Tako se glava održava u neutralnom položaju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-242886"/>
            <a:ext cx="8229600" cy="242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33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Palčeve položiti niže od očiju i lateralno od nosa na jagodice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Položaj palčeva omogućuje zadržavanje položaja glave tijekom potiskivanja čeljusti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Ostale prste postaviti na ugao donje čeljusti s obje strane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Shape 540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Bez pomicanja glave i vrata, koristeći kažiprst i srednji prst potisnuti ugao donje čeljusti s obje strane prema naprijed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Održavajući donju čeljust prema gore procijeni disanje i po potrebi započni umjetno disanje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 txBox="1">
            <a:spLocks noGrp="1"/>
          </p:cNvSpPr>
          <p:nvPr>
            <p:ph type="title"/>
          </p:nvPr>
        </p:nvSpPr>
        <p:spPr>
          <a:xfrm>
            <a:off x="457200" y="-171450"/>
            <a:ext cx="8229600" cy="171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Jaw thrust + spinal injury</a:t>
            </a:r>
          </a:p>
        </p:txBody>
      </p:sp>
      <p:sp>
        <p:nvSpPr>
          <p:cNvPr id="547" name="Shape 547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</a:t>
            </a:r>
          </a:p>
        </p:txBody>
      </p:sp>
      <p:pic>
        <p:nvPicPr>
          <p:cNvPr id="548" name="Shape 5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35599" cy="365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Shape 5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76600" y="2959100"/>
            <a:ext cx="5522911" cy="389890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Shape 550"/>
          <p:cNvSpPr txBox="1"/>
          <p:nvPr/>
        </p:nvSpPr>
        <p:spPr>
          <a:xfrm>
            <a:off x="0" y="6216650"/>
            <a:ext cx="5200649" cy="641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Jaw thrust + spinal injury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 txBox="1">
            <a:spLocks noGrp="1"/>
          </p:cNvSpPr>
          <p:nvPr>
            <p:ph type="title"/>
          </p:nvPr>
        </p:nvSpPr>
        <p:spPr>
          <a:xfrm>
            <a:off x="0" y="2603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Postavljanje orofaringealnog tubusa</a:t>
            </a:r>
          </a:p>
        </p:txBody>
      </p:sp>
      <p:sp>
        <p:nvSpPr>
          <p:cNvPr id="557" name="Shape 557"/>
          <p:cNvSpPr txBox="1">
            <a:spLocks noGrp="1"/>
          </p:cNvSpPr>
          <p:nvPr>
            <p:ph type="body" idx="1"/>
          </p:nvPr>
        </p:nvSpPr>
        <p:spPr>
          <a:xfrm>
            <a:off x="0" y="1341437"/>
            <a:ext cx="9144000" cy="5516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Može se koristiti tijekom ventilacije ambuom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Preporuča se kod svih pacijenata koji zahtijevaju umjetno disanje, a nemaju održan refleks povraćanja i refleks kašljanja</a:t>
            </a:r>
          </a:p>
        </p:txBody>
      </p:sp>
      <p:pic>
        <p:nvPicPr>
          <p:cNvPr id="558" name="Shape 5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4436" y="4465637"/>
            <a:ext cx="6119811" cy="2392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698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Zaštiti se osobnom zaštitnom opremom (rukavice, maska, naočale, kaciga)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Ukoliko je prisutna krv i tjelesne tekućine moguće je prenošenje zaraze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1411" y="2940050"/>
            <a:ext cx="4608512" cy="391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Shape 565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8893175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Može se postaviti pacijentu koji ne diše ili ne odgovara na podražaje, tj. kod pacijenta bez zaštitnih refleksa dišnih putova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Izostanak odgovora na bolni podražaj = velika vjerovatnost odsustva zaštitnih refleksa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Shape 572"/>
          <p:cNvSpPr txBox="1">
            <a:spLocks noGrp="1"/>
          </p:cNvSpPr>
          <p:nvPr>
            <p:ph type="body" idx="1"/>
          </p:nvPr>
        </p:nvSpPr>
        <p:spPr>
          <a:xfrm>
            <a:off x="0" y="333375"/>
            <a:ext cx="9144000" cy="65246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Postavljanje kod osobe s prisutnim nagonom na povraćanje, može izazvati povraćanje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Drastično se povećava mogućnost asporacije povraćanog sadržaja u donje dišne putove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Može uzrokovati i spazam mišića gornjih dišnih putova - laringospazam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Shape 57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0" name="Shape 5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850" y="188911"/>
            <a:ext cx="8280399" cy="621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0" y="333375"/>
            <a:ext cx="9144000" cy="65246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se za vrijeme postavljanja tubusa pojavi nagon na povraćanje treba ga ODMAH IZVADITI!!!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Važno je odabrati PRAVU VELIČINU → neodgovarajuća veličina može izazvati opstrukciju dišnih putova 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698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Shape 593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33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Veličina tubusa se određuje mjerenjem od kuta usana do ugla donje čeljusti ili ako se zarotira od kuta usana do ušne resice</a:t>
            </a:r>
          </a:p>
        </p:txBody>
      </p:sp>
      <p:pic>
        <p:nvPicPr>
          <p:cNvPr id="594" name="Shape 5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1775" y="1989136"/>
            <a:ext cx="3636962" cy="4868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115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Pacijenta poleći na leđa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ne postoji sumnja na ozljedu  kralježnice zabaci se glava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 suprotnom → postupak potiskivanja donje čeljusti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115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Shape 608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Razmakni gornju i donju čeljust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Postavi tubus usmjeren prema nepcu → ne dodiruje jezik i ne gura ga prema natrag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Vrh tubusa prisloni uz tvrdo nepce i lagano klizi dok ne dođeš do mekog nepca ili uvule – pazi da ne potiskuješ jezik prema natrag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Shape 6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6" name="Shape 6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7812" y="0"/>
            <a:ext cx="5580061" cy="336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Shape 6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3350" y="3121025"/>
            <a:ext cx="5581650" cy="373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Shape 624"/>
          <p:cNvSpPr txBox="1">
            <a:spLocks noGrp="1"/>
          </p:cNvSpPr>
          <p:nvPr>
            <p:ph type="body" idx="1"/>
          </p:nvPr>
        </p:nvSpPr>
        <p:spPr>
          <a:xfrm>
            <a:off x="0" y="333375"/>
            <a:ext cx="8820149" cy="65246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Nježno rotiraj tubus za 180 stupnjeva i potiskuj ga unutra sve dok ne legne u ždrijelo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Kod tubusa odgovarajuće veličine koji je pravilno postavljen, prsten s vanjske strane prilježe na usnice, a ojačani ravni dio dođe između zubi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Insert oropharyngeal airway </a:t>
            </a:r>
            <a:b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with tip facing palate.</a:t>
            </a:r>
          </a:p>
        </p:txBody>
      </p:sp>
      <p:sp>
        <p:nvSpPr>
          <p:cNvPr id="631" name="Shape 6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Insert oropharyngeal airway </a:t>
            </a:r>
            <a:b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tip facing palate.</a:t>
            </a:r>
          </a:p>
        </p:txBody>
      </p:sp>
      <p:sp>
        <p:nvSpPr>
          <p:cNvPr id="632" name="Shape 632"/>
          <p:cNvSpPr txBox="1"/>
          <p:nvPr/>
        </p:nvSpPr>
        <p:spPr>
          <a:xfrm>
            <a:off x="406400" y="254000"/>
            <a:ext cx="8332787" cy="17732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Insert oropharyngeal airway </a:t>
            </a:r>
            <a:br>
              <a:rPr lang="en-US" sz="36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with tip facing palate.</a:t>
            </a:r>
          </a:p>
        </p:txBody>
      </p:sp>
      <p:pic>
        <p:nvPicPr>
          <p:cNvPr id="633" name="Shape 6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614861" cy="6021386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Shape 634"/>
          <p:cNvSpPr txBox="1"/>
          <p:nvPr/>
        </p:nvSpPr>
        <p:spPr>
          <a:xfrm flipH="1">
            <a:off x="9324975" y="-171450"/>
            <a:ext cx="215899" cy="171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Rotate airway 180º into position.</a:t>
            </a:r>
          </a:p>
        </p:txBody>
      </p:sp>
      <p:pic>
        <p:nvPicPr>
          <p:cNvPr id="635" name="Shape 6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0562" y="0"/>
            <a:ext cx="4643437" cy="5876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0" y="404812"/>
            <a:ext cx="9144000" cy="64531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Pristupi pacijentu i započni pregled i zbrinjavanje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TVOJA JE ZADAĆA SPAŠAVANJE ŽIVOTA, STOGA SAČUVAJ SVOJ</a:t>
            </a:r>
          </a:p>
        </p:txBody>
      </p:sp>
      <p:pic>
        <p:nvPicPr>
          <p:cNvPr id="102" name="Shape 102" descr="A Paramedic and an Ambulance - Royalty Free Clipart P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0336" y="3530600"/>
            <a:ext cx="3527424" cy="332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Shape 6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3" name="Shape 6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48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hape 649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Shape 650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je tubus predug (strši iz usta) ili prekratak (zapada u usnu šupljinu) treba ga odmah ukloniti i zamijeniti odgovarajućim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se pojavi nagon na povraćanje ili kašljanje odmah prestati s uvođenjem i ukloniti ga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Prilikom vađenja ne treba rotirati tubus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Shape 657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se pacijentovo stanje svijesti poboljša i vraćaju se zaštitni refleksi tubus treba odmah ukloniti držeći plosnati prsten tubusa i povlačeći ga prema dolje prema bradi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Istovremeno se aspirira usna šupljina jer se prilikom uklanjanja tubusa može javiti povraćanje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Shape 664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33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Nasilno postavljanje tubusa može izazvati ozljede, spazme i otekline u gornjim dišnim putovima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Nježno postavljanje posebno je važno kod osoba s ozljedom glave koji mogu imati frakturu u području nepca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Shape 671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Prilikom postavljanja tubusa može se koristiti špatula → špatulom se jezik nježno pritišće prema dnu usne šupljine a tubus se direktno postavlja okrenut prema dolje bez rotacije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Tubus se može postaviti i kod pacijenta s iznenadnim epileptičkim napadom → umeće se samo vrh tubusa kako bi se razdvojili zubi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677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Shape 678"/>
          <p:cNvSpPr txBox="1">
            <a:spLocks noGrp="1"/>
          </p:cNvSpPr>
          <p:nvPr>
            <p:ph type="body" idx="1"/>
          </p:nvPr>
        </p:nvSpPr>
        <p:spPr>
          <a:xfrm>
            <a:off x="0" y="333375"/>
            <a:ext cx="9144000" cy="65246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Kod novorođenčadi, dojenčadi i djece do 8 godina tubus se postavlja direktnim načinom uz uporabu špatule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Rotacija se ne preporuča zbog moguće ozljede nježnih struktura dišnih putova kod djece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Jezik djece je velik u odnosu na veličinu usne šupljine što otežava indirektno uvođenje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Postavljanje orofaringealnog tubusa</a:t>
            </a:r>
          </a:p>
        </p:txBody>
      </p:sp>
      <p:sp>
        <p:nvSpPr>
          <p:cNvPr id="685" name="Shape 685"/>
          <p:cNvSpPr txBox="1">
            <a:spLocks noGrp="1"/>
          </p:cNvSpPr>
          <p:nvPr>
            <p:ph type="body" idx="1"/>
          </p:nvPr>
        </p:nvSpPr>
        <p:spPr>
          <a:xfrm>
            <a:off x="0" y="1557337"/>
            <a:ext cx="9144000" cy="53006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Raznih dužina – 17 do 20 cm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Raznih promjera – 20 -36 F </a:t>
            </a:r>
            <a:r>
              <a:rPr lang="en-US" sz="32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(French gauge)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Prsten onemogućava klizanje tubusa u nos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6" name="Shape 6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350" y="3740150"/>
            <a:ext cx="5905500" cy="3117849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Shape 687"/>
          <p:cNvSpPr/>
          <p:nvPr/>
        </p:nvSpPr>
        <p:spPr>
          <a:xfrm>
            <a:off x="6372225" y="3789362"/>
            <a:ext cx="2160586" cy="1152525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prsten</a:t>
            </a:r>
          </a:p>
        </p:txBody>
      </p:sp>
      <p:cxnSp>
        <p:nvCxnSpPr>
          <p:cNvPr id="688" name="Shape 688"/>
          <p:cNvCxnSpPr/>
          <p:nvPr/>
        </p:nvCxnSpPr>
        <p:spPr>
          <a:xfrm rot="10800000" flipH="1">
            <a:off x="6443662" y="4941887"/>
            <a:ext cx="576262" cy="1079499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-315912"/>
            <a:ext cx="8229600" cy="730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Shape 69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Koso odrezani kraj omogućava lakše umetanje tubusa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Lagana zakrivljenost tubusa slijedi prirodnu zakrivljenost nazofarinksa</a:t>
            </a:r>
          </a:p>
        </p:txBody>
      </p:sp>
      <p:pic>
        <p:nvPicPr>
          <p:cNvPr id="696" name="Shape 6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7787" y="1268412"/>
            <a:ext cx="5256211" cy="35290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7" name="Shape 697"/>
          <p:cNvCxnSpPr/>
          <p:nvPr/>
        </p:nvCxnSpPr>
        <p:spPr>
          <a:xfrm rot="10800000">
            <a:off x="1476375" y="549275"/>
            <a:ext cx="3024187" cy="863599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698" name="Shape 698"/>
          <p:cNvCxnSpPr/>
          <p:nvPr/>
        </p:nvCxnSpPr>
        <p:spPr>
          <a:xfrm flipH="1">
            <a:off x="1835149" y="3644900"/>
            <a:ext cx="3600450" cy="172878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Shape 704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Shape 705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Pravilno postavljen nazofaringealni tubus leži između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baze jezika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i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stražnjeg zida ždrijela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čime održava dišne putove otvorenima</a:t>
            </a:r>
          </a:p>
        </p:txBody>
      </p:sp>
      <p:pic>
        <p:nvPicPr>
          <p:cNvPr id="706" name="Shape 7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5261" y="1916111"/>
            <a:ext cx="6408737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Shape 7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4" name="Shape 7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2412" y="1916111"/>
            <a:ext cx="4787900" cy="27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Shape 7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0562" y="1989136"/>
            <a:ext cx="4643437" cy="276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OSNOVNI PRINCIPI ZBRINJAVANJA – ABC PRISTUP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0" y="1628775"/>
            <a:ext cx="9144000" cy="5229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Započni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razgovarati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s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pacijentom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Predstavi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se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Reci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pacijentu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da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medicinska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sestra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tehničar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da mu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namjeravaš</a:t>
            </a:r>
            <a:r>
              <a:rPr lang="en-US" sz="36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pomoći</a:t>
            </a:r>
            <a:endParaRPr lang="en-US" sz="3600" b="0" i="0" u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8037" y="4076700"/>
            <a:ext cx="2616200" cy="278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Shape 7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3" name="Shape 7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850" y="260350"/>
            <a:ext cx="8208962" cy="615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Shape 730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Prednost 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 odnosu na orofaringealni tubus → pacijenti ga BOLJE PODNOSE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Posebno je prikladan kod ozlijda usne šupljine i trizmusa (grč žvačne muskulature)</a:t>
            </a:r>
          </a:p>
        </p:txBody>
      </p:sp>
      <p:pic>
        <p:nvPicPr>
          <p:cNvPr id="731" name="Shape 7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7537" y="4292600"/>
            <a:ext cx="1825625" cy="223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hape 737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Shape 738"/>
          <p:cNvSpPr txBox="1">
            <a:spLocks noGrp="1"/>
          </p:cNvSpPr>
          <p:nvPr>
            <p:ph type="body" idx="1"/>
          </p:nvPr>
        </p:nvSpPr>
        <p:spPr>
          <a:xfrm>
            <a:off x="0" y="333375"/>
            <a:ext cx="9144000" cy="65246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Može se postaviti kod osoba sa sumnjom na povredu vratne kralježnice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Nazofaringealni tubus može spriječiti izlazak povraćanog sadržaja iz usta i ometati aspiraciju →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UKLONI GA!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1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Postavljanje nazofaringealnog tubusa je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ZABRANJENO 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postoji sumnja na prijelom baze lubanje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 txBox="1">
            <a:spLocks noGrp="1"/>
          </p:cNvSpPr>
          <p:nvPr>
            <p:ph type="title"/>
          </p:nvPr>
        </p:nvSpPr>
        <p:spPr>
          <a:xfrm rot="10800000" flipH="1">
            <a:off x="468312" y="-274636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Shape 745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264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Manja je vjerojatnost da će nasofaringealni tubus izazvati povraćanje u odnosu na orofaringealni tubus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se nagon na povraćanje ipak pojavi značajno se povećava rizik od aspiracije ili nastanak spazma mišića gornjih dišni putova</a:t>
            </a:r>
          </a:p>
        </p:txBody>
      </p:sp>
      <p:pic>
        <p:nvPicPr>
          <p:cNvPr id="746" name="Shape 7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1775" y="4505325"/>
            <a:ext cx="3529012" cy="235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Shape 752"/>
          <p:cNvSpPr txBox="1">
            <a:spLocks noGrp="1"/>
          </p:cNvSpPr>
          <p:nvPr>
            <p:ph type="title"/>
          </p:nvPr>
        </p:nvSpPr>
        <p:spPr>
          <a:xfrm>
            <a:off x="457200" y="-171450"/>
            <a:ext cx="8229600" cy="171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Shape 753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Za svakog pacijenta treba odrediti odgovarajuću dužinu nazofaringealnog tubusa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Prekratak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→ neće proći iza baze jezika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Predug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→ može ući u jednjak uzrokujući distenziju želuca i neadekvatnu ventilaciju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Shape 759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0"/>
            <a:ext cx="82296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Shape 760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Nepravilna veličina tubusa može dovesti do postrukcije dišnih putova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Mjeri se od vrha nosa do ušne resice</a:t>
            </a:r>
          </a:p>
        </p:txBody>
      </p:sp>
      <p:pic>
        <p:nvPicPr>
          <p:cNvPr id="761" name="Shape 7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9250" y="2320925"/>
            <a:ext cx="6048374" cy="453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67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Shape 768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se javi nagon na povraćanje tubus se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 SMIJE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dalje postavljati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Ako se prilikom postavljanja osjeti otpor tubus se treba izvući i ponovo pokušati postaviti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Nasofaringealni tubus </a:t>
            </a: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NE </a:t>
            </a: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guraj silom jer to može prouzročiti ozbiljne ozlijede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Shape 774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Shape 775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Preporuča se da pacijent tijekom postavljanja nazofaringealnog tubusa leži na leđima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Prije postavljanja tubus treba podmazati vodotopivim mazivom zbog lakšeg uvođenja → smanjuje se mogućnost ozlijede</a:t>
            </a:r>
          </a:p>
        </p:txBody>
      </p:sp>
      <p:pic>
        <p:nvPicPr>
          <p:cNvPr id="776" name="Shape 7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975" y="3736975"/>
            <a:ext cx="4464050" cy="3121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Shape 782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000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Shape 783"/>
          <p:cNvSpPr txBox="1">
            <a:spLocks noGrp="1"/>
          </p:cNvSpPr>
          <p:nvPr>
            <p:ph type="body" idx="1"/>
          </p:nvPr>
        </p:nvSpPr>
        <p:spPr>
          <a:xfrm>
            <a:off x="0" y="260350"/>
            <a:ext cx="9144000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Provjeri nosnice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Lagano rotiraj tubus palcem i kažiprstom i uvodi ga u nosnicu →lagana rotacija omogućava lakše uvođenje i smanjuje mogućnost ozljede nosne sluznice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Prestati uvoditi tubus kad dio tubusa s prstenom dođe u kontakt s nosnicom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hape 78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0" name="Shape 79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BBE0E3"/>
      </a:accent4>
      <a:accent5>
        <a:srgbClr val="333399"/>
      </a:accent5>
      <a:accent6>
        <a:srgbClr val="FFFFFF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9502</Words>
  <Application>Microsoft Office PowerPoint</Application>
  <PresentationFormat>Prikaz na zaslonu (4:3)</PresentationFormat>
  <Paragraphs>2001</Paragraphs>
  <Slides>407</Slides>
  <Notes>403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407</vt:i4>
      </vt:variant>
    </vt:vector>
  </HeadingPairs>
  <TitlesOfParts>
    <vt:vector size="411" baseType="lpstr">
      <vt:lpstr>Arial</vt:lpstr>
      <vt:lpstr>Noto Sans Symbols</vt:lpstr>
      <vt:lpstr>Times New Roman</vt:lpstr>
      <vt:lpstr>Default Design</vt:lpstr>
      <vt:lpstr>HITNI MEDICINSKI POSTUPCI </vt:lpstr>
      <vt:lpstr>PowerPoint prezentacija</vt:lpstr>
      <vt:lpstr>CILJEVI PRVE POMOĆI</vt:lpstr>
      <vt:lpstr>OSNOVNA PRAVILA PP</vt:lpstr>
      <vt:lpstr>PRISTUP I SIGURNOST NA MJESTU INTERVENCIJE </vt:lpstr>
      <vt:lpstr>PowerPoint prezentacija</vt:lpstr>
      <vt:lpstr>PowerPoint prezentacija</vt:lpstr>
      <vt:lpstr>PowerPoint prezentacija</vt:lpstr>
      <vt:lpstr>OSNOVNI PRINCIPI ZBRINJAVANJA – ABC PRISTUP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1. A – Airway – dišni put</vt:lpstr>
      <vt:lpstr>PowerPoint prezentacija</vt:lpstr>
      <vt:lpstr>PowerPoint prezentacija</vt:lpstr>
      <vt:lpstr>PowerPoint prezentacija</vt:lpstr>
      <vt:lpstr>PowerPoint prezentacija</vt:lpstr>
      <vt:lpstr>2. B – Breathing – disanje: gledaj, slušaj i osjećaj dah</vt:lpstr>
      <vt:lpstr>PowerPoint prezentacija</vt:lpstr>
      <vt:lpstr>PowerPoint prezentacija</vt:lpstr>
      <vt:lpstr>PowerPoint prezentacija</vt:lpstr>
      <vt:lpstr>Positions for auscultating  breath sounds </vt:lpstr>
      <vt:lpstr>PowerPoint prezentacija</vt:lpstr>
      <vt:lpstr>PowerPoint prezentacija</vt:lpstr>
      <vt:lpstr>PowerPoint prezentacija</vt:lpstr>
      <vt:lpstr>PowerPoint prezentacija</vt:lpstr>
      <vt:lpstr>Kontrolirano strojno disanje </vt:lpstr>
      <vt:lpstr>Asistirano disanje </vt:lpstr>
      <vt:lpstr>Spontano disanje </vt:lpstr>
      <vt:lpstr>PowerPoint prezentacija</vt:lpstr>
      <vt:lpstr>3. C Circulation - Krvotok</vt:lpstr>
      <vt:lpstr>PowerPoint prezentacija</vt:lpstr>
      <vt:lpstr>PowerPoint prezentacija</vt:lpstr>
      <vt:lpstr>PowerPoint prezentacija</vt:lpstr>
      <vt:lpstr>PowerPoint prezentacija</vt:lpstr>
      <vt:lpstr>4. D – Disability – brza neurološka procjena</vt:lpstr>
      <vt:lpstr>PowerPoint prezentacija</vt:lpstr>
      <vt:lpstr>PowerPoint prezentacija</vt:lpstr>
      <vt:lpstr>5. E – Exposure – razodijevanje radi pregleda</vt:lpstr>
      <vt:lpstr>PowerPoint prezentacija</vt:lpstr>
      <vt:lpstr>Potreban pribor za ABCDE pristup</vt:lpstr>
      <vt:lpstr>PowerPoint prezentacija</vt:lpstr>
      <vt:lpstr>ODRŽAVANJE PROHODNOSTI DIŠNIH PUTOVA </vt:lpstr>
      <vt:lpstr>Postupak zabacivanja glave i podizanja donje čeljusti</vt:lpstr>
      <vt:lpstr>PowerPoint prezentacija</vt:lpstr>
      <vt:lpstr>Jezik kao opstrukcija dišnog puta</vt:lpstr>
      <vt:lpstr>Zabacivanjem glave i podizanjem brade prema gore, jezik i donja čeljust se pogurnu prema naprijed što u većini slučajeva otvori dišne putove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Posebnosti kod djece</vt:lpstr>
      <vt:lpstr>PowerPoint prezentacija</vt:lpstr>
      <vt:lpstr>PowerPoint prezentacija</vt:lpstr>
      <vt:lpstr>Potiskivanje donje čeljusti prema naprijed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Jaw thrust + spinal injury</vt:lpstr>
      <vt:lpstr>Postavljanje orofaringealnog tubusa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Insert oropharyngeal airway  with tip facing palate.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Postavljanje orofaringealnog tubusa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Povlači direktno prema van</vt:lpstr>
      <vt:lpstr>Upotreba đepne maske</vt:lpstr>
      <vt:lpstr>PowerPoint prezentacija</vt:lpstr>
      <vt:lpstr>PowerPoint prezentacija</vt:lpstr>
      <vt:lpstr>Nastavak za  kisik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VENTILACIJA SAMOŠIREĆIM BALONOM I MASKOM  – tehnika za dvije osobe</vt:lpstr>
      <vt:lpstr>Jednosmjerna  valvula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POSTUPAK VENTILACIJE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ENDOTRAHEALNA INTUBACIJA</vt:lpstr>
      <vt:lpstr>PowerPoint prezentacija</vt:lpstr>
      <vt:lpstr>PowerPoint prezentacija</vt:lpstr>
      <vt:lpstr>PowerPoint prezentacija</vt:lpstr>
      <vt:lpstr>PowerPoint prezentacija</vt:lpstr>
      <vt:lpstr>Pribor</vt:lpstr>
      <vt:lpstr>Engaging laryngoscope  blade and handle </vt:lpstr>
      <vt:lpstr>PowerPoint prezentacija</vt:lpstr>
      <vt:lpstr>PowerPoint prezentacija</vt:lpstr>
      <vt:lpstr>Placement of Miller blade  under epiglottis</vt:lpstr>
      <vt:lpstr>PowerPoint prezentacija</vt:lpstr>
      <vt:lpstr>PowerPoint prezentacija</vt:lpstr>
      <vt:lpstr>Vađenje  stranog tijela</vt:lpstr>
      <vt:lpstr>Vađenje  stranog tijela</vt:lpstr>
      <vt:lpstr>Magillova hvataljka –  vađenje stranog tijela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krikoidna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Esophageal detector device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TAKTILNA/SLIJEPA INTUBACIJA</vt:lpstr>
      <vt:lpstr>PowerPoint prezentacija</vt:lpstr>
      <vt:lpstr>PowerPoint prezentacija</vt:lpstr>
      <vt:lpstr>S dva prsta  uđite u usta</vt:lpstr>
      <vt:lpstr>Prstima napipajte epiglotis </vt:lpstr>
      <vt:lpstr>Prstima gurnite  tubus u grkljan</vt:lpstr>
      <vt:lpstr>PowerPoint prezentacija</vt:lpstr>
      <vt:lpstr>PowerPoint prezentacija</vt:lpstr>
      <vt:lpstr>PowerPoint prezentacija</vt:lpstr>
      <vt:lpstr>PowerPoint prezentacija</vt:lpstr>
      <vt:lpstr>PUTOVI PRIMJENE LIJEKA U OŽIVLJAVANJU</vt:lpstr>
      <vt:lpstr> </vt:lpstr>
      <vt:lpstr>PowerPoint prezentacija</vt:lpstr>
      <vt:lpstr>PowerPoint prezentacija</vt:lpstr>
      <vt:lpstr>PowerPoint prezentacija</vt:lpstr>
      <vt:lpstr>2. ENDOTRAHEALNI PUT</vt:lpstr>
      <vt:lpstr>PowerPoint prezentacija</vt:lpstr>
      <vt:lpstr>PowerPoint prezentacija</vt:lpstr>
      <vt:lpstr>3. INTRAOSTALNI PUT</vt:lpstr>
      <vt:lpstr>PowerPoint prezentacija</vt:lpstr>
      <vt:lpstr>PowerPoint prezentacija</vt:lpstr>
      <vt:lpstr>PowerPoint prezentacija</vt:lpstr>
      <vt:lpstr>PowerPoint prezentacija</vt:lpstr>
      <vt:lpstr>proksimalno</vt:lpstr>
      <vt:lpstr>distalno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4. INTRAKARDIJALNI PUT</vt:lpstr>
      <vt:lpstr>KISIK</vt:lpstr>
      <vt:lpstr>PowerPoint prezentacija</vt:lpstr>
      <vt:lpstr>PowerPoint prezentacija</vt:lpstr>
      <vt:lpstr>LIJEKOVI U IZVANBOLNIČKIM UVJETIMA</vt:lpstr>
      <vt:lpstr>PowerPoint prezentacija</vt:lpstr>
      <vt:lpstr>PowerPoint prezentacija</vt:lpstr>
      <vt:lpstr>2. ATROPIN</vt:lpstr>
      <vt:lpstr>       - Električna aktivnost bez pulsa je električna   aktivnost srca bez palpabilnog pulsa   - ne defibrilira se!</vt:lpstr>
      <vt:lpstr>asistolija</vt:lpstr>
      <vt:lpstr>Ventrikulska fibrilacija</vt:lpstr>
      <vt:lpstr>3. AMIODARON</vt:lpstr>
      <vt:lpstr>4. LIDOKAIN (xylocain) </vt:lpstr>
      <vt:lpstr>5. NATRIJEV BIKARBONAT</vt:lpstr>
      <vt:lpstr>PROCJENA STANJA KOŽE</vt:lpstr>
      <vt:lpstr>PowerPoint prezentacija</vt:lpstr>
      <vt:lpstr>Boja → na ležištu nokta, s unutarnje str obraza ili donjem očnom kapku  Kod male djece stopala i dlanovi      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ŠOK</vt:lpstr>
      <vt:lpstr>PowerPoint prezentacija</vt:lpstr>
      <vt:lpstr>Medicinska sestra/tehničar</vt:lpstr>
      <vt:lpstr>ZNAKOVI I SIMPTOMI ŠOKA</vt:lpstr>
      <vt:lpstr>ZNAKOVI I SIMPTOMI ŠOKA</vt:lpstr>
      <vt:lpstr>ZNAKOVI I SIMPTOMI ŠOKA</vt:lpstr>
      <vt:lpstr>ZNAKOVI I SIMPTOMI ŠOKA</vt:lpstr>
      <vt:lpstr>PowerPoint prezentacija</vt:lpstr>
      <vt:lpstr>PowerPoint prezentacija</vt:lpstr>
      <vt:lpstr>Uzroci šoka</vt:lpstr>
      <vt:lpstr>Uzroci šoka</vt:lpstr>
      <vt:lpstr>VRSTE ŠOKA</vt:lpstr>
      <vt:lpstr>Hemoragijski  šok</vt:lpstr>
      <vt:lpstr>100 mililitara</vt:lpstr>
      <vt:lpstr>PowerPoint prezentacija</vt:lpstr>
      <vt:lpstr>PowerPoint prezentacija</vt:lpstr>
      <vt:lpstr>HIPOVOLEMIČKI ŠOK </vt:lpstr>
      <vt:lpstr>PowerPoint prezentacija</vt:lpstr>
      <vt:lpstr>PowerPoint prezentacija</vt:lpstr>
      <vt:lpstr>PowerPoint prezentacija</vt:lpstr>
      <vt:lpstr>PowerPoint prezentacija</vt:lpstr>
      <vt:lpstr>Elevacija</vt:lpstr>
      <vt:lpstr>PowerPoint prezentacija</vt:lpstr>
      <vt:lpstr>PowerPoint prezentacija</vt:lpstr>
      <vt:lpstr>Unutarnje krvarenje</vt:lpstr>
      <vt:lpstr>2. KARDIOGENI ŠOK </vt:lpstr>
      <vt:lpstr>PowerPoint prezentacija</vt:lpstr>
      <vt:lpstr>2. KARDIOGENI ŠOK</vt:lpstr>
      <vt:lpstr>2. KARDIOGENI ŠOK</vt:lpstr>
      <vt:lpstr>2. KARDIOGENI ŠOK</vt:lpstr>
      <vt:lpstr>2. KARDIOGENI ŠOK</vt:lpstr>
      <vt:lpstr>2. KARDIOGENI ŠOK</vt:lpstr>
      <vt:lpstr>PowerPoint prezentacija</vt:lpstr>
      <vt:lpstr>PowerPoint prezentacija</vt:lpstr>
      <vt:lpstr>4. ANAFILAKTIČKI ŠOK</vt:lpstr>
      <vt:lpstr>4. ANAFILAKTIČKI ŠOK</vt:lpstr>
      <vt:lpstr>Gubitak svijesti</vt:lpstr>
      <vt:lpstr>osip</vt:lpstr>
      <vt:lpstr>4. ANAFILAKTIČKI ŠOK</vt:lpstr>
      <vt:lpstr>PowerPoint prezentacija</vt:lpstr>
      <vt:lpstr>4. ANAFILAKTIČKI ŠOK</vt:lpstr>
      <vt:lpstr>PowerPoint prezentacija</vt:lpstr>
      <vt:lpstr>PowerPoint prezentacija</vt:lpstr>
      <vt:lpstr>Postupak kod anafilaksije</vt:lpstr>
      <vt:lpstr>Postupak kod anafilaksije</vt:lpstr>
      <vt:lpstr>Postupak kod anafilaksije</vt:lpstr>
      <vt:lpstr>Postupak kod anafilaksije</vt:lpstr>
      <vt:lpstr>PowerPoint prezentacija</vt:lpstr>
      <vt:lpstr>PowerPoint prezentacija</vt:lpstr>
      <vt:lpstr>PowerPoint prezentacija</vt:lpstr>
      <vt:lpstr>7. SEPTIČKI ŠOK </vt:lpstr>
      <vt:lpstr>Infekcije pluća  se proširila  po cijelom  tijelu, što je dovelo do  septičkog šok</vt:lpstr>
      <vt:lpstr>7. SEPTIČKI ŠOK </vt:lpstr>
      <vt:lpstr>7. SEPTIČKI ŠOK</vt:lpstr>
      <vt:lpstr>Stadiji šoka</vt:lpstr>
      <vt:lpstr>PowerPoint prezentacija</vt:lpstr>
      <vt:lpstr>Stadiji šoka</vt:lpstr>
      <vt:lpstr>PowerPoint prezentacija</vt:lpstr>
      <vt:lpstr>Stadiji šoka</vt:lpstr>
      <vt:lpstr>PowerPoint prezentacija</vt:lpstr>
      <vt:lpstr>PRUŽANJE POMOĆI  KOD ŠOKA</vt:lpstr>
      <vt:lpstr>PowerPoint prezentacija</vt:lpstr>
      <vt:lpstr>PowerPoint prezentacija</vt:lpstr>
      <vt:lpstr>PRUŽANJE POMOĆI  KOD ŠOKA</vt:lpstr>
      <vt:lpstr>POREMEĆAJI UZROKOVANI POVIŠENOM TEMPERATUROM OKOLIŠA</vt:lpstr>
      <vt:lpstr>PowerPoint prezentacija</vt:lpstr>
      <vt:lpstr>PowerPoint prezentacija</vt:lpstr>
      <vt:lpstr>Toplinska sinkopa</vt:lpstr>
      <vt:lpstr>Simptomi i znakovi</vt:lpstr>
      <vt:lpstr>Postupak</vt:lpstr>
      <vt:lpstr>Toplinski grčevi</vt:lpstr>
      <vt:lpstr>Toplinski grčevi</vt:lpstr>
      <vt:lpstr>Simptomi i znakovi</vt:lpstr>
      <vt:lpstr>Postupak</vt:lpstr>
      <vt:lpstr>Toplinski udar</vt:lpstr>
      <vt:lpstr>Toplinski udar</vt:lpstr>
      <vt:lpstr>PowerPoint prezentacija</vt:lpstr>
      <vt:lpstr>Tipične okolnosti nastanka toplinskog udara</vt:lpstr>
      <vt:lpstr>PowerPoint prezentacija</vt:lpstr>
      <vt:lpstr>Simptomi i znakovi</vt:lpstr>
      <vt:lpstr>Temperatura </vt:lpstr>
      <vt:lpstr>Simptomi i znakovi</vt:lpstr>
      <vt:lpstr>Simptomi i znakovi</vt:lpstr>
      <vt:lpstr>TOPLINSKA  ISCRPLJENOST</vt:lpstr>
      <vt:lpstr>Postupak </vt:lpstr>
      <vt:lpstr>PowerPoint prezentacija</vt:lpstr>
      <vt:lpstr>Postupak</vt:lpstr>
      <vt:lpstr>PowerPoint prezentacija</vt:lpstr>
      <vt:lpstr>Polegni  bolesnika</vt:lpstr>
      <vt:lpstr>UTAPLJANJE</vt:lpstr>
      <vt:lpstr>“Suho” utapljanje</vt:lpstr>
      <vt:lpstr>“Mokro” utapljanje</vt:lpstr>
      <vt:lpstr>Utapljanje u hladnoj vodi</vt:lpstr>
      <vt:lpstr>Utapljanje u hladnoj vodi</vt:lpstr>
      <vt:lpstr>Utapljanje u hladnoj vodi</vt:lpstr>
      <vt:lpstr>PowerPoint prezentacija</vt:lpstr>
      <vt:lpstr>Osnovni postupci pružanja prve pomoći</vt:lpstr>
      <vt:lpstr>1. Brzo i oprezno vađenje utopljenika iz vode </vt:lpstr>
      <vt:lpstr>PowerPoint prezentacija</vt:lpstr>
      <vt:lpstr>1. Brzo i oprezno vađenje utopljenika iz vode</vt:lpstr>
      <vt:lpstr>PowerPoint prezentacija</vt:lpstr>
      <vt:lpstr>PowerPoint prezentacija</vt:lpstr>
      <vt:lpstr>1. Brzo i oprezno vađenje utopljenika iz vode</vt:lpstr>
      <vt:lpstr>PowerPoint prezentacija</vt:lpstr>
      <vt:lpstr>2. Pregled i procjena stanja utopljenika </vt:lpstr>
      <vt:lpstr>PowerPoint prezentacija</vt:lpstr>
      <vt:lpstr>2. Pregled i procjena stanja utopljenika</vt:lpstr>
      <vt:lpstr>2. Pregled i procjena stanja utopljenika</vt:lpstr>
      <vt:lpstr>2. Pregled i procjena stanja utopljenika</vt:lpstr>
      <vt:lpstr>3. Održavanje i prohodnost dišnih puteva </vt:lpstr>
      <vt:lpstr>3. Održavanje i prohodnost dišnih puteva</vt:lpstr>
      <vt:lpstr>3. Održavanje i prohodnost dišnih puteva</vt:lpstr>
      <vt:lpstr>3. Održavanje i prohodnost dišnih puteva</vt:lpstr>
      <vt:lpstr>3. Održavanje i prohodnost dišnih puteva</vt:lpstr>
      <vt:lpstr>4. Održavanje disanja i krvotoka </vt:lpstr>
      <vt:lpstr>4. Održavanje disanja i krvotoka</vt:lpstr>
      <vt:lpstr>4. Održavanje disanja i krvotoka</vt:lpstr>
      <vt:lpstr>Sekundarno utapanje</vt:lpstr>
      <vt:lpstr>Znakovi i simptomi</vt:lpstr>
      <vt:lpstr>Postupak </vt:lpstr>
      <vt:lpstr>VJEŠANJE</vt:lpstr>
      <vt:lpstr>VJEŠANJE</vt:lpstr>
      <vt:lpstr>Simptomi i znakovi</vt:lpstr>
      <vt:lpstr>Simptomi i znakovi</vt:lpstr>
      <vt:lpstr>Postupak </vt:lpstr>
      <vt:lpstr>Postupak</vt:lpstr>
      <vt:lpstr>ASISTIRANJE PRI PORODU – na terenu</vt:lpstr>
      <vt:lpstr>ASISTIRANJE PRI PORODU – na terenu</vt:lpstr>
      <vt:lpstr>ASISTIRANJE PRI PORODU – na terenu</vt:lpstr>
      <vt:lpstr>ASISTIRANJE PRI PORODU – na terenu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Uterus između  kontrakcija</vt:lpstr>
      <vt:lpstr>Oprema </vt:lpstr>
      <vt:lpstr>Oprema</vt:lpstr>
      <vt:lpstr>Improvizacija </vt:lpstr>
      <vt:lpstr>PITAJTE</vt:lpstr>
      <vt:lpstr>I još</vt:lpstr>
      <vt:lpstr>Postupak kod normalnog poroda</vt:lpstr>
      <vt:lpstr>Postupak kod normalnog poroda</vt:lpstr>
      <vt:lpstr>Postupak kod normalnog poroda </vt:lpstr>
      <vt:lpstr>Postupak kod normalnog poroda</vt:lpstr>
      <vt:lpstr>Postupak kod normalnog poroda</vt:lpstr>
      <vt:lpstr>Postupak kod normalnog poroda</vt:lpstr>
      <vt:lpstr>Postupak kod normalnog poroda</vt:lpstr>
      <vt:lpstr>Postupak kod normalnog poroda</vt:lpstr>
      <vt:lpstr>PowerPoint prezentacija</vt:lpstr>
      <vt:lpstr>Postupak kod normalnog poroda</vt:lpstr>
      <vt:lpstr>Postupak kod normalnog poroda</vt:lpstr>
      <vt:lpstr>Postupak kod normalnog poroda</vt:lpstr>
      <vt:lpstr>Postupak kod normalnog poroda</vt:lpstr>
      <vt:lpstr>Postupak kod normalnog poroda</vt:lpstr>
      <vt:lpstr>Postupak kod normalnog poroda</vt:lpstr>
      <vt:lpstr>Postupak kod normalnog poroda</vt:lpstr>
      <vt:lpstr>Postupak kod normalnog poroda</vt:lpstr>
      <vt:lpstr>Postupak kod normalnog poroda</vt:lpstr>
      <vt:lpstr>Postupak kod normalnog poroda</vt:lpstr>
      <vt:lpstr>Postupak kod normalnog poroda</vt:lpstr>
      <vt:lpstr>PowerPoint prezentacija</vt:lpstr>
      <vt:lpstr>Postupak kod normalnog poroda</vt:lpstr>
      <vt:lpstr>Postupak kod normalnog poroda</vt:lpstr>
      <vt:lpstr>Postupak kod normalnog poroda</vt:lpstr>
      <vt:lpstr>Postupak kod normalnog poroda</vt:lpstr>
      <vt:lpstr>Postupak kod normalnog poroda</vt:lpstr>
      <vt:lpstr>Postupak kod normalnog poroda</vt:lpstr>
      <vt:lpstr>Postupak kod normalnog poroda</vt:lpstr>
      <vt:lpstr>Postupak kod normalnog poroda</vt:lpstr>
      <vt:lpstr>Postupak kod normalnog poroda</vt:lpstr>
      <vt:lpstr>U slučaju patološkog položaja djeteta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HITNI MEDICINSKI POSTUPCI</dc:title>
  <dc:creator>Korisnik</dc:creator>
  <cp:lastModifiedBy>Korisnik</cp:lastModifiedBy>
  <cp:revision>9</cp:revision>
  <dcterms:modified xsi:type="dcterms:W3CDTF">2020-05-28T15:45:55Z</dcterms:modified>
</cp:coreProperties>
</file>