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90" r:id="rId4"/>
    <p:sldId id="291" r:id="rId5"/>
    <p:sldId id="260" r:id="rId6"/>
    <p:sldId id="261" r:id="rId7"/>
    <p:sldId id="263" r:id="rId8"/>
    <p:sldId id="304" r:id="rId9"/>
    <p:sldId id="305" r:id="rId10"/>
    <p:sldId id="306" r:id="rId11"/>
    <p:sldId id="307" r:id="rId12"/>
    <p:sldId id="308" r:id="rId13"/>
    <p:sldId id="317" r:id="rId14"/>
    <p:sldId id="264" r:id="rId15"/>
    <p:sldId id="275" r:id="rId16"/>
    <p:sldId id="278" r:id="rId17"/>
    <p:sldId id="311" r:id="rId18"/>
    <p:sldId id="310" r:id="rId19"/>
    <p:sldId id="314" r:id="rId20"/>
    <p:sldId id="276" r:id="rId21"/>
    <p:sldId id="312" r:id="rId22"/>
    <p:sldId id="292" r:id="rId23"/>
    <p:sldId id="315" r:id="rId24"/>
    <p:sldId id="266" r:id="rId25"/>
    <p:sldId id="267" r:id="rId26"/>
    <p:sldId id="268" r:id="rId27"/>
    <p:sldId id="269" r:id="rId28"/>
    <p:sldId id="270" r:id="rId29"/>
    <p:sldId id="271" r:id="rId30"/>
    <p:sldId id="303" r:id="rId31"/>
    <p:sldId id="272" r:id="rId32"/>
    <p:sldId id="279" r:id="rId33"/>
    <p:sldId id="280" r:id="rId34"/>
    <p:sldId id="286" r:id="rId35"/>
    <p:sldId id="282" r:id="rId36"/>
    <p:sldId id="316" r:id="rId37"/>
    <p:sldId id="285" r:id="rId38"/>
    <p:sldId id="289" r:id="rId3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C0E86F5-18D4-473F-8AC6-F7D7FFFBAF50}" type="datetimeFigureOut">
              <a:rPr lang="hr-HR" smtClean="0"/>
              <a:pPr/>
              <a:t>2.6.2017.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2029B11-4D80-42E3-9A4D-DEE9D5D5DF15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911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86F5-18D4-473F-8AC6-F7D7FFFBAF50}" type="datetimeFigureOut">
              <a:rPr lang="hr-HR" smtClean="0"/>
              <a:pPr/>
              <a:t>2.6.2017.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9B11-4D80-42E3-9A4D-DEE9D5D5DF1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4247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86F5-18D4-473F-8AC6-F7D7FFFBAF50}" type="datetimeFigureOut">
              <a:rPr lang="hr-HR" smtClean="0"/>
              <a:pPr/>
              <a:t>2.6.2017.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9B11-4D80-42E3-9A4D-DEE9D5D5DF15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368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86F5-18D4-473F-8AC6-F7D7FFFBAF50}" type="datetimeFigureOut">
              <a:rPr lang="hr-HR" smtClean="0"/>
              <a:pPr/>
              <a:t>2.6.2017.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9B11-4D80-42E3-9A4D-DEE9D5D5DF1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187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86F5-18D4-473F-8AC6-F7D7FFFBAF50}" type="datetimeFigureOut">
              <a:rPr lang="hr-HR" smtClean="0"/>
              <a:pPr/>
              <a:t>2.6.2017.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9B11-4D80-42E3-9A4D-DEE9D5D5DF1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6379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86F5-18D4-473F-8AC6-F7D7FFFBAF50}" type="datetimeFigureOut">
              <a:rPr lang="hr-HR" smtClean="0"/>
              <a:pPr/>
              <a:t>2.6.2017.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9B11-4D80-42E3-9A4D-DEE9D5D5DF1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799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86F5-18D4-473F-8AC6-F7D7FFFBAF50}" type="datetimeFigureOut">
              <a:rPr lang="hr-HR" smtClean="0"/>
              <a:pPr/>
              <a:t>2.6.2017.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9B11-4D80-42E3-9A4D-DEE9D5D5DF15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095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86F5-18D4-473F-8AC6-F7D7FFFBAF50}" type="datetimeFigureOut">
              <a:rPr lang="hr-HR" smtClean="0"/>
              <a:pPr/>
              <a:t>2.6.2017.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9B11-4D80-42E3-9A4D-DEE9D5D5DF15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287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86F5-18D4-473F-8AC6-F7D7FFFBAF50}" type="datetimeFigureOut">
              <a:rPr lang="hr-HR" smtClean="0"/>
              <a:pPr/>
              <a:t>2.6.2017.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9B11-4D80-42E3-9A4D-DEE9D5D5DF15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73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86F5-18D4-473F-8AC6-F7D7FFFBAF50}" type="datetimeFigureOut">
              <a:rPr lang="hr-HR" smtClean="0"/>
              <a:pPr/>
              <a:t>2.6.2017.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9B11-4D80-42E3-9A4D-DEE9D5D5DF1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2298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86F5-18D4-473F-8AC6-F7D7FFFBAF50}" type="datetimeFigureOut">
              <a:rPr lang="hr-HR" smtClean="0"/>
              <a:pPr/>
              <a:t>2.6.2017.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9B11-4D80-42E3-9A4D-DEE9D5D5DF15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903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86F5-18D4-473F-8AC6-F7D7FFFBAF50}" type="datetimeFigureOut">
              <a:rPr lang="hr-HR" smtClean="0"/>
              <a:pPr/>
              <a:t>2.6.2017.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9B11-4D80-42E3-9A4D-DEE9D5D5DF1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352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86F5-18D4-473F-8AC6-F7D7FFFBAF50}" type="datetimeFigureOut">
              <a:rPr lang="hr-HR" smtClean="0"/>
              <a:pPr/>
              <a:t>2.6.2017.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9B11-4D80-42E3-9A4D-DEE9D5D5DF15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51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86F5-18D4-473F-8AC6-F7D7FFFBAF50}" type="datetimeFigureOut">
              <a:rPr lang="hr-HR" smtClean="0"/>
              <a:pPr/>
              <a:t>2.6.2017.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9B11-4D80-42E3-9A4D-DEE9D5D5DF15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24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86F5-18D4-473F-8AC6-F7D7FFFBAF50}" type="datetimeFigureOut">
              <a:rPr lang="hr-HR" smtClean="0"/>
              <a:pPr/>
              <a:t>2.6.2017.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9B11-4D80-42E3-9A4D-DEE9D5D5DF1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300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86F5-18D4-473F-8AC6-F7D7FFFBAF50}" type="datetimeFigureOut">
              <a:rPr lang="hr-HR" smtClean="0"/>
              <a:pPr/>
              <a:t>2.6.2017.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9B11-4D80-42E3-9A4D-DEE9D5D5DF15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79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86F5-18D4-473F-8AC6-F7D7FFFBAF50}" type="datetimeFigureOut">
              <a:rPr lang="hr-HR" smtClean="0"/>
              <a:pPr/>
              <a:t>2.6.2017.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9B11-4D80-42E3-9A4D-DEE9D5D5DF1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266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0E86F5-18D4-473F-8AC6-F7D7FFFBAF50}" type="datetimeFigureOut">
              <a:rPr lang="hr-HR" smtClean="0"/>
              <a:pPr/>
              <a:t>2.6.2017.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029B11-4D80-42E3-9A4D-DEE9D5D5DF1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906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hr/url?sa=i&amp;rct=j&amp;q=&amp;esrc=s&amp;frm=1&amp;source=images&amp;cd=&amp;cad=rja&amp;docid=1DQD5qnFyui1_M&amp;tbnid=TgyZQc1D0dvK1M:&amp;ved=0CAUQjRw&amp;url=http://psiholog.ba/profesionalna-orijentacija-koje-zanimanje-meni-odgovara/&amp;ei=vuhOUobRCZHCswaCzoHQCg&amp;bvm=bv.53537100,d.Yms&amp;psig=AFQjCNE4RKU5OuXL8ukufP1bK6zqbpN2GA&amp;ust=1380989427289824" TargetMode="Externa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3923928" y="1461554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4800" b="1" dirty="0">
                <a:latin typeface="Calibri" panose="020F0502020204030204" pitchFamily="34" charset="0"/>
                <a:cs typeface="Calibri" panose="020F0502020204030204" pitchFamily="34" charset="0"/>
              </a:rPr>
              <a:t>Što je sestrinstvo? </a:t>
            </a:r>
            <a:endParaRPr lang="hr-HR" sz="4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3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 </a:t>
            </a:r>
            <a:r>
              <a:rPr lang="hr-HR" sz="3200" b="1" dirty="0">
                <a:latin typeface="Calibri" panose="020F0502020204030204" pitchFamily="34" charset="0"/>
                <a:cs typeface="Calibri" panose="020F0502020204030204" pitchFamily="34" charset="0"/>
              </a:rPr>
              <a:t>čemu se sestrinstvo razlikuje od ostalih profesija u zdravstvu</a:t>
            </a:r>
            <a:r>
              <a:rPr lang="hr-H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hr-HR" sz="3200" b="1" dirty="0" smtClean="0"/>
              <a:t> </a:t>
            </a:r>
            <a:endParaRPr lang="hr-HR" sz="3200" b="1" dirty="0"/>
          </a:p>
        </p:txBody>
      </p:sp>
      <p:pic>
        <p:nvPicPr>
          <p:cNvPr id="45060" name="Picture 4" descr="http://3.bp.blogspot.com/-NFk48VZnjxw/Tcqn-NIB9BI/AAAAAAAABDA/ZHbkw93riLY/s1600/big+nurse+stick+figure+%25282%2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61554"/>
            <a:ext cx="2963128" cy="43362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3438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4572000" y="1200814"/>
            <a:ext cx="37444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>
                <a:latin typeface="Calibri" panose="020F0502020204030204" pitchFamily="34" charset="0"/>
                <a:cs typeface="Calibri" panose="020F0502020204030204" pitchFamily="34" charset="0"/>
              </a:rPr>
              <a:t>Kao takve, morale su posjedovati i brojne vrline kao što su: </a:t>
            </a:r>
            <a:r>
              <a:rPr lang="hr-HR" sz="2800" i="1" dirty="0">
                <a:latin typeface="Calibri" panose="020F0502020204030204" pitchFamily="34" charset="0"/>
                <a:cs typeface="Calibri" panose="020F0502020204030204" pitchFamily="34" charset="0"/>
              </a:rPr>
              <a:t>odgovornost, urednost, hrabrost, točnost, strpljivost, blagost,prisebnost, požrtvovnost,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800" i="1" dirty="0">
                <a:latin typeface="Calibri" panose="020F0502020204030204" pitchFamily="34" charset="0"/>
                <a:cs typeface="Calibri" panose="020F0502020204030204" pitchFamily="34" charset="0"/>
              </a:rPr>
              <a:t>radinost, i odanost i pokornost </a:t>
            </a:r>
            <a:r>
              <a:rPr lang="hr-HR" sz="2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liječniku</a:t>
            </a:r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378142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62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683568" y="980728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Sestre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su u to vrijeme bile </a:t>
            </a:r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u podređenom položaju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u odnosu na liječnike i </a:t>
            </a:r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nisu smjele donositi nikakve samostalne odluke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Najcjenjenija </a:t>
            </a:r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vrlina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medicinskih sestara tog doba bila </a:t>
            </a:r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bezuvjetna odanost i poslušnost liječniku.</a:t>
            </a:r>
          </a:p>
        </p:txBody>
      </p:sp>
      <p:pic>
        <p:nvPicPr>
          <p:cNvPr id="1028" name="Picture 4" descr="Slikovni rezultat za florenc nighting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2708920"/>
            <a:ext cx="6312700" cy="378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27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5827" y="16731"/>
            <a:ext cx="5598368" cy="48936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Prisega </a:t>
            </a:r>
            <a:r>
              <a:rPr lang="hr-HR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Florence</a:t>
            </a:r>
            <a:r>
              <a:rPr lang="hr-H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Nightingale:</a:t>
            </a:r>
          </a:p>
          <a:p>
            <a:r>
              <a:rPr lang="hr-HR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Svečano se zaklinjem Bogu, u </a:t>
            </a:r>
            <a:r>
              <a:rPr lang="hr-HR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prisustvu</a:t>
            </a:r>
            <a:r>
              <a:rPr lang="hr-HR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svih vas, da ću provesti svoj život u čistoći obavljajući vjerno svoju profesionalnu praksu. Uzdržavat ću se od činjenja propusta i nikad neću svjesno primijeniti štetni lijek. Učinit ću sve što je u mojoj moći da unaprijedim moju profesiju i zadržim povjerenje svih osoba koje su mi povjerene i svih obitelji koje ovise o mom znanju. Vjerno ću pomagati liječnicima u njihovom radu i posvetit ću se činjenju </a:t>
            </a:r>
            <a:r>
              <a:rPr lang="hr-HR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dobra </a:t>
            </a:r>
            <a:r>
              <a:rPr lang="hr-HR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drugima.</a:t>
            </a:r>
            <a:endParaRPr lang="hr-H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30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PROBLEMSKI ZADACI</a:t>
            </a:r>
            <a:b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76865" y="2219205"/>
            <a:ext cx="6798735" cy="3715928"/>
          </a:xfrm>
        </p:spPr>
        <p:txBody>
          <a:bodyPr>
            <a:normAutofit fontScale="92500"/>
          </a:bodyPr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 kojoj je mjeri 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ne)točna tvrdnja 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Dobar 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radnik=dobar čovjek (Može li neko biti dobar </a:t>
            </a:r>
            <a:endPara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čovjek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 da je loš radnik i obrnuto?)</a:t>
            </a:r>
          </a:p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Kad je poslušnost vrlina, a kada mana?</a:t>
            </a:r>
          </a:p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Što bi po vama bio poziv? Je li njegova duhovna dimenzija mora istodobno biti i religiozna dimenzija?</a:t>
            </a:r>
          </a:p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Je li medicinska sestra profesija ili poziv te je li to jedno s drugim u suprotnosti?</a:t>
            </a:r>
          </a:p>
          <a:p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77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36712"/>
            <a:ext cx="3384376" cy="2546340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683568" y="3501008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>
                <a:latin typeface="Calibri" panose="020F0502020204030204" pitchFamily="34" charset="0"/>
                <a:cs typeface="Calibri" panose="020F0502020204030204" pitchFamily="34" charset="0"/>
              </a:rPr>
              <a:t>Jedinstvena je uloga medicinske sestre pomagati pojedincu, bolesnom ili zdravom, u obavljanju onih aktivnosti koje pridonose zdravlju ili oporavku (ili blagoj smrti), a koje bi pojedinac obavljao kada bi imao potrebnu snagu, volju i znanje</a:t>
            </a:r>
            <a:r>
              <a:rPr lang="hr-H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4048" y="1484784"/>
            <a:ext cx="3039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r-HR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Virginia Henderson</a:t>
            </a:r>
          </a:p>
        </p:txBody>
      </p:sp>
    </p:spTree>
    <p:extLst>
      <p:ext uri="{BB962C8B-B14F-4D97-AF65-F5344CB8AC3E}">
        <p14:creationId xmlns:p14="http://schemas.microsoft.com/office/powerpoint/2010/main" val="3917696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467544" y="62068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Ističe da se pojedinca treba gledati kao cjelovitog </a:t>
            </a:r>
          </a:p>
          <a:p>
            <a:pPr algn="ctr">
              <a:buNone/>
            </a:pPr>
            <a:r>
              <a:rPr lang="hr-H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ne parcijalnog čovjeka- HOLISTIČKI</a:t>
            </a:r>
          </a:p>
          <a:p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Jer čovjek bio zdrav ili bolestan, nema samo jednu potrebu već sve one koje ga čine čovjekom. </a:t>
            </a:r>
          </a:p>
          <a:p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A to su psihičke, emocionalne, intelektualne, socijalne i duhovne naravi.</a:t>
            </a:r>
          </a:p>
          <a:p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Sestra je podjednako usmjerena i na pitanje zdravlja  bolesti, a na samo bolesti!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611560" y="62068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r-H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Pomoć ljudima</a:t>
            </a:r>
            <a:br>
              <a:rPr lang="hr-HR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osnovni je zadatak 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medicinskih 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sestara 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b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smisao 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njihovog posla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Slikovni rezultat za nu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6611491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svitak 1"/>
          <p:cNvSpPr/>
          <p:nvPr/>
        </p:nvSpPr>
        <p:spPr>
          <a:xfrm>
            <a:off x="1907704" y="404664"/>
            <a:ext cx="5281325" cy="5840730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Pravokutnik 2"/>
          <p:cNvSpPr/>
          <p:nvPr/>
        </p:nvSpPr>
        <p:spPr>
          <a:xfrm>
            <a:off x="2583663" y="1542813"/>
            <a:ext cx="39604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Prvi etički kodeks medicinskih sestara i to Američkog sestrinskog udruženja datira iz </a:t>
            </a:r>
            <a:r>
              <a:rPr lang="hr-H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1926.</a:t>
            </a:r>
            <a:r>
              <a:rPr lang="hr-H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Navode 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se osnovne vrline medicinskih sestara: poslušnost i odanost liječniku te bespogovorno izvršenje pravila</a:t>
            </a:r>
            <a:r>
              <a:rPr lang="hr-H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8292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svitak 1"/>
          <p:cNvSpPr/>
          <p:nvPr/>
        </p:nvSpPr>
        <p:spPr>
          <a:xfrm>
            <a:off x="1619672" y="1017270"/>
            <a:ext cx="5832648" cy="584073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Razvojem sestrinske etike bavilo se i veliko sestrinsko tijelo </a:t>
            </a:r>
            <a:r>
              <a:rPr lang="hr-H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Međunarodni savjet sestara koji je 1953. </a:t>
            </a:r>
            <a:r>
              <a:rPr lang="hr-HR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izradio </a:t>
            </a:r>
            <a:r>
              <a:rPr lang="hr-H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Međunarodni kodeks medicinskih sestara.</a:t>
            </a:r>
          </a:p>
          <a:p>
            <a:r>
              <a:rPr lang="hr-H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Standardi ovog kodeksa bili su predložak za sve kodekse medicinskih sestara zemalja članica ICN-a.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06003" y="1196752"/>
            <a:ext cx="6859985" cy="281415"/>
          </a:xfrm>
        </p:spPr>
        <p:txBody>
          <a:bodyPr>
            <a:noAutofit/>
          </a:bodyPr>
          <a:lstStyle/>
          <a:p>
            <a:r>
              <a:rPr lang="hr-HR" sz="54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ICN</a:t>
            </a:r>
            <a:endParaRPr lang="en-US" sz="54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291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778627" y="620688"/>
            <a:ext cx="76328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 definiciji </a:t>
            </a:r>
            <a:r>
              <a:rPr lang="hr-HR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ICN</a:t>
            </a:r>
            <a:r>
              <a:rPr lang="hr-H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r-HR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r-HR" sz="2800" b="1" dirty="0">
                <a:latin typeface="Calibri" panose="020F0502020204030204" pitchFamily="34" charset="0"/>
                <a:cs typeface="Calibri" panose="020F0502020204030204" pitchFamily="34" charset="0"/>
              </a:rPr>
              <a:t>zadatak je medicinskih </a:t>
            </a:r>
            <a:r>
              <a:rPr lang="hr-H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sestara:</a:t>
            </a:r>
            <a:endParaRPr lang="hr-HR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hr-HR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1. održavati </a:t>
            </a:r>
            <a:r>
              <a:rPr lang="hr-HR" sz="2800" b="1" dirty="0">
                <a:latin typeface="Calibri" panose="020F0502020204030204" pitchFamily="34" charset="0"/>
                <a:cs typeface="Calibri" panose="020F0502020204030204" pitchFamily="34" charset="0"/>
              </a:rPr>
              <a:t>život, </a:t>
            </a:r>
            <a:endParaRPr lang="hr-HR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2. olakšavati </a:t>
            </a:r>
            <a:r>
              <a:rPr lang="hr-HR" sz="2800" b="1" dirty="0">
                <a:latin typeface="Calibri" panose="020F0502020204030204" pitchFamily="34" charset="0"/>
                <a:cs typeface="Calibri" panose="020F0502020204030204" pitchFamily="34" charset="0"/>
              </a:rPr>
              <a:t>patnje </a:t>
            </a:r>
            <a:r>
              <a:rPr lang="hr-H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</a:p>
          <a:p>
            <a:r>
              <a:rPr lang="hr-H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3. pospješiti ozdravljenje</a:t>
            </a:r>
            <a:endParaRPr lang="hr-H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4. Spriječiti bolest</a:t>
            </a:r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770" name="Picture 2" descr="https://encrypted-tbn2.gstatic.com/images?q=tbn:ANd9GcRNtr-G3gVQHtw9oAlm4DzkGigtS9xSZRRi6QfGuY4dz_OjCwM_0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861048"/>
            <a:ext cx="5510875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309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620688"/>
            <a:ext cx="4392488" cy="2520280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1763688" y="3717032"/>
            <a:ext cx="65527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Pitanje identiteta, </a:t>
            </a:r>
            <a:r>
              <a:rPr lang="hr-HR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tj</a:t>
            </a:r>
            <a:r>
              <a:rPr lang="hr-HR" sz="3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hr-HR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definiranje </a:t>
            </a:r>
            <a:r>
              <a:rPr lang="hr-H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uloge sestrinstva </a:t>
            </a:r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iznimno je važno da se ne prekoračuju ovlasti i ne događaju pogreške.</a:t>
            </a:r>
          </a:p>
        </p:txBody>
      </p:sp>
      <p:pic>
        <p:nvPicPr>
          <p:cNvPr id="44036" name="Picture 4" descr="http://www.mightynurse.com/wp-content/uploads/2014/03/nursing_sig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3343275" cy="2781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1150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ANA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američko udruženje medicinskih sestara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Usmjerava sestrinsku profesiju i na zadatke dijagnoze.</a:t>
            </a:r>
          </a:p>
          <a:p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“ sestrinstvo podrazumijeva dijagnoze i tretman ljudskih odgovora na aktualne ili potencijalne probleme”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748" name="Picture 4" descr="http://www.nursingworld.org/ImageLibrary/Logos/National-Awards-Program-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221088"/>
            <a:ext cx="3960440" cy="24554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omiti svitak 2"/>
          <p:cNvSpPr/>
          <p:nvPr/>
        </p:nvSpPr>
        <p:spPr>
          <a:xfrm>
            <a:off x="971600" y="476672"/>
            <a:ext cx="5569357" cy="584073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hr-H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Hrvatska udruga medicinskih sestara objavila je </a:t>
            </a:r>
            <a:r>
              <a:rPr lang="hr-H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1995.</a:t>
            </a:r>
            <a:r>
              <a:rPr lang="hr-H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etički </a:t>
            </a:r>
            <a:r>
              <a:rPr lang="hr-H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kodeks medicinskih sestara </a:t>
            </a:r>
            <a:r>
              <a:rPr lang="hr-HR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Hrvatske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Hrvatska </a:t>
            </a:r>
            <a:r>
              <a:rPr lang="hr-H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komora medicinskih sestara je </a:t>
            </a:r>
            <a:r>
              <a:rPr lang="hr-H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2005.</a:t>
            </a:r>
            <a:r>
              <a:rPr lang="hr-H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hr-HR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 </a:t>
            </a:r>
            <a:r>
              <a:rPr lang="hr-H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sestrinsko </a:t>
            </a:r>
            <a:r>
              <a:rPr lang="hr-H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regulacijsko tijelo </a:t>
            </a:r>
            <a:r>
              <a:rPr lang="hr-H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objavila Etički kodeks medicinskih sestara Hrvatske.</a:t>
            </a:r>
          </a:p>
        </p:txBody>
      </p:sp>
      <p:sp>
        <p:nvSpPr>
          <p:cNvPr id="2" name="Left Arrow 1"/>
          <p:cNvSpPr/>
          <p:nvPr/>
        </p:nvSpPr>
        <p:spPr>
          <a:xfrm>
            <a:off x="6156176" y="1340768"/>
            <a:ext cx="2304256" cy="936104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rgbClr val="FF0000"/>
                </a:solidFill>
              </a:rPr>
              <a:t>HUMS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6372200" y="4581128"/>
            <a:ext cx="2088232" cy="1008112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rgbClr val="FF0000"/>
                </a:solidFill>
              </a:rPr>
              <a:t>HKMS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98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20968" y="332656"/>
            <a:ext cx="6798734" cy="1303867"/>
          </a:xfrm>
        </p:spPr>
        <p:txBody>
          <a:bodyPr/>
          <a:lstStyle/>
          <a:p>
            <a:r>
              <a:rPr lang="hr-HR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Etika sestrinstva </a:t>
            </a:r>
            <a:endParaRPr lang="hr-HR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20966" y="1916832"/>
            <a:ext cx="6798736" cy="3444997"/>
          </a:xfrm>
        </p:spPr>
        <p:txBody>
          <a:bodyPr/>
          <a:lstStyle/>
          <a:p>
            <a:r>
              <a:rPr lang="hr-HR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Proizlazi iz sestrinske prakse</a:t>
            </a:r>
          </a:p>
          <a:p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sestrinska se praksa zasniva na skrbi o bolesniku i na zdravstvenoj njezi bolesnika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http://4.bp.blogspot.com/-lZ_QF89Ig84/UaUgGgHrwfI/AAAAAAAAABM/d3AoEzcM8tM/s320/IMGP9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509122"/>
            <a:ext cx="4392488" cy="2845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Etika u sestrinstvu</a:t>
            </a:r>
            <a:endParaRPr lang="hr-HR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946980" y="2487168"/>
            <a:ext cx="3337560" cy="3447288"/>
          </a:xfrm>
        </p:spPr>
        <p:txBody>
          <a:bodyPr/>
          <a:lstStyle/>
          <a:p>
            <a:r>
              <a:rPr lang="hr-HR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Profesionalna etika</a:t>
            </a:r>
          </a:p>
          <a:p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etika djelovanja ponašanja medicinskih sestara / tehničara </a:t>
            </a:r>
            <a:r>
              <a:rPr lang="hr-HR" b="1" dirty="0">
                <a:latin typeface="Calibri" panose="020F0502020204030204" pitchFamily="34" charset="0"/>
                <a:cs typeface="Calibri" panose="020F0502020204030204" pitchFamily="34" charset="0"/>
              </a:rPr>
              <a:t>prema bolesnicima</a:t>
            </a:r>
          </a:p>
          <a:p>
            <a:endParaRPr lang="hr-HR" b="1" i="1" dirty="0" smtClean="0"/>
          </a:p>
          <a:p>
            <a:endParaRPr lang="hr-HR" b="1" i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s://encrypted-tbn3.gstatic.com/images?q=tbn:ANd9GcS11goHLXAbeY_GLZPg9fPrYtQS_-eixI-s1nFfJoPda2ow9Cl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540" y="2348880"/>
            <a:ext cx="4247900" cy="3585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4169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i="1" dirty="0">
                <a:latin typeface="Calibri" panose="020F0502020204030204" pitchFamily="34" charset="0"/>
                <a:cs typeface="Calibri" panose="020F0502020204030204" pitchFamily="34" charset="0"/>
              </a:rPr>
              <a:t>SESTRINSTVO I SKRB</a:t>
            </a:r>
            <a:br>
              <a:rPr lang="hr-HR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r-HR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Etika sestrinstva </a:t>
            </a:r>
            <a:r>
              <a:rPr lang="hr-HR" b="1" dirty="0">
                <a:latin typeface="Calibri" panose="020F0502020204030204" pitchFamily="34" charset="0"/>
                <a:cs typeface="Calibri" panose="020F0502020204030204" pitchFamily="34" charset="0"/>
              </a:rPr>
              <a:t>bazirana na skrbi </a:t>
            </a:r>
            <a:endParaRPr lang="hr-HR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   je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najsigurniji put da sestrinstvo kao autonomna zdravstvena profesija ostane vjerno svojim originalnim idealima.</a:t>
            </a:r>
          </a:p>
          <a:p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50690"/>
            <a:ext cx="3168352" cy="208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51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>
                <a:latin typeface="Calibri" panose="020F0502020204030204" pitchFamily="34" charset="0"/>
                <a:cs typeface="Calibri" panose="020F0502020204030204" pitchFamily="34" charset="0"/>
              </a:rPr>
              <a:t>Značenja zdravstvene skrbi:</a:t>
            </a:r>
            <a:br>
              <a:rPr lang="hr-HR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r-H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560" y="2352574"/>
            <a:ext cx="5962760" cy="377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82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6672"/>
            <a:ext cx="6480720" cy="3314700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1259632" y="4509120"/>
            <a:ext cx="6624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>
                <a:latin typeface="Calibri" panose="020F0502020204030204" pitchFamily="34" charset="0"/>
                <a:cs typeface="Calibri" panose="020F0502020204030204" pitchFamily="34" charset="0"/>
              </a:rPr>
              <a:t>SAMILOST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- dirnutost položajem druge osobe s iskrenom željom da joj se pomogne i olakša životna situacija</a:t>
            </a:r>
          </a:p>
        </p:txBody>
      </p:sp>
    </p:spTree>
    <p:extLst>
      <p:ext uri="{BB962C8B-B14F-4D97-AF65-F5344CB8AC3E}">
        <p14:creationId xmlns:p14="http://schemas.microsoft.com/office/powerpoint/2010/main" val="901650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20688"/>
            <a:ext cx="5842000" cy="3048000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1403648" y="4149080"/>
            <a:ext cx="698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>
                <a:latin typeface="Calibri" panose="020F0502020204030204" pitchFamily="34" charset="0"/>
                <a:cs typeface="Calibri" panose="020F0502020204030204" pitchFamily="34" charset="0"/>
              </a:rPr>
              <a:t>PODRŠKA U ŽIVOTU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- spremnost da se bolesnoj osobi učini ono što nije u stanju učiniti sama za sebe: oblačenje, održavanje higijene, hranjenje…</a:t>
            </a:r>
          </a:p>
        </p:txBody>
      </p:sp>
    </p:spTree>
    <p:extLst>
      <p:ext uri="{BB962C8B-B14F-4D97-AF65-F5344CB8AC3E}">
        <p14:creationId xmlns:p14="http://schemas.microsoft.com/office/powerpoint/2010/main" val="3738263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683568" y="836712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>
                <a:latin typeface="Calibri" panose="020F0502020204030204" pitchFamily="34" charset="0"/>
                <a:cs typeface="Calibri" panose="020F0502020204030204" pitchFamily="34" charset="0"/>
              </a:rPr>
              <a:t>JAMSTVO </a:t>
            </a:r>
            <a:r>
              <a:rPr lang="hr-H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SIGURNOSTI</a:t>
            </a:r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volja 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za preuzimanjem dijela odgovornosti za životno stanje bolesne osobe u smislu da osoba postane svjesna da su nositelji zdravstvene skrbi tu za nju, njoj posvećeni</a:t>
            </a:r>
          </a:p>
        </p:txBody>
      </p:sp>
      <p:pic>
        <p:nvPicPr>
          <p:cNvPr id="6146" name="Picture 2" descr="Slikovni rezultat za nu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3140968"/>
            <a:ext cx="483886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888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1331640" y="1268760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>
                <a:latin typeface="Calibri" panose="020F0502020204030204" pitchFamily="34" charset="0"/>
                <a:cs typeface="Calibri" panose="020F0502020204030204" pitchFamily="34" charset="0"/>
              </a:rPr>
              <a:t>KOMPETENCIJA  </a:t>
            </a:r>
            <a:r>
              <a:rPr lang="hr-H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ili stručnost</a:t>
            </a:r>
            <a:endParaRPr lang="hr-H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 descr="Slikovni rezultat za nu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285" y="2060848"/>
            <a:ext cx="512198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98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Zdravstvena njega</a:t>
            </a:r>
            <a:endParaRPr lang="hr-HR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   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Je samostalna djelatnost medicinske sestre, a ona se može definirati kao primjena znanosti i umijeća koja se bave:</a:t>
            </a:r>
          </a:p>
          <a:p>
            <a:pPr marL="571500" indent="-571500">
              <a:buFont typeface="+mj-lt"/>
              <a:buAutoNum type="romanUcPeriod"/>
            </a:pP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Praksom</a:t>
            </a:r>
          </a:p>
          <a:p>
            <a:pPr marL="571500" indent="-571500">
              <a:buFont typeface="+mj-lt"/>
              <a:buAutoNum type="romanUcPeriod"/>
            </a:pP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Istraživanjima i</a:t>
            </a:r>
          </a:p>
          <a:p>
            <a:pPr marL="571500" indent="-571500">
              <a:buFont typeface="+mj-lt"/>
              <a:buAutoNum type="romanUcPeriod"/>
            </a:pP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teorijom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020" name="Picture 12" descr="http://www.houstonisd.org/cms/lib2/TX01001591/Centricity/Domain/8246/nurse-practition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501008"/>
            <a:ext cx="2843808" cy="2843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iphonewallpapers-hd.com/walls/nurse_day_images_wallpaper-ot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524328" cy="5360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395536" y="3284984"/>
            <a:ext cx="82809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Pojmove poveži </a:t>
            </a:r>
            <a:r>
              <a:rPr lang="hr-H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glagolom (glagolima)</a:t>
            </a:r>
          </a:p>
          <a:p>
            <a:endParaRPr lang="hr-H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Sestrinstvo </a:t>
            </a:r>
            <a:r>
              <a:rPr lang="hr-HR" sz="28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______________zdravlje</a:t>
            </a:r>
            <a:endParaRPr lang="hr-HR" sz="28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_______________život</a:t>
            </a:r>
          </a:p>
          <a:p>
            <a:r>
              <a:rPr lang="hr-HR" sz="2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_______________bolest</a:t>
            </a:r>
          </a:p>
          <a:p>
            <a:r>
              <a:rPr lang="hr-HR" sz="2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</a:t>
            </a:r>
            <a:r>
              <a:rPr lang="hr-HR" sz="28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r>
              <a:rPr lang="hr-HR" sz="2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patnja/bol</a:t>
            </a:r>
          </a:p>
        </p:txBody>
      </p:sp>
      <p:pic>
        <p:nvPicPr>
          <p:cNvPr id="12290" name="Picture 2" descr="http://www.how-to-draw-funny-cartoons.com/image-files/nurse-cartoon-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60648"/>
            <a:ext cx="2441079" cy="3130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70497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064896" cy="11430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hr-HR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ZVANJE I ZANIMANJE</a:t>
            </a:r>
            <a:br>
              <a:rPr lang="hr-HR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4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PROFESIJA / POZIV</a:t>
            </a:r>
            <a:endParaRPr lang="hr-HR" sz="4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6" name="AutoShape 2" descr="data:image/jpeg;base64,/9j/4AAQSkZJRgABAQAAAQABAAD/2wCEAAkGBhQSEBUUEBQVFBUWFxgWGBgVFhgWFRUeFBwWGBkdFhUdIScfGhkkGhkcHy8gIycpLC4wFh41NTAqNScrLCkBCQoKDgwOGg8PGS0kHyQsLSwsLC8sKSwsLCksLC0sLS0qLC0sLSksLSktKjQqLCwvLCwpLCwsLSwsLCksLCksLP/AABEIAQcAvwMBIgACEQEDEQH/xAAcAAEAAwEBAQEBAAAAAAAAAAAABQYHBAMBAgj/xABDEAACAgEDAgQEBAMEBwcFAAABAgMRAAQSIQUxBhMiQQcyUWEUI3GBQlKRcoKh8CQzU2KxwdEVFnOSssLxJTRjk6L/xAAZAQEAAwEBAAAAAAAAAAAAAAAAAQIDBAX/xAAvEQACAgEDAgQEBgMBAAAAAAAAAQIRAxIhMQRBE1FhcTKBkaEiM7HB0fEUQuEj/9oADAMBAAIRAxEAPwDcMjtb4ggiJDyC17gWdv2auFP2NZ96+7DTOUJBoWV+YLuG8g9xS2bHIqxzkD4W1Gjjij3PEs+0M/mlUkVmFkKrfKl3W30kcgm7NHJ3SJSOtfHenvkOqk0GIUqf0pif8MnNJrUlUNGwZfqPYjuCO4I9weRkVrvFumVCd4lHy1HUgJPFF/kX+8wytQHV6eV9ZFpj+HYU+nS/NIA4dEPuDxXp7kBa9ZKTuiaNBxmaaDxUurXzJtXOjGwsGlikUryQLfad3H1IHa6PAtng2ScwN+JLmnYRmRdshSlreOLINi/euLFEynZFE/jOXqmpaOGR0ALKjEX2sDua5odzX0yGHRIm9T7pi3PmM7km/daNKPoEAH0yxBYJZlVSzEKo5JJoD9Se2eOj6nFNfkyJJXB2OrV+tHjKzo9F5S7tZJu9R2I7tLHCOSArMNzvQve9kdhQHMr0xfNmEyqQgjKKzAq0m9lawDzsXbwT33muOSBNYxjAGc8HUY3dkR1Z0+ZQQSt/Uf57ZCeKvEa6do43YoJQ5LKGZ/RsUKgUcMS/zGqCmuSCKV0HrbQ+YdRIykMWgIRmRSQdwpSSsTAC469r4IBGUssYyUW+TeGFzhKd8Vt5+3saxjPHR6jzI0f+ZVbvfzAHv7989s1MBjPPUThEZ2+VQWNAk0os8Dk8ewzhk66i6Y6h1dVAJCsoWRqJC7UJ7tQIBo+oWAeAugSWMo8vj6UsTHFFsDDl5DZAA3mwCOCSOLrbz34nPCviT8XG+5PLkjfY6hgwB7qQR9VINHkGxzVnnx9TiyycYStou4SiraJwnGVzxuJ2hSPTRtIZJNr0wUKoV29dkencFBAIvt70Zbopm/Dx/iggm2jzNhLLu96JA/z7nvnQUO3GMYAIyKn8MadzZQjm6V5EW7u9isFu+e2SuMhpPkm6IDqz6fRQtKI1LoAFvmQlzSje1sAT/gD9MhvD3xCafUpDLEsasKDB7t63cD2UgEAd7rvfHp478KLNImptlKIY32gHj1FCQSAVDGj2oOTY23lC6b0YTTrGNUoO4MPLY+kRkO7MxVGXaqk1zztth2PLPxlkSglp7llTVvksvxCSLQqv4ebU6d5mLbYWPl+naGJXcNvDCqDDj5SMuHhLqzTQkTV5sTeW5ArcQAQ23+EkGiOaYMASKOZf1OWLU9Q08GnJbTxCKJSxZrSI+ZMxZuSNu71e+0fUZpPgmImKWYivPmeQd+RdXz7FgxH2Izvy4/D0ru1bMMeTXq8k6RY8pnilNk8UemgRndZGCyMywNtRjXlj0s1gfStw554ueRPiWCMwF5ZPKEX5nmHnZQKtY7kMrMhAo+vijRzM0Kn0zrWund0K6aML6X3h93JkU7NkjA+qNwbIrbfOWjwbrHk0MDSpsbYBXPqC+kML5AYAML+uUJevebIY9YzpHp73NHFJ5jhqhcvagofWUJUX6zQ7Mumxzh4d2nZCClxsOU7ek8fw5WPFXZeS9DqxlX8EauVvOjndnaNlB3kF1JBDixwV3Ka/euKq0ZEJqcVJFWqdFE8YpC2vT8QzBY9LI42GmB3puP0Y7ATR4pWP3yJ6v0GHTaad5YzHKEd49szyjeFRA1soO5nbbTBhtDVQsZL+JvCe7U7oZNrSFpW3qSI9ihdwdWVhbFVrnhnI4BGVibw5NDu5SYoxO1EYsFHz7B6A7qjAUF9yCwusxknu9Cb7cG0WtlqNS6FoTDpooiwfZGqbh2O0UK+1UL96zvyL8MxIukiEUpmTYCshN7geePoB2C+wFe2SmdCMDy1MO9GWyu5StjuLFWPuMqfWehvB0donlMpgjBSQgI/5IBFfNbcED6g0e5JuORviNIzpZROQI9jbiVVq44IVgQWBogEHmsNWqBSJ+jaUNu2xmONFFO8pllUoTcZ80LsNqvIoVNdAk5K+AY0abWSxWqGSNET6IiWrDk0GLuQvFD2+mdFpT6RKFUG/LVBsB4osjEqzdjuI785b/A/i6KAOmpYJ5jNL5rGgxUAFWXgKwVQBQ9W3tu+bmxxaauKW33+h25elyQhqZpWRf/eXT/ivwvmDztobbRrmzt3dt9KTtu65yj9d+IOo1X5XSoyu5lTz3HNyEKNq9kHPzNzwSF4vJXwx8MI9OyS6iV55lbzASSqBzzuq9zm/d2P1q831avhOOq5LvjAxlyBjGMAonxY8RmDTrDGSHmNNRoiMUGo/ViQv6FsyfonR3mmWLTr65bXbupaX1Hef5RW7+4KBNZO/FXrO/Xye4hKRV27LvPP9p/8ADPz8OdTXV9PGOR+YbIC3cUhrbZ9/v7dheehDHixR8R/FW3kn29L9zllnzTvCktLe/F8b7817F61/hpendLmMR3TMqh5Kot6hwBzSc1t975s5YPDHWY5DJp4hxpvLQMGVkdStKykfdWBB54++TWo06upV1DKwohhYIPsRnh07pUWnTZAixrd0o7k9yT3J+5zz5Nyk5NnTFKK0pHXlJ+JqytHFHENysZGdQRu9CWGNkeheSa5spl2JypDX/iTqX2OgQrpo/MBViGdfMYL3Cs1Lz/suaysoqScWaQk4tSRG9S6IqajUF5U/0qOWNI9p37pNnNg1QZBzX8XtXPR4LmbTaZ0ktpXfzI4VIPEiKwKt/KxtmY8A7u/dpMaCN9V+I3bmj/L2itqHkm/fd6j3Pvnd4bQeQq0N0W6C65qF2RefoVUH98xx4/xOVedfPn7l5ZZOOl+n22RC+HOnSRdT1Jl9RmjSQsqFY+DQUGuatgPchbPfLhis8tSSEbaCTRoKQGP6FiAD+vGbRVGTdlG8QdVaf8QsW1Y9whaZ2CrUZG5Ir+ZiSw3UR6q9hnHpdDLLvfQsjIzNtdlVlR/UHZZnJlJDMx4UgEtd85+9JJLGXhnEMAcEjzZXiLbajJQ7QaNBtoawSTdFa9JZo4NE8cOsRmCyeWkAjUs53PtRUDNuLWBtIIv7ZYzV3uWTw0dsuojVQsaGIgKbVXaMGRQeLqkY8DmQ/XJ/PDQ6NIowkShFHYD78kn3LE8knkkm898FxkZ4mmVNHqGcBlWGQkEXdKTVZz+MemvPo5FhRZJRTxq5pSyEEBr4IIsUeDdHjPXqfSW1WjaGY+UZFAfyjuoWCQrMvuBVke+AYv1DUBGKxh2ZmYJGm5nsCqeY9jx6ioNGwCKsfrofgqTU6iJZtsbliWSMAeXGoNu5BN29C7LHf83Brn6xqTp55UVadZHjaQO5LHcULgH/AFZb3IsizVd8v3wh6opjl05+dW80H3ZWoGz3JV/r2EijOeHRdTpWXJslyuXT9tkvq36Fp9dHJJY7b8vLb9yz9N6fIJI42hSKKAFgYyCkjkFFpfmWlLk7r5ZaZqJyfxjOgqMYxgDGMYBkHxv6RDGqTKD500gDEm/TGjdhXFFh2PvzfFUbwFrSvVdIxNfnKn/7Nyf+/NC+L+hn1ckcUGnmYQ7juETskhkCcIygjiiCTXJrKR0Lwfqo54pWg1G2ORJDtgl3MEfd6bAF8e5HfKvIlt/I09z+jcZ5aWfeivTLuUNTDaw3C6ZfYj3GeuWAzi6vC7RflgMwZGpjtDbGVq3UaPHHH9O+ducPXPO/DS/hdpm2N5e7hd1cWcAzlvipGP8AV6VgW9Z3Oqgk1ZJVTZ5HOXfwbOZdKJ2Iuc+btUGo7VU2gnk1ssniyTwO2Zbovg/rm07vJIqTLtEce8EMP497rYBqqq+xur40f4c9D1Gk0Qh1bKzB2KhTu2K1EAt7+rcfturNsjxUvDTXuZY1k/3aLRjGMxNSL16/6RH9opf8Wg/6ZFaaCo4q/h1TN/55pgf/AF5CeKvibBpeoGFo5ZCibGKBeGfY4CgkbuK+n75FdR+KCabZFNptRHIJVkbzAqUhl870iyWPlmq45sE8YBrIxn5jcEAjsQCP3z9YAwcZ5aqHejKGK7lI3Lwy2CLU/Udx+mAYfomEvV130Q+rkDDgghnkBB/bjPzHM/S+onvULkEdzJE3/ElCCP8AeA+mXfwx8IIdJqFneV52Q7kBUKoPPqbklmF33Av2yY8XfD3T9QKtLvSRRtDxkXtu9rAggiya9xZ+udv+a3s47aaq/Lucf+IlxLe7uvsWPS6pZEV42DKwBVlNgg9iDnrlf8H+DY+nRvHC8jh23kyEcGgPSAAB/wAT/TLBnEjsGMYwBjGQHiLxEYmSKEXK7qDa7ginuxG5bIHNA8Dk8d88mSOOLlJ0kSlZP1isqyeJJopD+JETxBQWaK1eLlgXeNmYmOgCSORTcEC8tAN5n0/U4uojrxStBxa5PuMZ8ZqFnsM6CD7jPHS6xJF3Rurr2tGDDjvyOM9sAYxjAGMHIXq/iRYjtX1P+vC/r9T9h9u1jKTyRgrkyk5qCtkk+gjMgkKIZBwHKrvH6NVjP3Nplet6q1dtwBr9L7Z49J1hlhV2ABN2ByOCR/yzm6p4l0+ncJNIFYjcBTMa7WdoND7nJ1qtV7Fk7VolMZx9M6tFqE3wOHWytixRHcEEAg/9RnZliRjGMAZ8ZgBZND759Jysdc6nDqong08x84mkEZpieRu5FNEKJYixSn3rItAs94yp9B1sWhX8LqtQPNUb9zso8xTxuA7oOOQ3au5HOWsHJB9xjGADlE8o+dqppGkWYymFY0MY37EEkSLuDL6lohjXP07Ze8y7xf1tFln8n1ymZU2k7U3IqBSWBDB0ZWpkIPNE9hnN1CjJKEo6k3VVfzfoWjySPUtOg08jMJ45mBUKZV82cAqi8KdlXIAANtbuavLT4SP+g6f6eUhXmyFKgoC3uwSgT7kHKP4Y1RkA1E1OBxxM0jxUWUtJGzOR3bneaBJAG5jl38HMD0/S7e3kRgf3VA/5Zl09RyzxrHpSS3pK+fLyJk01yTGUnxkx/FqKkZfIaQiNS7fkuOEW9tNvptysCFUHLtlK8e9T/DyxSbtpKPGpFMfWV3lkPO0UjWAbIo1YOdOZNwaV77bclVycGq6isc0Ex302oiUylFHmbl2UsygekChTCm28c8i96rqMcd+Y6rQur9X7L3OZY/i2J1EZCRp6lT0OqxM3p3kkNSAbjuBv19lqzNfENJBcyrujQx2bCD1muGHLCyv1+mY9NGeNOEm3Xd9/6Jk0+C+aXVrIgZCCCAf6gHn6GiOM9sivDfT3hh2yE2WY7TXp5I4I7g1u/fJXOsqQ3iLrPlLtT527V3Udr/W+B9zlBm6tEk0UcjndK6qKFn8xtu43XF+/3T6HJrqQkllkcqaUn7AKvAFn/PqP8uVib4fvq5HlSQM4po4pQ2xgOG9fNUxuqrmuBnk/n5qnwuEef+dlqXBsMMQVQqigBQH0A7Zm/XPCsmo1kskR2Fj6jKWMbEN5aKldmpAxH0da78dfhnruq0c0eh6itqVPl6gMzKANzASyvwfZB2NgCjYOSfjLUpptspnWO3DeUybxMygAEAFWFeknnb6Vuub9KWOOSOmS2PTf/m+Ss/DzUlNdsBsSJIpK2FbymBR9p+wNXyA9ZqeZ/wDCvRaco0sblpVAjYUqrGGpiI1Bb0kitxPOyqFEZoGZ9Pjlihpl6/SyrkpvUhjGM6CDh65qhFpppDfpjc8d+Aar98zKLTCWZ9SI2lGnjSOFSGEUageo1/G7KVIABHqF8Ddmn9W0RmheNW2lhV1YPIJDDuVI9Jog0TRGVnrErbi4KQvGFkkR2VQNgZBIjEqskRVyhsqR6OVYbTydR0sc7Tbe1rb1q/0Lxk0VzUaONJ4Z5IChl3RI0AY7t28xnbSsJVCgfKeC3sCBdPB2rddPDp9SpjnSFOCAN6qAu4AE8g0rD2JHsy3AdC6qs0wmd1d1Y7IUrzGkkTyr22wWNY0NHcQQzsSBQy56HQlSZJCDKwokfKo/lS+yg/1PJ+gdP0scFuLe9cu+L4+olJs7cYxnWUI/r8pXTSVwWAS9xXb5hCbtw5Fbr4+ncd8ybXeF9QkjQadGaNjJZBRFcNsLH1n5gZAvJIPJAG3NnkQEEEAgiiDyCD3BH0yi9SkkhE7QtLsjMmwERPGohjHzFyJCu8OPSTQHtxlkZzbXBStBNIPJWIOssRCq1p6qDIY1CE7lLL6gRQUbjVDNR8JsF8+BAPLgkqOuyrIqybP1UsR/ZKZTumdKeGB3iLh3R5GZIIUsqXYq7m5bYjt7EitvOaR03TRpEohACVuHc3u9Vknkk3ZJ5N84exMXbs6czf4i9KbUyo8NkqRCFA3biCzyEkfKq8LZv1NXFc6DrdOXjZVYoSCAy8FT7EZS/EWvPSkgCqZk2NEoeTa4O4OxLbTvJWhZ5tbJNk5UuUP/ALoajcokUojOqM+x2C+Z6QT6dtBitksP37ZqPUfCjz6MwySDzAqCO7ZIjHtr6F24ouQDyaCjjKprPiKJz5EMP+tPlBpHAapBsBCqDTBmvueF7gnjToAQoDkFqFkCgT7kD2F+2HuD94xjAKr4q6pZ8lO3d/8AiB+nuf0P0zk6d1dI2jPlsWVfLvcP4mJJ21yxPf7g57P0Ly1kl1JBqyACfUSeCT+tcf8AWs9fCvSAfzm5qwg4qxQLftW0fpeeSlllmvi/skefWR5b8/siztGGBBAIPBB5B/Ue+Zd8U+mxoYFQkWJPy9xMaj0jiM/KCT7cejgZqgykfEzoCvp31IZlkiVQKoqRv7MpB/mJsUf1z2sfxKzrzK4MpXgbxANJq98xCRy3G/J2rXyse1+pSO3HmH75tGm1CyIrxsGVgGVlIIYHkEEdxmAeEeoumqUuqOjEiTzFBVY5CBI3b0kA1fN7qo3mteAdTG0Trpx+UCjKAS6xtKitJGHPdle2I9vMHbtls2OUJbox6GNYN3e/yr3LTjGMxOs8dXq1ijaSQhURSzMewCiyT+wzJPFHxP0+rAiWA7fMQrNIyqUpl3NsAsAra9+x5GX/AOIGjml6dPHpl3yOFXaCASpZd4FkC9t8ZhnUvBurhlSJ4W8yVdyqnr+oosPSGFWeaAIs51YMeOSetnf0mPE/xTe/b9Swx+MW0EpaEJM7x7S0jFtoBUi9pBPAAAsfKMvnw8+IZ6gXjmRUlQBhsJ2upNEhTZBBqxZ+YZlXRPAGs1JfZEU2KGuQFFfdtoI9UTtO6xxQ7ixmkfD/AMARaeRZHZ/xUO5JEDAx3IDtZeLKFDx7XfuKF8qwxhSds16yXTtNx59Pl8jRcYxnEeWDlM6n0h2bURJKyo3ADKrC5tzyeqt20l678c/plzOVp9YrS6iiD5clGiCRtjiPPPHf/DLR5MsvwkZ0VJGTTEybBMzMVVUOzzElnCozLfBFcg8Xlw6fohDEkSElUUICxtqUULP6ZVunMB+AUkA2tD340010MuOJck41sM8tSiFT5gUr77q2/vfGeuV7xV4Mj15j86SRVS/QhXa26uSGBphVBvYE5U0OfpCQ6URSt5UKS6dLY7YwHT1csa5YSHv/ALPLPHIGAKkEEWCDYIPYg+4zg13h6CaBYJYw0ahQosgpsFKVYGwQOLBvv9c9+l9Mj08KwwjaiClBJbuSTySSeScA6sYxgFV8Yas7kjHYDefuSaH+fqwya6BX4aOv5R27e9/43kd4n6Sz1IgsqNpA7kfb+p/r9s8fCrSqxRlYR0T6lqjY7frySPqP68EHKPUPUueDkjccztclnzLPGGumnj1jGGQxpJ5as0xjVFiZVYrAPmBcMSWuwR7AZonVdXKgHkx+YT9+F+ljv/8ABym9a0esMMkZhBWZjukQFmjEnJPkoDvIP0b3+gJzsWVRmudvRm8ndxM88N7fxsAlUPG7iN1bsyy0nP6MVb+6M3/TadUUKiqqjgBQFA/QDgZj2j+G2oeQbS6gURI0YiAa1IOx2LmgCflHND6kbKM7+rz4809cP4MekxTxQ0zPuMYzjOoZ46ogI1kDg9+O+e2Vb4j9JM+iJXeTEfM2xi3ccqwFc/IzHjvXvgFW6VPrNbNDNpqWCGNVVAyqQrCNTbjdTsu9tooqoQ82t6XpNCkQqNQt9z3ZvuzHlj9yScifA+n2dO0yldhEa2Cu0g/cUOcncl8kvkYxjIIPy62CO36dxlA03wlTzAZpt6DuBHskk+u+XcTz7lQCb7jNBwTloycbruQ0nyZ+3wt8vUJJppVRVdWsp+agUg7UkB54teR2PO7m9AyJn8VadGKmS6sEqjuoqt1uqlRVi+eL5rJSOQMAVIIIsEGwQexB9xkPJr73QUdJ+sYxkEjGMYAxi8YAxjGAMYxgDF5Vur+OVjcpDH5rKxVizeWgK8EA7WJIP+7X3ymR/EfXpqNsoiIdvSoQsALApWBUkUbN2womqIGZeNjtrUrXY2WDI1dbGuYyP6F1YamBZQNpNhlu9rKSGF8WLHBrkEZIZommrRk1WzGMYySBjGMAYxjAGQvi1w2lkhBIedHiXbyRvG0t9lUNZ/p3IyayueKOnxh49TIu8RrIjKQCAJACCAeA29VXdY4Y324rO9L08krnco+n8LRQvDNFLK8kQZUDybg4UOHRFr08BqC8Ar2NHL54NmuGRRyiynZxQ2yJHKAB9AZCB9qytDSw6eMb/Kl3grp1tiyht20BXY8n8pLUBrJvjtOfD7QeTpWTcW2ystnudixx/sPTwPpWed02GePL+OVun9LN8klKOyLRjKgfibpgRfpB20zSRBPWsrDc287W/KIKnm2Xj6Wbp2uWaGOVL2yIri+9OAwv9jnp2c9HTjGMAqvirrirMunMqxAp5j2+xmBYhVVrFKdjWfsAO5yMh6t5P50fnOoUEgLLKkqpuJCE3TAX6gQO3cXUx1vSvBLJPCrMZUVX7kKY628DkKyblvspCk0Cxzh6VP56NFpxMyMCpklkEhWwqMd4duVUH03e49gLOcc8EpZdep+3Y1U0o1Rb4Jw6hlIKsAwI7EHkEftnplbXXQw61YvO8tI4VhWIkhCzlSLYnlwiqBfNSdzZyyA52GQxjGAZn1Dw6XkmMEu1zqZNkTlQXCMjS1IQT7sQPoy8gDIbq0DRsVfaHjeM+liwBci1Joc7Go1Y9Y5y8+Ko2hWR1ZFjl4YlxHLEzAIWgY0CzIvCkrRF2QSBS+pzCaU6kECF2RthPrjfYgUS2ABYBKqCRuRvUTQHmdX0y0vJGO53dPmd6W9i/wDgXTbdGCf43kf9ixUf4KD++WHIPwVqlfRRBSCUHltRB2snBB+h9/0IPvk5nfiVQSXkjkm7k2MYxmhQYxjAGMYwBkN1nWnf5O5Y1ZGYu20lgCAyorWvAILFgQAy8GyVktbrkhQvK6oo7sxof1yj+JOtxf6PNIvmCd1kjUUSIYakQqG7F5DGx7GjX8OAfrS+FNNE87XsDbQShjRqoH1hI1KHd2o1QByR6TCI9LqUE8kZWVt05CMSSIzagrs3bSEKhfmDe5yu6nxfG8xjAWKGaEs0jxGSWQndFW1GqqUrbG74rLL4K0Ub6eOUFiFsBKCxo6Eo7rGANrORvokgbzVWSYpXYKn0/wCFMs//AN3O6xcbVsmQhAwQlT6Y63t6fUQGrvzmgeH+gLpI/LSWaQcAea+/aFAUKgoBVAHYDJXGEkuCbsYxn4mlCqWbgAEk/QAWckgr/ivTLqR+GdnVGoMYzTbjbJz9AFLkfZPY5T/BeiGnY6mRiZDJNE7fwBdOwEoKjuW9ctnsYh9Tdxjfc8O75m3zH7cKgH7CULf+7lZ8LxKenRyMN4MwLBVB3AH8NQRBR9BAPFk3d4Ivejq8a9J/FqFjCR+c4jEgsNIdjFRIB88T7FH1UIrcjgTfgLSzxaNYtUpDxllBLbtwDNVfYCgDxdcCqLSXT9GS3myimIIVbvyweSDXBc8biOOABYFtI5Fb2X1PTpGMZw9d6h5GmllAsojMB9SBwD9rrJKmf/E7Wn8XFHu9AVSVVubd2VrA5BP5de5XzK988fAu3/tF4SLSXTNvRuUO1xttTweC4yIdL3b/AFlyS5bnex7lv6D9KAHAGcCgxxg6cbT+Ze1hHuVEmZgz8cUvufbO/JjePA++x1uFQo3PR6NI12xIqLd0ihRZ78Di898zDwZ+J02pgRtvlajzF2rIJNvkgg+n+Eq/B2mgCb5AA0/PMxyco21RytUxjGM0IGMp/jTxaNPQ8ySJFdEkkiVHcNICyIA4KgbRvY0SAUAFtYmugdSZw0cpVpY6tlFJKrXskQAkAMFIIvhkYdqJAlsYxgHjq9Isi7XFiwa+tEGj9j2I9wSDwcz34oSHQaeGXTKd1pCSwLxiONZCoa/lNnuCL++aRnx1BFHscA/mnTeOtUG/L8sM3AqOzy8j+kEn3kb29h9M3bwHG/4GN5kaOaQb5Q4IYvwpO0/KCFBAAFCuM5emdPjieKZUVS8+pQlVA4meRksj7xoo/WstYwBjGMAZ+J4tykXVirFf8wR/hn7xgFC6tpl6dHFvWSZaMa1NIrD+OiC1bPTxRqgBRq8gfCXUVmji0ghIl3OUkaQhEKF5VOwXZBB9vYc/Sf8AirL6NOv1Z2/8oUf+7Kp4Ak/0/T/dpB/WOXNVFabPIzdVOPVrGuNl9f6NnxjGZHrjOfX6JZonikFo6lGHbhhRo+x++dGMAx/rXTDBNJCWLbaAceliGUNZHYML7jj347CLh0/k7DDwRKpAsgDzG28EEEcP9edvPc3ePEXg7UyTyyx+W4dgVXcVcAKq1yNvt/MO/bKl1Lp06aV59iqIpUUh3G/csqcbVvvwbvlSCLsX6PiRnjq/xVXzOqWSPhtt70WfwhsOrRtSrfiacK4kLR3JbMpjobSVBIvdewixtUZoWYt4T6+8uuSRIQ7qpCorEEjcFkNtQ3BGarr355sbQp4zzI48mNVlW55+GbnC2fc89TMERmPZVLGu9AWc9MhvGOjaXQ6hE3FjG20LyWK+oLXuGIoj3BOWNjG/EMsevhRkVY5kLM8ks8aqTN+ZIAg3E0WChjXCV9hYOieL4NO2iTY8IhZtM7Fw8ZR+G8wmmj/NVXXco4R64vJpNRGY4IlaPSuNOnlyyRxswMYaOSIeYBtkjcISLvvwM/XVpn1GjMcSpLNNL+WYj5YkWCRC024ltoG0jfZ5ZKvcBmEfE1W38q/6XdUaAjggEcg8gjkG/vn3PPTQBEVFAVVUKAOwCigB+gz0zcoMrHjjpWu1EccegmWAbiZWLMr1xtCMoJruSOCaHNXlnxgEHH4WU9PXRyO7ARhTIDUm4ereD7MH9QPPP1zz8GeGH0MLRyamTUAta7xQjFVtUFmNe/evtlgxgDGMYAxjGAUHxl4M1mt1asssawKAFtmDJurf6APUSVB+YdgOKvI2P4X6nT6mN9HMCiMrK0rNvX2a0A2sKvtXBrjvmoYzZZpJVt5cIwfTwk9T55Pgz7jGYm4xjGAU/wAb+EdTrHTyNT5UYWmQmQC917vQRuJFLR7VweTkPqPhrMukaJJfMaSVHcA+WoEauFCht9ncwJJqwoqqGaRjLanVJ0S3a0vgzPw78MdRpdVDMJkIVtz1YoMD5iBdp3g2QG3L3uuKzSxn3GRKUpO5OykYqKpIZ8Ofc5Oq63yYXkqyqmh23MeFX9WYhf3yCxR/FWmMrzHSPDpgjhZJJiBHNIAN1K4aK0BUF9hYmwCu3mQ8IFoHRZZI9SNQvp1SFmaR4wSY5HLMGG0MUK7R6HG1T3yTxeJYdVIs5Mpjka2bkDzD5noH8IJe+B7++aD4J08g0CwyVHLIfxOmPcchZVA/3lblk/lcnkWRSMrb2OvN08cWOMnK296p8Nc338jTcZzdN1yzQpKvZ1Vh9twuj9x2/bOnLnIMYxgDGMYAyteJPGS6djGguSl5atilz7jcGY7bNL9O/erLkD1rw1DI51LO0UiLuEiuVC+WGpiL5ADNYsAgkGxgEBH4y3ad5pNQiSKJSsUZiG7yiwHocM9tXa/cZ19C8bO0qx6hR+ZsCMiMnLb+6uSSp28ML7Nfa8rc3Uovxu3yrkNymbbNSqGLMpsXssMD6PsbbnLno/DUMjJqGd5nJWS9zKhZDa0h5VVI4UniubN3VX3BKN1PdIqwqJV3skrLIn5BVd1Ot2TZA2jkbgc78qfhPxOut1EzadisUaqrxNEqt5jl7YyBiSdqbSKrtyctmXaoDGMZAGMYwBjGMAYxjAGQHXtUranTacnkl9QRxREAAWx/4jow/wDCP0yfzJ/Fuu1CdZ0TzBFRZmiTYhDFJWCetyedwLUOB6HNUQSBBfFLpkjTzzolwgwxs1i1cJERak3RDqOPcfcZp3RQkmi0zMF2iKGQE9lKIpDX7V/1++QPifSeZ0nWmrLSTSiv/wAM3H/8xZyeGFfX9IjgUsiLC8LvyPMK7ljWM+6D0lz27L7tUJUXnklNJPsqXtd/uXPwYrfhixBVXmnkjDdxHLI7px7WDuA9gwydzg6Dr/P0sMv+0iRj9iygkfsbH7Z35JQYxjAGMYwBkL17V+lwO0aGRvoxAJRP6jcR/ZHZsmsqnWtNqE8+QlBD6HIA3P8AltHvbkgEmNa29rj992OARXUOmD8fpoWcjfp9QHqqkYeUdzCqNspcjsxUXfOSen0yyg8eZI3qKEkRad62yGx8jFwxv5iSaA9RytdR6iDrknLSn8PHfyKLV/ODGrINAihuF7Dx2y9eHtI6ebvXaruHHK7iWVQ5IUkC2F9z3P2zLHnxZfy3dc/qS4Sj8RFeAvA3/Z34i5RJ5zhhSbKVQ1Aj62x4HA4y24xm0m5O2VSoYxjIJGMYwBjGMAYxjAGZ38akZdJBKl3FqUa/YHa+0n+8B/XNEyL8T9KXU6OaF13B42AHc7gLQj7hgCP0wCL8LsX0MDOOZIhIw9rmtyOe4tsk4owoAQBQtABRQAHYBR2H6Zw+HpkbTRCI2FjRCKIZSqhSrr3VhVEGjkj9v8/0wDn8KR7Ini9oppVH2VmMqD9kkA/bJrIDw/qL1WsUcqHhNjkBjEqsv9oBFJ/tDJ/AGMYwBjGMAZC+L+oJFpJDK6oGpAWIAJYgVz9rP7HJrIbxH4S02uCDVIW2ElSGZCN1A8qRwaH9MpOOqLj5krZmdyauIvJukQAxoLLqAQ3m+5PbvmmeHdeJ9JBKpBDxI1gg8lRY/UGwf0yF1fwv6fJCkXkBAhJVkJWTnvufu10PmvsMnujdGi0sKwwLtjS6Fknkkkknkkkk/vnD0XQrpdVSu6+xrlyeJR24xjPRMRjGMAYxjAGMYwBjGMAYxjAKJ4j+Fv4rXNql1UsJYIGCL6vQAvpkDAiwPcHkn9M8p/hfM0w/+paptNYLQyPI7Moq037wCDRFlex9++aBjAPHR6NIkCRIsaL2VFCqP0A4z2xjAGMYwBjGMAYxjAGMYwBjGMAYxjAGMYwBjGMAYxjAGMYwBjGMAYxjAP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data:image/jpeg;base64,/9j/4AAQSkZJRgABAQAAAQABAAD/2wCEAAkGBhQSEBUUEBQVFBUWFxgWGBgVFhgWFRUeFBwWGBkdFhUdIScfGhkkGhkcHy8gIycpLC4wFh41NTAqNScrLCkBCQoKDgwOGg8PGS0kHyQsLSwsLC8sKSwsLCksLC0sLS0qLC0sLSksLSktKjQqLCwvLCwpLCwsLSwsLCksLCksLP/AABEIAQcAvwMBIgACEQEDEQH/xAAcAAEAAwEBAQEBAAAAAAAAAAAABQYHBAMBAgj/xABDEAACAgEDAgQEBAMEBwcFAAABAgMRAAQSIQUxBhMiQQcyUWEUI3GBQlKRcoKh8CQzU2KxwdEVFnOSssLxJTRjk6L/xAAZAQEAAwEBAAAAAAAAAAAAAAAAAQIDBAX/xAAvEQACAgEDAgQEBgMBAAAAAAAAAQIRAxIhMQRBE1FhcTKBkaEiM7HB0fEUQuEj/9oADAMBAAIRAxEAPwDcMjtb4ggiJDyC17gWdv2auFP2NZ96+7DTOUJBoWV+YLuG8g9xS2bHIqxzkD4W1Gjjij3PEs+0M/mlUkVmFkKrfKl3W30kcgm7NHJ3SJSOtfHenvkOqk0GIUqf0pif8MnNJrUlUNGwZfqPYjuCO4I9weRkVrvFumVCd4lHy1HUgJPFF/kX+8wytQHV6eV9ZFpj+HYU+nS/NIA4dEPuDxXp7kBa9ZKTuiaNBxmaaDxUurXzJtXOjGwsGlikUryQLfad3H1IHa6PAtng2ScwN+JLmnYRmRdshSlreOLINi/euLFEynZFE/jOXqmpaOGR0ALKjEX2sDua5odzX0yGHRIm9T7pi3PmM7km/daNKPoEAH0yxBYJZlVSzEKo5JJoD9Se2eOj6nFNfkyJJXB2OrV+tHjKzo9F5S7tZJu9R2I7tLHCOSArMNzvQve9kdhQHMr0xfNmEyqQgjKKzAq0m9lawDzsXbwT33muOSBNYxjAGc8HUY3dkR1Z0+ZQQSt/Uf57ZCeKvEa6do43YoJQ5LKGZ/RsUKgUcMS/zGqCmuSCKV0HrbQ+YdRIykMWgIRmRSQdwpSSsTAC469r4IBGUssYyUW+TeGFzhKd8Vt5+3saxjPHR6jzI0f+ZVbvfzAHv7989s1MBjPPUThEZ2+VQWNAk0os8Dk8ewzhk66i6Y6h1dVAJCsoWRqJC7UJ7tQIBo+oWAeAugSWMo8vj6UsTHFFsDDl5DZAA3mwCOCSOLrbz34nPCviT8XG+5PLkjfY6hgwB7qQR9VINHkGxzVnnx9TiyycYStou4SiraJwnGVzxuJ2hSPTRtIZJNr0wUKoV29dkencFBAIvt70Zbopm/Dx/iggm2jzNhLLu96JA/z7nvnQUO3GMYAIyKn8MadzZQjm6V5EW7u9isFu+e2SuMhpPkm6IDqz6fRQtKI1LoAFvmQlzSje1sAT/gD9MhvD3xCafUpDLEsasKDB7t63cD2UgEAd7rvfHp478KLNImptlKIY32gHj1FCQSAVDGj2oOTY23lC6b0YTTrGNUoO4MPLY+kRkO7MxVGXaqk1zztth2PLPxlkSglp7llTVvksvxCSLQqv4ebU6d5mLbYWPl+naGJXcNvDCqDDj5SMuHhLqzTQkTV5sTeW5ArcQAQ23+EkGiOaYMASKOZf1OWLU9Q08GnJbTxCKJSxZrSI+ZMxZuSNu71e+0fUZpPgmImKWYivPmeQd+RdXz7FgxH2Izvy4/D0ru1bMMeTXq8k6RY8pnilNk8UemgRndZGCyMywNtRjXlj0s1gfStw554ueRPiWCMwF5ZPKEX5nmHnZQKtY7kMrMhAo+vijRzM0Kn0zrWund0K6aML6X3h93JkU7NkjA+qNwbIrbfOWjwbrHk0MDSpsbYBXPqC+kML5AYAML+uUJevebIY9YzpHp73NHFJ5jhqhcvagofWUJUX6zQ7Mumxzh4d2nZCClxsOU7ek8fw5WPFXZeS9DqxlX8EauVvOjndnaNlB3kF1JBDixwV3Ka/euKq0ZEJqcVJFWqdFE8YpC2vT8QzBY9LI42GmB3puP0Y7ATR4pWP3yJ6v0GHTaad5YzHKEd49szyjeFRA1soO5nbbTBhtDVQsZL+JvCe7U7oZNrSFpW3qSI9ihdwdWVhbFVrnhnI4BGVibw5NDu5SYoxO1EYsFHz7B6A7qjAUF9yCwusxknu9Cb7cG0WtlqNS6FoTDpooiwfZGqbh2O0UK+1UL96zvyL8MxIukiEUpmTYCshN7geePoB2C+wFe2SmdCMDy1MO9GWyu5StjuLFWPuMqfWehvB0donlMpgjBSQgI/5IBFfNbcED6g0e5JuORviNIzpZROQI9jbiVVq44IVgQWBogEHmsNWqBSJ+jaUNu2xmONFFO8pllUoTcZ80LsNqvIoVNdAk5K+AY0abWSxWqGSNET6IiWrDk0GLuQvFD2+mdFpT6RKFUG/LVBsB4osjEqzdjuI785b/A/i6KAOmpYJ5jNL5rGgxUAFWXgKwVQBQ9W3tu+bmxxaauKW33+h25elyQhqZpWRf/eXT/ivwvmDztobbRrmzt3dt9KTtu65yj9d+IOo1X5XSoyu5lTz3HNyEKNq9kHPzNzwSF4vJXwx8MI9OyS6iV55lbzASSqBzzuq9zm/d2P1q831avhOOq5LvjAxlyBjGMAonxY8RmDTrDGSHmNNRoiMUGo/ViQv6FsyfonR3mmWLTr65bXbupaX1Hef5RW7+4KBNZO/FXrO/Xye4hKRV27LvPP9p/8ADPz8OdTXV9PGOR+YbIC3cUhrbZ9/v7dheehDHixR8R/FW3kn29L9zllnzTvCktLe/F8b7817F61/hpendLmMR3TMqh5Kot6hwBzSc1t975s5YPDHWY5DJp4hxpvLQMGVkdStKykfdWBB54++TWo06upV1DKwohhYIPsRnh07pUWnTZAixrd0o7k9yT3J+5zz5Nyk5NnTFKK0pHXlJ+JqytHFHENysZGdQRu9CWGNkeheSa5spl2JypDX/iTqX2OgQrpo/MBViGdfMYL3Cs1Lz/suaysoqScWaQk4tSRG9S6IqajUF5U/0qOWNI9p37pNnNg1QZBzX8XtXPR4LmbTaZ0ktpXfzI4VIPEiKwKt/KxtmY8A7u/dpMaCN9V+I3bmj/L2itqHkm/fd6j3Pvnd4bQeQq0N0W6C65qF2RefoVUH98xx4/xOVedfPn7l5ZZOOl+n22RC+HOnSRdT1Jl9RmjSQsqFY+DQUGuatgPchbPfLhis8tSSEbaCTRoKQGP6FiAD+vGbRVGTdlG8QdVaf8QsW1Y9whaZ2CrUZG5Ir+ZiSw3UR6q9hnHpdDLLvfQsjIzNtdlVlR/UHZZnJlJDMx4UgEtd85+9JJLGXhnEMAcEjzZXiLbajJQ7QaNBtoawSTdFa9JZo4NE8cOsRmCyeWkAjUs53PtRUDNuLWBtIIv7ZYzV3uWTw0dsuojVQsaGIgKbVXaMGRQeLqkY8DmQ/XJ/PDQ6NIowkShFHYD78kn3LE8knkkm898FxkZ4mmVNHqGcBlWGQkEXdKTVZz+MemvPo5FhRZJRTxq5pSyEEBr4IIsUeDdHjPXqfSW1WjaGY+UZFAfyjuoWCQrMvuBVke+AYv1DUBGKxh2ZmYJGm5nsCqeY9jx6ioNGwCKsfrofgqTU6iJZtsbliWSMAeXGoNu5BN29C7LHf83Brn6xqTp55UVadZHjaQO5LHcULgH/AFZb3IsizVd8v3wh6opjl05+dW80H3ZWoGz3JV/r2EijOeHRdTpWXJslyuXT9tkvq36Fp9dHJJY7b8vLb9yz9N6fIJI42hSKKAFgYyCkjkFFpfmWlLk7r5ZaZqJyfxjOgqMYxgDGMYBkHxv6RDGqTKD500gDEm/TGjdhXFFh2PvzfFUbwFrSvVdIxNfnKn/7Nyf+/NC+L+hn1ckcUGnmYQ7juETskhkCcIygjiiCTXJrKR0Lwfqo54pWg1G2ORJDtgl3MEfd6bAF8e5HfKvIlt/I09z+jcZ5aWfeivTLuUNTDaw3C6ZfYj3GeuWAzi6vC7RflgMwZGpjtDbGVq3UaPHHH9O+ducPXPO/DS/hdpm2N5e7hd1cWcAzlvipGP8AV6VgW9Z3Oqgk1ZJVTZ5HOXfwbOZdKJ2Iuc+btUGo7VU2gnk1ssniyTwO2Zbovg/rm07vJIqTLtEce8EMP497rYBqqq+xur40f4c9D1Gk0Qh1bKzB2KhTu2K1EAt7+rcfturNsjxUvDTXuZY1k/3aLRjGMxNSL16/6RH9opf8Wg/6ZFaaCo4q/h1TN/55pgf/AF5CeKvibBpeoGFo5ZCibGKBeGfY4CgkbuK+n75FdR+KCabZFNptRHIJVkbzAqUhl870iyWPlmq45sE8YBrIxn5jcEAjsQCP3z9YAwcZ5aqHejKGK7lI3Lwy2CLU/Udx+mAYfomEvV130Q+rkDDgghnkBB/bjPzHM/S+onvULkEdzJE3/ElCCP8AeA+mXfwx8IIdJqFneV52Q7kBUKoPPqbklmF33Av2yY8XfD3T9QKtLvSRRtDxkXtu9rAggiya9xZ+udv+a3s47aaq/Lucf+IlxLe7uvsWPS6pZEV42DKwBVlNgg9iDnrlf8H+DY+nRvHC8jh23kyEcGgPSAAB/wAT/TLBnEjsGMYwBjGQHiLxEYmSKEXK7qDa7ginuxG5bIHNA8Dk8d88mSOOLlJ0kSlZP1isqyeJJopD+JETxBQWaK1eLlgXeNmYmOgCSORTcEC8tAN5n0/U4uojrxStBxa5PuMZ8ZqFnsM6CD7jPHS6xJF3Rurr2tGDDjvyOM9sAYxjAGMHIXq/iRYjtX1P+vC/r9T9h9u1jKTyRgrkyk5qCtkk+gjMgkKIZBwHKrvH6NVjP3Nplet6q1dtwBr9L7Z49J1hlhV2ABN2ByOCR/yzm6p4l0+ncJNIFYjcBTMa7WdoND7nJ1qtV7Fk7VolMZx9M6tFqE3wOHWytixRHcEEAg/9RnZliRjGMAZ8ZgBZND759Jysdc6nDqong08x84mkEZpieRu5FNEKJYixSn3rItAs94yp9B1sWhX8LqtQPNUb9zso8xTxuA7oOOQ3au5HOWsHJB9xjGADlE8o+dqppGkWYymFY0MY37EEkSLuDL6lohjXP07Ze8y7xf1tFln8n1ymZU2k7U3IqBSWBDB0ZWpkIPNE9hnN1CjJKEo6k3VVfzfoWjySPUtOg08jMJ45mBUKZV82cAqi8KdlXIAANtbuavLT4SP+g6f6eUhXmyFKgoC3uwSgT7kHKP4Y1RkA1E1OBxxM0jxUWUtJGzOR3bneaBJAG5jl38HMD0/S7e3kRgf3VA/5Zl09RyzxrHpSS3pK+fLyJk01yTGUnxkx/FqKkZfIaQiNS7fkuOEW9tNvptysCFUHLtlK8e9T/DyxSbtpKPGpFMfWV3lkPO0UjWAbIo1YOdOZNwaV77bclVycGq6isc0Ex302oiUylFHmbl2UsygekChTCm28c8i96rqMcd+Y6rQur9X7L3OZY/i2J1EZCRp6lT0OqxM3p3kkNSAbjuBv19lqzNfENJBcyrujQx2bCD1muGHLCyv1+mY9NGeNOEm3Xd9/6Jk0+C+aXVrIgZCCCAf6gHn6GiOM9sivDfT3hh2yE2WY7TXp5I4I7g1u/fJXOsqQ3iLrPlLtT527V3Udr/W+B9zlBm6tEk0UcjndK6qKFn8xtu43XF+/3T6HJrqQkllkcqaUn7AKvAFn/PqP8uVib4fvq5HlSQM4po4pQ2xgOG9fNUxuqrmuBnk/n5qnwuEef+dlqXBsMMQVQqigBQH0A7Zm/XPCsmo1kskR2Fj6jKWMbEN5aKldmpAxH0da78dfhnruq0c0eh6itqVPl6gMzKANzASyvwfZB2NgCjYOSfjLUpptspnWO3DeUybxMygAEAFWFeknnb6Vuub9KWOOSOmS2PTf/m+Ss/DzUlNdsBsSJIpK2FbymBR9p+wNXyA9ZqeZ/wDCvRaco0sblpVAjYUqrGGpiI1Bb0kitxPOyqFEZoGZ9Pjlihpl6/SyrkpvUhjGM6CDh65qhFpppDfpjc8d+Aar98zKLTCWZ9SI2lGnjSOFSGEUageo1/G7KVIABHqF8Ddmn9W0RmheNW2lhV1YPIJDDuVI9Jog0TRGVnrErbi4KQvGFkkR2VQNgZBIjEqskRVyhsqR6OVYbTydR0sc7Tbe1rb1q/0Lxk0VzUaONJ4Z5IChl3RI0AY7t28xnbSsJVCgfKeC3sCBdPB2rddPDp9SpjnSFOCAN6qAu4AE8g0rD2JHsy3AdC6qs0wmd1d1Y7IUrzGkkTyr22wWNY0NHcQQzsSBQy56HQlSZJCDKwokfKo/lS+yg/1PJ+gdP0scFuLe9cu+L4+olJs7cYxnWUI/r8pXTSVwWAS9xXb5hCbtw5Fbr4+ncd8ybXeF9QkjQadGaNjJZBRFcNsLH1n5gZAvJIPJAG3NnkQEEEAgiiDyCD3BH0yi9SkkhE7QtLsjMmwERPGohjHzFyJCu8OPSTQHtxlkZzbXBStBNIPJWIOssRCq1p6qDIY1CE7lLL6gRQUbjVDNR8JsF8+BAPLgkqOuyrIqybP1UsR/ZKZTumdKeGB3iLh3R5GZIIUsqXYq7m5bYjt7EitvOaR03TRpEohACVuHc3u9Vknkk3ZJ5N84exMXbs6czf4i9KbUyo8NkqRCFA3biCzyEkfKq8LZv1NXFc6DrdOXjZVYoSCAy8FT7EZS/EWvPSkgCqZk2NEoeTa4O4OxLbTvJWhZ5tbJNk5UuUP/ALoajcokUojOqM+x2C+Z6QT6dtBitksP37ZqPUfCjz6MwySDzAqCO7ZIjHtr6F24ouQDyaCjjKprPiKJz5EMP+tPlBpHAapBsBCqDTBmvueF7gnjToAQoDkFqFkCgT7kD2F+2HuD94xjAKr4q6pZ8lO3d/8AiB+nuf0P0zk6d1dI2jPlsWVfLvcP4mJJ21yxPf7g57P0Ly1kl1JBqyACfUSeCT+tcf8AWs9fCvSAfzm5qwg4qxQLftW0fpeeSlllmvi/skefWR5b8/siztGGBBAIPBB5B/Ue+Zd8U+mxoYFQkWJPy9xMaj0jiM/KCT7cejgZqgykfEzoCvp31IZlkiVQKoqRv7MpB/mJsUf1z2sfxKzrzK4MpXgbxANJq98xCRy3G/J2rXyse1+pSO3HmH75tGm1CyIrxsGVgGVlIIYHkEEdxmAeEeoumqUuqOjEiTzFBVY5CBI3b0kA1fN7qo3mteAdTG0Trpx+UCjKAS6xtKitJGHPdle2I9vMHbtls2OUJbox6GNYN3e/yr3LTjGMxOs8dXq1ijaSQhURSzMewCiyT+wzJPFHxP0+rAiWA7fMQrNIyqUpl3NsAsAra9+x5GX/AOIGjml6dPHpl3yOFXaCASpZd4FkC9t8ZhnUvBurhlSJ4W8yVdyqnr+oosPSGFWeaAIs51YMeOSetnf0mPE/xTe/b9Swx+MW0EpaEJM7x7S0jFtoBUi9pBPAAAsfKMvnw8+IZ6gXjmRUlQBhsJ2upNEhTZBBqxZ+YZlXRPAGs1JfZEU2KGuQFFfdtoI9UTtO6xxQ7ixmkfD/AMARaeRZHZ/xUO5JEDAx3IDtZeLKFDx7XfuKF8qwxhSds16yXTtNx59Pl8jRcYxnEeWDlM6n0h2bURJKyo3ADKrC5tzyeqt20l678c/plzOVp9YrS6iiD5clGiCRtjiPPPHf/DLR5MsvwkZ0VJGTTEybBMzMVVUOzzElnCozLfBFcg8Xlw6fohDEkSElUUICxtqUULP6ZVunMB+AUkA2tD340010MuOJck41sM8tSiFT5gUr77q2/vfGeuV7xV4Mj15j86SRVS/QhXa26uSGBphVBvYE5U0OfpCQ6URSt5UKS6dLY7YwHT1csa5YSHv/ALPLPHIGAKkEEWCDYIPYg+4zg13h6CaBYJYw0ahQosgpsFKVYGwQOLBvv9c9+l9Mj08KwwjaiClBJbuSTySSeScA6sYxgFV8Yas7kjHYDefuSaH+fqwya6BX4aOv5R27e9/43kd4n6Sz1IgsqNpA7kfb+p/r9s8fCrSqxRlYR0T6lqjY7frySPqP68EHKPUPUueDkjccztclnzLPGGumnj1jGGQxpJ5as0xjVFiZVYrAPmBcMSWuwR7AZonVdXKgHkx+YT9+F+ljv/8ABym9a0esMMkZhBWZjukQFmjEnJPkoDvIP0b3+gJzsWVRmudvRm8ndxM88N7fxsAlUPG7iN1bsyy0nP6MVb+6M3/TadUUKiqqjgBQFA/QDgZj2j+G2oeQbS6gURI0YiAa1IOx2LmgCflHND6kbKM7+rz4809cP4MekxTxQ0zPuMYzjOoZ46ogI1kDg9+O+e2Vb4j9JM+iJXeTEfM2xi3ccqwFc/IzHjvXvgFW6VPrNbNDNpqWCGNVVAyqQrCNTbjdTsu9tooqoQ82t6XpNCkQqNQt9z3ZvuzHlj9yScifA+n2dO0yldhEa2Cu0g/cUOcncl8kvkYxjIIPy62CO36dxlA03wlTzAZpt6DuBHskk+u+XcTz7lQCb7jNBwTloycbruQ0nyZ+3wt8vUJJppVRVdWsp+agUg7UkB54teR2PO7m9AyJn8VadGKmS6sEqjuoqt1uqlRVi+eL5rJSOQMAVIIIsEGwQexB9xkPJr73QUdJ+sYxkEjGMYAxi8YAxjGAMYxgDF5Vur+OVjcpDH5rKxVizeWgK8EA7WJIP+7X3ymR/EfXpqNsoiIdvSoQsALApWBUkUbN2womqIGZeNjtrUrXY2WDI1dbGuYyP6F1YamBZQNpNhlu9rKSGF8WLHBrkEZIZommrRk1WzGMYySBjGMAYxjAGQvi1w2lkhBIedHiXbyRvG0t9lUNZ/p3IyayueKOnxh49TIu8RrIjKQCAJACCAeA29VXdY4Y324rO9L08krnco+n8LRQvDNFLK8kQZUDybg4UOHRFr08BqC8Ar2NHL54NmuGRRyiynZxQ2yJHKAB9AZCB9qytDSw6eMb/Kl3grp1tiyht20BXY8n8pLUBrJvjtOfD7QeTpWTcW2ystnudixx/sPTwPpWed02GePL+OVun9LN8klKOyLRjKgfibpgRfpB20zSRBPWsrDc287W/KIKnm2Xj6Wbp2uWaGOVL2yIri+9OAwv9jnp2c9HTjGMAqvirrirMunMqxAp5j2+xmBYhVVrFKdjWfsAO5yMh6t5P50fnOoUEgLLKkqpuJCE3TAX6gQO3cXUx1vSvBLJPCrMZUVX7kKY628DkKyblvspCk0Cxzh6VP56NFpxMyMCpklkEhWwqMd4duVUH03e49gLOcc8EpZdep+3Y1U0o1Rb4Jw6hlIKsAwI7EHkEftnplbXXQw61YvO8tI4VhWIkhCzlSLYnlwiqBfNSdzZyyA52GQxjGAZn1Dw6XkmMEu1zqZNkTlQXCMjS1IQT7sQPoy8gDIbq0DRsVfaHjeM+liwBci1Joc7Go1Y9Y5y8+Ko2hWR1ZFjl4YlxHLEzAIWgY0CzIvCkrRF2QSBS+pzCaU6kECF2RthPrjfYgUS2ABYBKqCRuRvUTQHmdX0y0vJGO53dPmd6W9i/wDgXTbdGCf43kf9ixUf4KD++WHIPwVqlfRRBSCUHltRB2snBB+h9/0IPvk5nfiVQSXkjkm7k2MYxmhQYxjAGMYwBkN1nWnf5O5Y1ZGYu20lgCAyorWvAILFgQAy8GyVktbrkhQvK6oo7sxof1yj+JOtxf6PNIvmCd1kjUUSIYakQqG7F5DGx7GjX8OAfrS+FNNE87XsDbQShjRqoH1hI1KHd2o1QByR6TCI9LqUE8kZWVt05CMSSIzagrs3bSEKhfmDe5yu6nxfG8xjAWKGaEs0jxGSWQndFW1GqqUrbG74rLL4K0Ub6eOUFiFsBKCxo6Eo7rGANrORvokgbzVWSYpXYKn0/wCFMs//AN3O6xcbVsmQhAwQlT6Y63t6fUQGrvzmgeH+gLpI/LSWaQcAea+/aFAUKgoBVAHYDJXGEkuCbsYxn4mlCqWbgAEk/QAWckgr/ivTLqR+GdnVGoMYzTbjbJz9AFLkfZPY5T/BeiGnY6mRiZDJNE7fwBdOwEoKjuW9ctnsYh9Tdxjfc8O75m3zH7cKgH7CULf+7lZ8LxKenRyMN4MwLBVB3AH8NQRBR9BAPFk3d4Ivejq8a9J/FqFjCR+c4jEgsNIdjFRIB88T7FH1UIrcjgTfgLSzxaNYtUpDxllBLbtwDNVfYCgDxdcCqLSXT9GS3myimIIVbvyweSDXBc8biOOABYFtI5Fb2X1PTpGMZw9d6h5GmllAsojMB9SBwD9rrJKmf/E7Wn8XFHu9AVSVVubd2VrA5BP5de5XzK988fAu3/tF4SLSXTNvRuUO1xttTweC4yIdL3b/AFlyS5bnex7lv6D9KAHAGcCgxxg6cbT+Ze1hHuVEmZgz8cUvufbO/JjePA++x1uFQo3PR6NI12xIqLd0ihRZ78Di898zDwZ+J02pgRtvlajzF2rIJNvkgg+n+Eq/B2mgCb5AA0/PMxyco21RytUxjGM0IGMp/jTxaNPQ8ySJFdEkkiVHcNICyIA4KgbRvY0SAUAFtYmugdSZw0cpVpY6tlFJKrXskQAkAMFIIvhkYdqJAlsYxgHjq9Isi7XFiwa+tEGj9j2I9wSDwcz34oSHQaeGXTKd1pCSwLxiONZCoa/lNnuCL++aRnx1BFHscA/mnTeOtUG/L8sM3AqOzy8j+kEn3kb29h9M3bwHG/4GN5kaOaQb5Q4IYvwpO0/KCFBAAFCuM5emdPjieKZUVS8+pQlVA4meRksj7xoo/WstYwBjGMAZ+J4tykXVirFf8wR/hn7xgFC6tpl6dHFvWSZaMa1NIrD+OiC1bPTxRqgBRq8gfCXUVmji0ghIl3OUkaQhEKF5VOwXZBB9vYc/Sf8AirL6NOv1Z2/8oUf+7Kp4Ak/0/T/dpB/WOXNVFabPIzdVOPVrGuNl9f6NnxjGZHrjOfX6JZonikFo6lGHbhhRo+x++dGMAx/rXTDBNJCWLbaAceliGUNZHYML7jj347CLh0/k7DDwRKpAsgDzG28EEEcP9edvPc3ePEXg7UyTyyx+W4dgVXcVcAKq1yNvt/MO/bKl1Lp06aV59iqIpUUh3G/csqcbVvvwbvlSCLsX6PiRnjq/xVXzOqWSPhtt70WfwhsOrRtSrfiacK4kLR3JbMpjobSVBIvdewixtUZoWYt4T6+8uuSRIQ7qpCorEEjcFkNtQ3BGarr355sbQp4zzI48mNVlW55+GbnC2fc89TMERmPZVLGu9AWc9MhvGOjaXQ6hE3FjG20LyWK+oLXuGIoj3BOWNjG/EMsevhRkVY5kLM8ks8aqTN+ZIAg3E0WChjXCV9hYOieL4NO2iTY8IhZtM7Fw8ZR+G8wmmj/NVXXco4R64vJpNRGY4IlaPSuNOnlyyRxswMYaOSIeYBtkjcISLvvwM/XVpn1GjMcSpLNNL+WYj5YkWCRC024ltoG0jfZ5ZKvcBmEfE1W38q/6XdUaAjggEcg8gjkG/vn3PPTQBEVFAVVUKAOwCigB+gz0zcoMrHjjpWu1EccegmWAbiZWLMr1xtCMoJruSOCaHNXlnxgEHH4WU9PXRyO7ARhTIDUm4ereD7MH9QPPP1zz8GeGH0MLRyamTUAta7xQjFVtUFmNe/evtlgxgDGMYAxjGAUHxl4M1mt1asssawKAFtmDJurf6APUSVB+YdgOKvI2P4X6nT6mN9HMCiMrK0rNvX2a0A2sKvtXBrjvmoYzZZpJVt5cIwfTwk9T55Pgz7jGYm4xjGAU/wAb+EdTrHTyNT5UYWmQmQC917vQRuJFLR7VweTkPqPhrMukaJJfMaSVHcA+WoEauFCht9ncwJJqwoqqGaRjLanVJ0S3a0vgzPw78MdRpdVDMJkIVtz1YoMD5iBdp3g2QG3L3uuKzSxn3GRKUpO5OykYqKpIZ8Ofc5Oq63yYXkqyqmh23MeFX9WYhf3yCxR/FWmMrzHSPDpgjhZJJiBHNIAN1K4aK0BUF9hYmwCu3mQ8IFoHRZZI9SNQvp1SFmaR4wSY5HLMGG0MUK7R6HG1T3yTxeJYdVIs5Mpjka2bkDzD5noH8IJe+B7++aD4J08g0CwyVHLIfxOmPcchZVA/3lblk/lcnkWRSMrb2OvN08cWOMnK296p8Nc338jTcZzdN1yzQpKvZ1Vh9twuj9x2/bOnLnIMYxgDGMYAyteJPGS6djGguSl5atilz7jcGY7bNL9O/erLkD1rw1DI51LO0UiLuEiuVC+WGpiL5ADNYsAgkGxgEBH4y3ad5pNQiSKJSsUZiG7yiwHocM9tXa/cZ19C8bO0qx6hR+ZsCMiMnLb+6uSSp28ML7Nfa8rc3Uovxu3yrkNymbbNSqGLMpsXssMD6PsbbnLno/DUMjJqGd5nJWS9zKhZDa0h5VVI4UniubN3VX3BKN1PdIqwqJV3skrLIn5BVd1Ot2TZA2jkbgc78qfhPxOut1EzadisUaqrxNEqt5jl7YyBiSdqbSKrtyctmXaoDGMZAGMYwBjGMAYxjAGQHXtUranTacnkl9QRxREAAWx/4jow/wDCP0yfzJ/Fuu1CdZ0TzBFRZmiTYhDFJWCetyedwLUOB6HNUQSBBfFLpkjTzzolwgwxs1i1cJERak3RDqOPcfcZp3RQkmi0zMF2iKGQE9lKIpDX7V/1++QPifSeZ0nWmrLSTSiv/wAM3H/8xZyeGFfX9IjgUsiLC8LvyPMK7ljWM+6D0lz27L7tUJUXnklNJPsqXtd/uXPwYrfhixBVXmnkjDdxHLI7px7WDuA9gwydzg6Dr/P0sMv+0iRj9iygkfsbH7Z35JQYxjAGMYwBkL17V+lwO0aGRvoxAJRP6jcR/ZHZsmsqnWtNqE8+QlBD6HIA3P8AltHvbkgEmNa29rj992OARXUOmD8fpoWcjfp9QHqqkYeUdzCqNspcjsxUXfOSen0yyg8eZI3qKEkRad62yGx8jFwxv5iSaA9RytdR6iDrknLSn8PHfyKLV/ODGrINAihuF7Dx2y9eHtI6ebvXaruHHK7iWVQ5IUkC2F9z3P2zLHnxZfy3dc/qS4Sj8RFeAvA3/Z34i5RJ5zhhSbKVQ1Aj62x4HA4y24xm0m5O2VSoYxjIJGMYwBjGMAYxjAGZ38akZdJBKl3FqUa/YHa+0n+8B/XNEyL8T9KXU6OaF13B42AHc7gLQj7hgCP0wCL8LsX0MDOOZIhIw9rmtyOe4tsk4owoAQBQtABRQAHYBR2H6Zw+HpkbTRCI2FjRCKIZSqhSrr3VhVEGjkj9v8/0wDn8KR7Ini9oppVH2VmMqD9kkA/bJrIDw/qL1WsUcqHhNjkBjEqsv9oBFJ/tDJ/AGMYwBjGMAZC+L+oJFpJDK6oGpAWIAJYgVz9rP7HJrIbxH4S02uCDVIW2ElSGZCN1A8qRwaH9MpOOqLj5krZmdyauIvJukQAxoLLqAQ3m+5PbvmmeHdeJ9JBKpBDxI1gg8lRY/UGwf0yF1fwv6fJCkXkBAhJVkJWTnvufu10PmvsMnujdGi0sKwwLtjS6Fknkkkknkkkk/vnD0XQrpdVSu6+xrlyeJR24xjPRMRjGMAYxjAGMYwBjGMAYxjAKJ4j+Fv4rXNql1UsJYIGCL6vQAvpkDAiwPcHkn9M8p/hfM0w/+paptNYLQyPI7Moq037wCDRFlex9++aBjAPHR6NIkCRIsaL2VFCqP0A4z2xjAGMYwBjGMAYxjAGMYwBjGMAYxjAGMYwBjGMAYxjAGMYwBjGMAYxjAP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7170" name="Picture 2" descr="Slikovni rezultat za nu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80928"/>
            <a:ext cx="530509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Zvanje / zanimanje</a:t>
            </a:r>
            <a:endParaRPr lang="hr-H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b="1" dirty="0">
                <a:latin typeface="Calibri" panose="020F0502020204030204" pitchFamily="34" charset="0"/>
                <a:cs typeface="Calibri" panose="020F0502020204030204" pitchFamily="34" charset="0"/>
              </a:rPr>
              <a:t>ZVANJE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Je obrazovanje manje-više specijalizirano, </a:t>
            </a:r>
            <a:r>
              <a:rPr lang="hr-H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podrazumijeva rutinsko obavljanje posla 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za koje nije potrebna visoka teorijska naobrazba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r-H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ZANIMANJE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860032" y="3243262"/>
            <a:ext cx="3337560" cy="2706624"/>
          </a:xfrm>
        </p:spPr>
        <p:txBody>
          <a:bodyPr/>
          <a:lstStyle/>
          <a:p>
            <a:r>
              <a:rPr lang="hr-HR" b="1" dirty="0">
                <a:latin typeface="Calibri" panose="020F0502020204030204" pitchFamily="34" charset="0"/>
                <a:cs typeface="Calibri" panose="020F0502020204030204" pitchFamily="34" charset="0"/>
              </a:rPr>
              <a:t>Je posao koji netko obavlja bez obzira </a:t>
            </a:r>
            <a:r>
              <a:rPr lang="hr-H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hr-HR" b="1" dirty="0">
                <a:latin typeface="Calibri" panose="020F0502020204030204" pitchFamily="34" charset="0"/>
                <a:cs typeface="Calibri" panose="020F0502020204030204" pitchFamily="34" charset="0"/>
              </a:rPr>
              <a:t>zvanje</a:t>
            </a:r>
          </a:p>
          <a:p>
            <a:endParaRPr lang="en-US" dirty="0"/>
          </a:p>
        </p:txBody>
      </p:sp>
      <p:pic>
        <p:nvPicPr>
          <p:cNvPr id="8" name="Picture 2" descr="http://psiholog.ba/wp-content/uploads/2012/06/direction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1040" y="4437112"/>
            <a:ext cx="1919883" cy="1970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1115616" y="476672"/>
            <a:ext cx="6799263" cy="1304925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pl-PL" dirty="0" smtClean="0"/>
              <a:t> </a:t>
            </a:r>
            <a: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RAZLIKA IZMEĐU </a:t>
            </a:r>
            <a:b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»ZVANJA« I »ZANIMANJA</a:t>
            </a:r>
            <a:r>
              <a:rPr lang="pl-PL" b="1" dirty="0" smtClean="0"/>
              <a:t>«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4294967295"/>
          </p:nvPr>
        </p:nvSpPr>
        <p:spPr>
          <a:xfrm>
            <a:off x="971600" y="2210196"/>
            <a:ext cx="3336925" cy="3446463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hr-HR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zvanje se odnosi 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na čovjekovu završenu školu, a ne na posao koji obavlja </a:t>
            </a:r>
          </a:p>
          <a:p>
            <a:pPr>
              <a:buNone/>
            </a:pP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npr. netko je završio ekonomski fakultet, a radi kao trgovac; on je po zvanju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dipl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. ekonomist) </a:t>
            </a:r>
          </a:p>
          <a:p>
            <a:pPr marL="0" indent="0">
              <a:buNone/>
            </a:pP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None/>
            </a:pPr>
            <a:endParaRPr lang="hr-HR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4932040" y="2210195"/>
            <a:ext cx="3338512" cy="3446463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r>
              <a:rPr lang="hr-HR" b="1" i="1" dirty="0">
                <a:latin typeface="Calibri" panose="020F0502020204030204" pitchFamily="34" charset="0"/>
                <a:cs typeface="Calibri" panose="020F0502020204030204" pitchFamily="34" charset="0"/>
              </a:rPr>
              <a:t>zanimanje se odnosi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na posao koji osoba radi, a on ne mora biti vezan uz završenu školu </a:t>
            </a:r>
          </a:p>
          <a:p>
            <a:pPr>
              <a:buNone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   (npr. ako je netko završio ekonomski fakultet, a radi kao trgovac, on je po zanimanju trgovac)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980728"/>
            <a:ext cx="8229600" cy="1143000"/>
          </a:xfrm>
        </p:spPr>
        <p:txBody>
          <a:bodyPr/>
          <a:lstStyle/>
          <a:p>
            <a:r>
              <a:rPr lang="hr-H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Elementi profesije</a:t>
            </a:r>
            <a:endParaRPr lang="hr-H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211960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1. razvijenost osnovnih teorija i metoda</a:t>
            </a:r>
          </a:p>
          <a:p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2. monopolizam na stručnu ekspertizu</a:t>
            </a:r>
          </a:p>
          <a:p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3. prepoznatljivost u javnosti</a:t>
            </a:r>
          </a:p>
          <a:p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4. organiziranost</a:t>
            </a:r>
          </a:p>
          <a:p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5. razvijenost profesionalne etike</a:t>
            </a:r>
          </a:p>
          <a:p>
            <a:endParaRPr lang="hr-H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Za profesije je karakteristično da im je svih </a:t>
            </a:r>
          </a:p>
          <a:p>
            <a:pPr>
              <a:buNone/>
            </a:pP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   5 elemenata razvijeno</a:t>
            </a:r>
          </a:p>
          <a:p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Kod polu-profesije razvijeni su samo 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neki 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 descr="https://encrypted-tbn2.gstatic.com/images?q=tbn:ANd9GcTBtogFKHgliDhlygNTl_NiXLsbhjTvV59ozCxgeoTWSFU_lBc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9719" y="2780928"/>
            <a:ext cx="2257425" cy="2028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15337"/>
            <a:ext cx="7992888" cy="1303867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Poziv </a:t>
            </a:r>
            <a:r>
              <a:rPr lang="hr-HR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stil </a:t>
            </a:r>
            <a:r>
              <a:rPr lang="hr-HR" sz="3100" b="1" dirty="0">
                <a:latin typeface="Calibri" panose="020F0502020204030204" pitchFamily="34" charset="0"/>
                <a:cs typeface="Calibri" panose="020F0502020204030204" pitchFamily="34" charset="0"/>
              </a:rPr>
              <a:t>života u kojem ću najbolje ostvariti sebe samoga, u sebi ima nešto duhovno</a:t>
            </a:r>
            <a:br>
              <a:rPr lang="hr-HR" sz="31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2612" y="2636912"/>
            <a:ext cx="6798736" cy="3444997"/>
          </a:xfrm>
        </p:spPr>
        <p:txBody>
          <a:bodyPr/>
          <a:lstStyle/>
          <a:p>
            <a:r>
              <a:rPr lang="hr-HR" b="1" i="1" dirty="0">
                <a:latin typeface="Calibri" panose="020F0502020204030204" pitchFamily="34" charset="0"/>
                <a:cs typeface="Calibri" panose="020F0502020204030204" pitchFamily="34" charset="0"/>
              </a:rPr>
              <a:t>Važno je da čovjek prepozna talente </a:t>
            </a:r>
            <a:r>
              <a:rPr lang="hr-HR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koje ima. Tako </a:t>
            </a:r>
            <a:r>
              <a:rPr lang="hr-HR" b="1" i="1" dirty="0">
                <a:latin typeface="Calibri" panose="020F0502020204030204" pitchFamily="34" charset="0"/>
                <a:cs typeface="Calibri" panose="020F0502020204030204" pitchFamily="34" charset="0"/>
              </a:rPr>
              <a:t>će i njegovo zanimanje  </a:t>
            </a:r>
            <a:r>
              <a:rPr lang="hr-HR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drugim </a:t>
            </a:r>
            <a:r>
              <a:rPr lang="hr-HR" b="1" i="1" dirty="0">
                <a:latin typeface="Calibri" panose="020F0502020204030204" pitchFamily="34" charset="0"/>
                <a:cs typeface="Calibri" panose="020F0502020204030204" pitchFamily="34" charset="0"/>
              </a:rPr>
              <a:t>ljudima biti  na korist.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2708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4294967295"/>
          </p:nvPr>
        </p:nvSpPr>
        <p:spPr>
          <a:xfrm>
            <a:off x="683568" y="1628800"/>
            <a:ext cx="3672408" cy="3448050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endParaRPr lang="hr-HR" b="1" dirty="0" smtClean="0"/>
          </a:p>
          <a:p>
            <a:pPr lvl="0"/>
            <a:r>
              <a:rPr lang="hr-HR" sz="2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Biti medicinska sestra </a:t>
            </a:r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je jedinstven poziv koji traži ono najljepše u ljudskom biću, a to je </a:t>
            </a:r>
            <a:r>
              <a:rPr lang="hr-HR" sz="2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čovječnost i predanost pozivu.</a:t>
            </a:r>
          </a:p>
          <a:p>
            <a:pPr lvl="0"/>
            <a:endParaRPr lang="hr-HR" dirty="0" smtClean="0"/>
          </a:p>
          <a:p>
            <a:pPr>
              <a:buNone/>
            </a:pP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4793469" y="5520255"/>
            <a:ext cx="3231058" cy="220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poziv</a:t>
            </a:r>
            <a:endParaRPr lang="en-US" dirty="0"/>
          </a:p>
        </p:txBody>
      </p:sp>
      <p:sp>
        <p:nvSpPr>
          <p:cNvPr id="7" name="AutoShape 4" descr="Slikovni rezultat za nur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http://mp-mydailythread.com/wp-content/uploads/2015/04/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3673997" cy="353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lvl="0"/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Sestrinstvo je poziv koji se aktivno uključuje u brigu za zdravlje čovjekovog tijela i duše</a:t>
            </a:r>
            <a:r>
              <a:rPr lang="hr-HR" sz="28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"Moje sestre čine moj život lakšim, čak i kada mi rade ono što ne volim. Drže me za ruku i brišu mi lice kada plačem. Sestre i anđeli znače nešto izuzetno za djecu poput mene."</a:t>
            </a:r>
            <a:r>
              <a:rPr lang="vi-V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… 13-godišnja pacijentica koja boluje od leukemije.</a:t>
            </a:r>
            <a:endParaRPr lang="hr-HR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vi-VN" b="1" dirty="0" smtClean="0"/>
              <a:t> </a:t>
            </a: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7624" y="684973"/>
            <a:ext cx="6798734" cy="1303867"/>
          </a:xfrm>
        </p:spPr>
        <p:txBody>
          <a:bodyPr/>
          <a:lstStyle/>
          <a:p>
            <a:r>
              <a:rPr lang="hr-HR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Zdravstvena njega</a:t>
            </a:r>
            <a:endParaRPr lang="hr-HR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90547" y="1897260"/>
            <a:ext cx="7992888" cy="3444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Pomaže zdravom ili bolesnom pojedincu u </a:t>
            </a:r>
            <a:r>
              <a:rPr lang="hr-HR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zadovoljavanju osnovnih ljudskih potreba </a:t>
            </a:r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koje pridonose zdravlju, oporavku ili mirnoj smrti, a takve aktivnosti često ulaze u područje etike i morala</a:t>
            </a:r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986" name="Picture 2" descr="http://rlv.zcache.com/asian_stick_figure_nurse_t_shirts_and_gifts_poster-r54cd10e1ee9544ffa64b8e870989fcb0_w2j_8byvr_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0838" y="4005064"/>
            <a:ext cx="2356520" cy="2356520"/>
          </a:xfrm>
          <a:prstGeom prst="rect">
            <a:avLst/>
          </a:prstGeom>
          <a:noFill/>
        </p:spPr>
      </p:pic>
      <p:pic>
        <p:nvPicPr>
          <p:cNvPr id="8" name="Picture 2" descr="http://rlv.zcache.com/male_stick_figure_nurse_t_shirts_and_gifts_print-r026812f348154e349cd959616d8f4a74_w2j_8byvr_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953218"/>
            <a:ext cx="2408365" cy="24083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>
                <a:latin typeface="Calibri" panose="020F0502020204030204" pitchFamily="34" charset="0"/>
                <a:cs typeface="Calibri" panose="020F0502020204030204" pitchFamily="34" charset="0"/>
              </a:rPr>
              <a:t>ETIMOLOGIJA</a:t>
            </a:r>
            <a:br>
              <a:rPr lang="hr-HR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r-H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36628" y="1747548"/>
            <a:ext cx="6798736" cy="3444997"/>
          </a:xfrm>
        </p:spPr>
        <p:txBody>
          <a:bodyPr/>
          <a:lstStyle/>
          <a:p>
            <a:r>
              <a:rPr lang="hr-H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hrv</a:t>
            </a:r>
            <a:r>
              <a:rPr lang="hr-HR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sestra-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osoba koja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nadomiješta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obitelj</a:t>
            </a:r>
          </a:p>
          <a:p>
            <a:r>
              <a:rPr lang="hr-H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engl</a:t>
            </a:r>
            <a:r>
              <a:rPr lang="hr-HR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nurse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; to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nurse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- dojiti- ideja zamjenske majke, „profesionalne majke“</a:t>
            </a:r>
          </a:p>
          <a:p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82" y="3470046"/>
            <a:ext cx="7452828" cy="291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01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1183978" y="404664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Povijesni razvoj sestrinstva</a:t>
            </a:r>
            <a:r>
              <a:rPr lang="hr-HR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r-H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1"/>
          </p:nvPr>
        </p:nvSpPr>
        <p:spPr>
          <a:xfrm>
            <a:off x="467544" y="1916832"/>
            <a:ext cx="4049592" cy="460851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85000" lnSpcReduction="10000"/>
          </a:bodyPr>
          <a:lstStyle/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Povijesno gledano sestrinstvo je nastalo na praksi i tradiciji </a:t>
            </a:r>
            <a:r>
              <a:rPr lang="hr-HR" b="1" dirty="0">
                <a:latin typeface="Calibri" panose="020F0502020204030204" pitchFamily="34" charset="0"/>
                <a:cs typeface="Calibri" panose="020F0502020204030204" pitchFamily="34" charset="0"/>
              </a:rPr>
              <a:t>njegovanja bolesnika i ranjenika, skrbi za nemoćne, napuštene i siromašne,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a to nije podrazumijevalo neko posebno stručno znanje i metode. </a:t>
            </a:r>
            <a:endParaRPr lang="hr-H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novije vrijeme, od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Florence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Nightingale nametnula se potreba za stručnom naobrazbom. „Smatram da i osnovni elementi zdravstvene njege zahtijevaju znanje“ (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F.N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pPr marL="0" indent="0" algn="ctr">
              <a:buNone/>
            </a:pPr>
            <a:r>
              <a:rPr lang="hr-HR" b="1" i="1" dirty="0">
                <a:latin typeface="Calibri" panose="020F0502020204030204" pitchFamily="34" charset="0"/>
                <a:cs typeface="Calibri" panose="020F0502020204030204" pitchFamily="34" charset="0"/>
              </a:rPr>
              <a:t>Do profesionalizacije sestrinstva dolazi 60. –ih godina 20. st.</a:t>
            </a:r>
          </a:p>
          <a:p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/>
          </a:p>
        </p:txBody>
      </p:sp>
      <p:pic>
        <p:nvPicPr>
          <p:cNvPr id="7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67" y="1906556"/>
            <a:ext cx="401183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55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3707904" y="1124744"/>
            <a:ext cx="504056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>
                <a:latin typeface="Calibri" panose="020F0502020204030204" pitchFamily="34" charset="0"/>
                <a:cs typeface="Calibri" panose="020F0502020204030204" pitchFamily="34" charset="0"/>
              </a:rPr>
              <a:t>Sestrinstvo treba </a:t>
            </a:r>
            <a:r>
              <a:rPr lang="hr-H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dovesti </a:t>
            </a:r>
            <a:r>
              <a:rPr lang="hr-HR" sz="3200" b="1" dirty="0">
                <a:latin typeface="Calibri" panose="020F0502020204030204" pitchFamily="34" charset="0"/>
                <a:cs typeface="Calibri" panose="020F0502020204030204" pitchFamily="34" charset="0"/>
              </a:rPr>
              <a:t>pacijenta u najbolje uvjete za djelovanje </a:t>
            </a:r>
            <a:r>
              <a:rPr lang="hr-H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prirode</a:t>
            </a:r>
            <a:r>
              <a:rPr lang="hr-H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32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Florence Nightingale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stvaranje najpovoljnijih uvjeta za odvijanje prirodnih procesa</a:t>
            </a:r>
          </a:p>
          <a:p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hr-HR" sz="2800" b="1" dirty="0">
                <a:latin typeface="Calibri" panose="020F0502020204030204" pitchFamily="34" charset="0"/>
                <a:cs typeface="Calibri" panose="020F0502020204030204" pitchFamily="34" charset="0"/>
              </a:rPr>
              <a:t>stvaranje fizičke, psihičke i socijalne okoline koja pospješuje ozdravljenje</a:t>
            </a:r>
          </a:p>
        </p:txBody>
      </p:sp>
      <p:pic>
        <p:nvPicPr>
          <p:cNvPr id="5" name="Picture 2" descr="Slikovni rezultat za florenc nighting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09" y="1268760"/>
            <a:ext cx="3227195" cy="44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689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1331640" y="2828836"/>
            <a:ext cx="6624736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2800" dirty="0"/>
              <a:t>„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Biti dobra medicinska sestra prvenstveno znači biti dobra žena, ili nisi ništa. </a:t>
            </a:r>
            <a:endParaRPr lang="hr-HR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Biti 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dobra žena znači stalno se usavršavati…“ </a:t>
            </a:r>
            <a:endParaRPr lang="hr-HR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Florence</a:t>
            </a:r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Nightingale</a:t>
            </a:r>
          </a:p>
        </p:txBody>
      </p:sp>
    </p:spTree>
    <p:extLst>
      <p:ext uri="{BB962C8B-B14F-4D97-AF65-F5344CB8AC3E}">
        <p14:creationId xmlns:p14="http://schemas.microsoft.com/office/powerpoint/2010/main" val="873712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827584" y="692696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Polovicom prošloga stoljeća začetnica modernog sestrinstva </a:t>
            </a:r>
            <a:r>
              <a:rPr lang="hr-HR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Florence</a:t>
            </a:r>
            <a:r>
              <a:rPr lang="hr-HR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Nightingale </a:t>
            </a:r>
            <a:r>
              <a:rPr lang="hr-HR" sz="2800" b="1" dirty="0">
                <a:latin typeface="Calibri" panose="020F0502020204030204" pitchFamily="34" charset="0"/>
                <a:cs typeface="Calibri" panose="020F0502020204030204" pitchFamily="34" charset="0"/>
              </a:rPr>
              <a:t>u svoj model tog zanimanja ugradila je i neke etičke komponente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Ona je </a:t>
            </a:r>
            <a:r>
              <a:rPr lang="hr-HR" sz="2800" b="1" dirty="0">
                <a:latin typeface="Calibri" panose="020F0502020204030204" pitchFamily="34" charset="0"/>
                <a:cs typeface="Calibri" panose="020F0502020204030204" pitchFamily="34" charset="0"/>
              </a:rPr>
              <a:t>pod utjecajem </a:t>
            </a:r>
            <a:r>
              <a:rPr lang="hr-HR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etike vrlina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, odnosno jedne od etičkih teorija koja je zacijelo u njeno vrijeme bila popularna - od svojih sljedbenica zahtijevala i “moralnu čistoću”.</a:t>
            </a:r>
          </a:p>
        </p:txBody>
      </p:sp>
      <p:sp>
        <p:nvSpPr>
          <p:cNvPr id="4" name="AutoShape 4" descr="Slikovni rezultat za florenc nightinga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Slikovni rezultat za florenc nighting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096" y="701306"/>
            <a:ext cx="3240360" cy="520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5200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396</TotalTime>
  <Words>1208</Words>
  <Application>Microsoft Office PowerPoint</Application>
  <PresentationFormat>On-screen Show (4:3)</PresentationFormat>
  <Paragraphs>116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Garamond</vt:lpstr>
      <vt:lpstr>Times New Roman</vt:lpstr>
      <vt:lpstr>Organic</vt:lpstr>
      <vt:lpstr>PowerPoint Presentation</vt:lpstr>
      <vt:lpstr>PowerPoint Presentation</vt:lpstr>
      <vt:lpstr>Zdravstvena njega</vt:lpstr>
      <vt:lpstr>Zdravstvena njega</vt:lpstr>
      <vt:lpstr>ETIMOLOGIJA </vt:lpstr>
      <vt:lpstr>Povijesni razvoj sestrinstva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PROBLEMSKI ZADACI </vt:lpstr>
      <vt:lpstr>PowerPoint Presentation</vt:lpstr>
      <vt:lpstr>PowerPoint Presentation</vt:lpstr>
      <vt:lpstr> Pomoć ljudima  osnovni je zadatak medicinskih sestara i  smisao njihovog posla</vt:lpstr>
      <vt:lpstr>PowerPoint Presentation</vt:lpstr>
      <vt:lpstr>ICN</vt:lpstr>
      <vt:lpstr>PowerPoint Presentation</vt:lpstr>
      <vt:lpstr>ANA  američko udruženje medicinskih sestara</vt:lpstr>
      <vt:lpstr>PowerPoint Presentation</vt:lpstr>
      <vt:lpstr>Etika sestrinstva </vt:lpstr>
      <vt:lpstr>Etika u sestrinstvu</vt:lpstr>
      <vt:lpstr>SESTRINSTVO I SKRB </vt:lpstr>
      <vt:lpstr>Značenja zdravstvene skrbi: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ZVANJE I ZANIMANJE PROFESIJA / POZIV</vt:lpstr>
      <vt:lpstr>Zvanje / zanimanje</vt:lpstr>
      <vt:lpstr>  RAZLIKA IZMEĐU  »ZVANJA« I »ZANIMANJA« </vt:lpstr>
      <vt:lpstr>Elementi profesije</vt:lpstr>
      <vt:lpstr>Poziv  stil života u kojem ću najbolje ostvariti sebe samoga, u sebi ima nešto duhovno </vt:lpstr>
      <vt:lpstr>PowerPoint Presentation</vt:lpstr>
      <vt:lpstr>Sestrinstvo je poziv koji se aktivno uključuje u brigu za zdravlje čovjekovog tijela i duše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FILOZOFIJA SESTRINSTVA- PITANJE IDENTITETA</dc:title>
  <dc:creator>kotisnik-TOSH</dc:creator>
  <cp:lastModifiedBy>Microsoft</cp:lastModifiedBy>
  <cp:revision>66</cp:revision>
  <dcterms:created xsi:type="dcterms:W3CDTF">2012-09-18T19:36:17Z</dcterms:created>
  <dcterms:modified xsi:type="dcterms:W3CDTF">2017-06-02T21:49:05Z</dcterms:modified>
</cp:coreProperties>
</file>