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84" r:id="rId6"/>
    <p:sldId id="289" r:id="rId7"/>
    <p:sldId id="290" r:id="rId8"/>
    <p:sldId id="272" r:id="rId9"/>
    <p:sldId id="273" r:id="rId10"/>
    <p:sldId id="282" r:id="rId11"/>
    <p:sldId id="264" r:id="rId12"/>
    <p:sldId id="267" r:id="rId13"/>
    <p:sldId id="283" r:id="rId14"/>
    <p:sldId id="285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6" r:id="rId24"/>
    <p:sldId id="287" r:id="rId25"/>
    <p:sldId id="288" r:id="rId26"/>
    <p:sldId id="270" r:id="rId27"/>
    <p:sldId id="271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81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8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28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06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08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7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80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641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63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985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00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75D4-4DB1-46CF-846F-76D96789AADE}" type="datetimeFigureOut">
              <a:rPr lang="hr-HR" smtClean="0"/>
              <a:pPr/>
              <a:t>5.12.2016.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14FB-72E8-4574-938A-B0CF8623058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2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269480" cy="484632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727682" y="5589240"/>
            <a:ext cx="34692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b="1" i="1" dirty="0"/>
              <a:t>Etika </a:t>
            </a:r>
            <a:r>
              <a:rPr lang="hr-HR" sz="6000" b="1" i="1" dirty="0" smtClean="0"/>
              <a:t>skrbi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387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13690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800" b="1" dirty="0"/>
              <a:t>O</a:t>
            </a:r>
            <a:r>
              <a:rPr lang="hr-HR" sz="2800" b="1" dirty="0" smtClean="0"/>
              <a:t>snovne </a:t>
            </a:r>
            <a:r>
              <a:rPr lang="hr-HR" sz="2800" b="1" dirty="0"/>
              <a:t>osobine etike skrbi </a:t>
            </a:r>
            <a:endParaRPr lang="hr-HR" sz="2800" b="1" dirty="0" smtClean="0"/>
          </a:p>
          <a:p>
            <a:pPr algn="ctr"/>
            <a:r>
              <a:rPr lang="hr-HR" sz="2800" b="1" dirty="0" smtClean="0"/>
              <a:t>opis </a:t>
            </a:r>
            <a:r>
              <a:rPr lang="hr-HR" sz="2800" b="1" dirty="0"/>
              <a:t>moralnog ponašanja</a:t>
            </a:r>
            <a:r>
              <a:rPr lang="hr-H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r-HR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sastoji </a:t>
            </a:r>
            <a:r>
              <a:rPr lang="hr-HR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u:</a:t>
            </a:r>
          </a:p>
          <a:p>
            <a:pPr algn="ctr"/>
            <a:endParaRPr lang="hr-HR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izbjegavanju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nanošenja boli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drugomeu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osjetljivost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 probleme </a:t>
            </a: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drugih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 </a:t>
            </a:r>
            <a:r>
              <a:rPr lang="hr-H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sućuti i suosjećanja s problemima drugih ljudi</a:t>
            </a:r>
          </a:p>
        </p:txBody>
      </p:sp>
      <p:pic>
        <p:nvPicPr>
          <p:cNvPr id="3076" name="Picture 4" descr="Slikovni rezultat za majka te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4680520" cy="309968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267298" cy="326989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547664" y="4077072"/>
            <a:ext cx="6267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Sam </a:t>
            </a:r>
            <a:r>
              <a:rPr lang="hr-HR" sz="2800" dirty="0"/>
              <a:t>pojam skrb ili skrbiti (engl. care) znači </a:t>
            </a:r>
            <a:r>
              <a:rPr lang="hr-HR" sz="2800" b="1" dirty="0"/>
              <a:t>pomagati drugim osobama ili njegovati druge osobe koje nemaju potrebnu snagu znanje ili volju </a:t>
            </a:r>
            <a:r>
              <a:rPr lang="hr-HR" sz="2800" dirty="0"/>
              <a:t>kako bi postigle najveću razinu samostalnosti</a:t>
            </a:r>
          </a:p>
        </p:txBody>
      </p:sp>
    </p:spTree>
    <p:extLst>
      <p:ext uri="{BB962C8B-B14F-4D97-AF65-F5344CB8AC3E}">
        <p14:creationId xmlns:p14="http://schemas.microsoft.com/office/powerpoint/2010/main" val="27122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1" y="188640"/>
            <a:ext cx="6600831" cy="35814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427552" y="3861048"/>
            <a:ext cx="66008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Opasnost- </a:t>
            </a:r>
            <a:r>
              <a:rPr lang="hr-HR" sz="2400" b="1" dirty="0"/>
              <a:t>prevelika osjećajnost koja vodi u neprofesionalnost i pristranost</a:t>
            </a:r>
          </a:p>
          <a:p>
            <a:r>
              <a:rPr lang="hr-HR" sz="2400" dirty="0"/>
              <a:t>S</a:t>
            </a:r>
            <a:r>
              <a:rPr lang="hr-HR" sz="2400" dirty="0" smtClean="0"/>
              <a:t>uosjećamo </a:t>
            </a:r>
            <a:r>
              <a:rPr lang="hr-HR" sz="2400" dirty="0"/>
              <a:t>više sa onima u čijoj se situaciji lakše prepoznamo ili sa onima koji nisu krivi za svoju </a:t>
            </a:r>
            <a:r>
              <a:rPr lang="hr-HR" sz="2400" dirty="0" smtClean="0"/>
              <a:t>situaciju</a:t>
            </a:r>
          </a:p>
          <a:p>
            <a:r>
              <a:rPr lang="hr-HR" sz="2400" dirty="0" smtClean="0"/>
              <a:t>medicinska </a:t>
            </a:r>
            <a:r>
              <a:rPr lang="hr-HR" sz="2400" dirty="0"/>
              <a:t>sestra, međutim, mora nepristrano pružati skrb</a:t>
            </a:r>
          </a:p>
        </p:txBody>
      </p:sp>
    </p:spTree>
    <p:extLst>
      <p:ext uri="{BB962C8B-B14F-4D97-AF65-F5344CB8AC3E}">
        <p14:creationId xmlns:p14="http://schemas.microsoft.com/office/powerpoint/2010/main" val="19863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1760" y="476672"/>
            <a:ext cx="6357392" cy="7200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458380"/>
            <a:ext cx="8157592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r-HR" sz="3200" b="1" i="1" dirty="0">
                <a:solidFill>
                  <a:schemeClr val="tx1"/>
                </a:solidFill>
              </a:rPr>
              <a:t>Sestrinska je etika usmjerena prema bolesniku i njegovoj cjelokupnoj osobnosti </a:t>
            </a:r>
            <a:r>
              <a:rPr lang="hr-HR" sz="3200" b="1" i="1" dirty="0" smtClean="0">
                <a:solidFill>
                  <a:schemeClr val="tx1"/>
                </a:solidFill>
              </a:rPr>
              <a:t>–</a:t>
            </a:r>
          </a:p>
          <a:p>
            <a:pPr>
              <a:buNone/>
            </a:pPr>
            <a:r>
              <a:rPr lang="hr-HR" sz="3200" b="1" i="1" dirty="0" smtClean="0">
                <a:solidFill>
                  <a:schemeClr val="tx1"/>
                </a:solidFill>
              </a:rPr>
              <a:t> </a:t>
            </a:r>
            <a:r>
              <a:rPr lang="hr-HR" sz="3200" b="1" i="1" dirty="0">
                <a:solidFill>
                  <a:schemeClr val="tx1"/>
                </a:solidFill>
              </a:rPr>
              <a:t>a ne samo prema bolesti</a:t>
            </a:r>
          </a:p>
        </p:txBody>
      </p:sp>
      <p:pic>
        <p:nvPicPr>
          <p:cNvPr id="5124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5328592" cy="32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5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188640"/>
            <a:ext cx="8424936" cy="36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 smtClean="0">
                <a:solidFill>
                  <a:schemeClr val="tx1"/>
                </a:solidFill>
              </a:rPr>
              <a:t>Pružanje skrbi bolesnoj osobi obavlja se u skladu s njezinim najboljim interesom</a:t>
            </a:r>
          </a:p>
          <a:p>
            <a:r>
              <a:rPr lang="hr-HR" sz="2400" dirty="0" smtClean="0">
                <a:solidFill>
                  <a:schemeClr val="tx1"/>
                </a:solidFill>
              </a:rPr>
              <a:t>Odluke se donose dogovorom između osobe koja se skrbi za bolesnika i samog bolesnika</a:t>
            </a:r>
          </a:p>
          <a:p>
            <a:r>
              <a:rPr lang="hr-HR" sz="2400" b="1" i="1" dirty="0" smtClean="0">
                <a:solidFill>
                  <a:schemeClr val="tx1"/>
                </a:solidFill>
              </a:rPr>
              <a:t>Osjećaj za osobu i razumijevanje njezinih potreba </a:t>
            </a:r>
            <a:r>
              <a:rPr lang="hr-HR" sz="2400" dirty="0" smtClean="0">
                <a:solidFill>
                  <a:schemeClr val="tx1"/>
                </a:solidFill>
              </a:rPr>
              <a:t>osnova je za odlučivanje i djelovanje u sestrinskoj etici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38" y="3933056"/>
            <a:ext cx="5892316" cy="27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7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Pet elemenata čine etiku skrbi: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hr-HR" dirty="0" smtClean="0"/>
              <a:t>Moralna pažnja</a:t>
            </a:r>
          </a:p>
          <a:p>
            <a:pPr marL="571500" indent="-571500">
              <a:buFont typeface="+mj-lt"/>
              <a:buAutoNum type="arabicPeriod"/>
            </a:pPr>
            <a:r>
              <a:rPr lang="hr-HR" dirty="0" smtClean="0"/>
              <a:t>Odgovornost</a:t>
            </a:r>
          </a:p>
          <a:p>
            <a:pPr marL="571500" indent="-571500">
              <a:buFont typeface="+mj-lt"/>
              <a:buAutoNum type="arabicPeriod"/>
            </a:pPr>
            <a:r>
              <a:rPr lang="hr-HR" dirty="0" smtClean="0"/>
              <a:t>Razumijevanje</a:t>
            </a:r>
          </a:p>
          <a:p>
            <a:pPr marL="571500" indent="-571500">
              <a:buFont typeface="+mj-lt"/>
              <a:buAutoNum type="arabicPeriod"/>
            </a:pPr>
            <a:r>
              <a:rPr lang="hr-HR" dirty="0" smtClean="0"/>
              <a:t>Savjestan odnos</a:t>
            </a:r>
          </a:p>
          <a:p>
            <a:pPr marL="571500" indent="-571500">
              <a:buFont typeface="+mj-lt"/>
              <a:buAutoNum type="arabicPeriod"/>
            </a:pPr>
            <a:r>
              <a:rPr lang="hr-HR" dirty="0" smtClean="0"/>
              <a:t>Prilagodba </a:t>
            </a:r>
            <a:endParaRPr lang="hr-HR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2856"/>
            <a:ext cx="4314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MORALNA PAŽNJA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082"/>
            <a:ext cx="8229600" cy="541890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/>
              <a:t>Odnosi se na pomaganju čovjeku u zadovoljavanju njegovih osnovnih životnih potreba</a:t>
            </a:r>
          </a:p>
          <a:p>
            <a:r>
              <a:rPr lang="hr-HR" sz="2800" dirty="0" smtClean="0"/>
              <a:t>Svi oni koji pružaju skrb moraju imati </a:t>
            </a:r>
          </a:p>
          <a:p>
            <a:pPr>
              <a:buNone/>
            </a:pPr>
            <a:r>
              <a:rPr lang="hr-HR" sz="2800" dirty="0" smtClean="0"/>
              <a:t>    znanje, vrijeme i mogućnost pružiti sveobuhvatnu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njegu holističkim pristupom</a:t>
            </a:r>
            <a:endParaRPr lang="hr-HR" sz="2800" dirty="0"/>
          </a:p>
        </p:txBody>
      </p:sp>
      <p:pic>
        <p:nvPicPr>
          <p:cNvPr id="7172" name="Picture 4" descr="Slikovni rezultat za care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93305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Cjelovit / holistički pristup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505115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hr-HR" dirty="0" smtClean="0"/>
              <a:t>Shvaćanje čovjeka kao cjeline –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fizičke, psihičke, socijalne i duševne</a:t>
            </a:r>
            <a:endParaRPr lang="hr-HR" dirty="0"/>
          </a:p>
        </p:txBody>
      </p:sp>
      <p:pic>
        <p:nvPicPr>
          <p:cNvPr id="8194" name="Picture 2" descr="Slikovni rezultat za care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104456" cy="307834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Odgovornost 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0848" y="1397130"/>
            <a:ext cx="8229600" cy="520022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Je svrha odnosa osobe koja se skrbi i osobe za koju se skrbi</a:t>
            </a:r>
          </a:p>
          <a:p>
            <a:r>
              <a:rPr lang="hr-HR" dirty="0" smtClean="0"/>
              <a:t>Medicinska sestra koja pruža skrb postaje “ovlaštena” činiti ono što osoba koja prima skrb kaže, traži, treba ili želi</a:t>
            </a:r>
            <a:endParaRPr lang="hr-HR" dirty="0"/>
          </a:p>
        </p:txBody>
      </p:sp>
      <p:pic>
        <p:nvPicPr>
          <p:cNvPr id="9218" name="Picture 2" descr="Slikovni rezultat za care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85227"/>
            <a:ext cx="5040560" cy="25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Razumijevanje 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Sposobnost vidjeti drugu osobu u njezinu svijetu i biti njena postojanja</a:t>
            </a:r>
            <a:endParaRPr lang="hr-HR" dirty="0"/>
          </a:p>
        </p:txBody>
      </p:sp>
      <p:pic>
        <p:nvPicPr>
          <p:cNvPr id="10242" name="Picture 2" descr="Slikovni rezultat za care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7162"/>
            <a:ext cx="6191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8703"/>
            <a:ext cx="4500052" cy="482453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932040" y="1156917"/>
            <a:ext cx="40999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u="sng" dirty="0" smtClean="0"/>
              <a:t>Skrbiti </a:t>
            </a:r>
          </a:p>
          <a:p>
            <a:pPr marL="457200" indent="-457200">
              <a:buFontTx/>
              <a:buChar char="-"/>
            </a:pPr>
            <a:r>
              <a:rPr lang="hr-HR" sz="2800" b="1" dirty="0" smtClean="0"/>
              <a:t>brinuti </a:t>
            </a:r>
            <a:r>
              <a:rPr lang="hr-HR" sz="2800" b="1" dirty="0"/>
              <a:t>se za druge </a:t>
            </a:r>
            <a:r>
              <a:rPr lang="hr-HR" sz="2800" b="1" dirty="0" smtClean="0"/>
              <a:t>/</a:t>
            </a:r>
          </a:p>
          <a:p>
            <a:r>
              <a:rPr lang="hr-HR" sz="2800" b="1" dirty="0"/>
              <a:t> </a:t>
            </a:r>
            <a:r>
              <a:rPr lang="hr-HR" sz="2800" b="1" dirty="0" smtClean="0"/>
              <a:t>     pomagati drugima</a:t>
            </a:r>
          </a:p>
          <a:p>
            <a:pPr marL="457200" indent="-457200">
              <a:buFontTx/>
              <a:buChar char="-"/>
            </a:pPr>
            <a:endParaRPr lang="hr-HR" sz="2800" b="1" dirty="0" smtClean="0"/>
          </a:p>
          <a:p>
            <a:pPr marL="457200" indent="-457200">
              <a:buFontTx/>
              <a:buChar char="-"/>
            </a:pPr>
            <a:r>
              <a:rPr lang="hr-HR" sz="2800" b="1" dirty="0" smtClean="0"/>
              <a:t>Činjenje ispravnih moralnih djela kad to zahtijeva veliki napor ili žrtvovanje</a:t>
            </a:r>
            <a:endParaRPr lang="hr-HR" sz="2800" b="1" dirty="0"/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5176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Savjestan odnos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Ljudski odnos- </a:t>
            </a:r>
            <a:r>
              <a:rPr lang="hr-HR" dirty="0" err="1" smtClean="0"/>
              <a:t>odnos</a:t>
            </a:r>
            <a:r>
              <a:rPr lang="hr-HR" dirty="0" smtClean="0"/>
              <a:t> čovjeka prema čovjeku</a:t>
            </a:r>
          </a:p>
          <a:p>
            <a:r>
              <a:rPr lang="hr-HR" dirty="0" smtClean="0"/>
              <a:t>Odnos prema potrebama i sposobnostima osobe za koju se skrbi</a:t>
            </a:r>
          </a:p>
          <a:p>
            <a:r>
              <a:rPr lang="hr-HR" dirty="0" smtClean="0"/>
              <a:t>Odnos profesionalca i bolesnika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Slikovni rezultat za care patient nu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78" y="1666309"/>
            <a:ext cx="4008322" cy="445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/>
              <a:t>Prilagodba </a:t>
            </a: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77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 smtClean="0"/>
              <a:t>Sposobnost prihvaćanja svih okolnosti koje su zatečene kod osobe koja skrb prima </a:t>
            </a:r>
            <a:endParaRPr lang="hr-HR" dirty="0"/>
          </a:p>
        </p:txBody>
      </p:sp>
      <p:pic>
        <p:nvPicPr>
          <p:cNvPr id="12292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041092" cy="34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i="1" dirty="0" smtClean="0"/>
              <a:t>8 elemenata </a:t>
            </a:r>
            <a:br>
              <a:rPr lang="hr-HR" sz="3600" b="1" i="1" dirty="0" smtClean="0"/>
            </a:br>
            <a:r>
              <a:rPr lang="hr-HR" sz="3600" b="1" i="1" dirty="0" smtClean="0"/>
              <a:t>potrebnih za kvalitetnu provedbu skrbi:</a:t>
            </a:r>
            <a:endParaRPr lang="hr-HR" sz="36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6728" y="1844824"/>
            <a:ext cx="8229600" cy="42093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hr-HR" dirty="0"/>
              <a:t>z</a:t>
            </a:r>
            <a:r>
              <a:rPr lang="hr-HR" dirty="0" smtClean="0"/>
              <a:t>nanje 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 smtClean="0"/>
              <a:t>prilagodljivost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p</a:t>
            </a:r>
            <a:r>
              <a:rPr lang="hr-HR" dirty="0" smtClean="0"/>
              <a:t>ažnja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č</a:t>
            </a:r>
            <a:r>
              <a:rPr lang="hr-HR" dirty="0" smtClean="0"/>
              <a:t>ast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p</a:t>
            </a:r>
            <a:r>
              <a:rPr lang="hr-HR" dirty="0" smtClean="0"/>
              <a:t>ovjerljivost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s</a:t>
            </a:r>
            <a:r>
              <a:rPr lang="hr-HR" dirty="0" smtClean="0"/>
              <a:t>mjernost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/>
              <a:t>n</a:t>
            </a:r>
            <a:r>
              <a:rPr lang="hr-HR" dirty="0" smtClean="0"/>
              <a:t>ada</a:t>
            </a:r>
          </a:p>
          <a:p>
            <a:pPr marL="514350" indent="-514350">
              <a:buFont typeface="+mj-lt"/>
              <a:buAutoNum type="arabicParenR"/>
            </a:pPr>
            <a:r>
              <a:rPr lang="hr-HR" dirty="0" smtClean="0"/>
              <a:t>hrabrost</a:t>
            </a:r>
            <a:endParaRPr lang="hr-HR" dirty="0"/>
          </a:p>
        </p:txBody>
      </p:sp>
      <p:pic>
        <p:nvPicPr>
          <p:cNvPr id="1433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11" y="2780928"/>
            <a:ext cx="416931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5576" y="476672"/>
            <a:ext cx="7941568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Primjenjujući </a:t>
            </a:r>
            <a:r>
              <a:rPr lang="hr-HR" sz="3200" dirty="0"/>
              <a:t>etiku skrbi medicinske sestre usmjeruju svoje aktivnosti </a:t>
            </a:r>
            <a:r>
              <a:rPr lang="hr-HR" sz="3200" dirty="0" smtClean="0"/>
              <a:t>prema;</a:t>
            </a:r>
            <a:r>
              <a:rPr lang="hr-HR" sz="3200" dirty="0"/>
              <a:t/>
            </a:r>
            <a:br>
              <a:rPr lang="hr-HR" sz="3200" dirty="0"/>
            </a:b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755576" y="2156868"/>
            <a:ext cx="8036814" cy="44404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r-H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/>
                </a:solidFill>
              </a:rPr>
              <a:t>bolesniku</a:t>
            </a:r>
            <a:endParaRPr lang="hr-HR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/>
                </a:solidFill>
              </a:rPr>
              <a:t>njegovoj </a:t>
            </a:r>
            <a:r>
              <a:rPr lang="hr-HR" sz="2800" dirty="0">
                <a:solidFill>
                  <a:schemeClr val="tx1"/>
                </a:solidFill>
              </a:rPr>
              <a:t>cjelokupnoj osobnosti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</a:rPr>
              <a:t>i</a:t>
            </a:r>
            <a:r>
              <a:rPr lang="hr-HR" sz="2800" dirty="0" smtClean="0">
                <a:solidFill>
                  <a:schemeClr val="tx1"/>
                </a:solidFill>
              </a:rPr>
              <a:t> onim </a:t>
            </a:r>
            <a:r>
              <a:rPr lang="hr-HR" sz="2800" dirty="0">
                <a:solidFill>
                  <a:schemeClr val="tx1"/>
                </a:solidFill>
              </a:rPr>
              <a:t>problemima koji su nastali promjenom životne </a:t>
            </a:r>
            <a:r>
              <a:rPr lang="hr-HR" sz="2800" dirty="0" smtClean="0">
                <a:solidFill>
                  <a:schemeClr val="tx1"/>
                </a:solidFill>
              </a:rPr>
              <a:t>situacije uzrokovane bolešću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5" y="2188487"/>
            <a:ext cx="2979913" cy="198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14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952625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Osim što treba skrbiti za bolest</a:t>
            </a:r>
          </a:p>
          <a:p>
            <a:r>
              <a:rPr lang="hr-HR" dirty="0" smtClean="0"/>
              <a:t>Treba u dogovoru s ostalim stručnjacima pronalaziti različita rješenja kako bi bolesnicima osigurala približno jednaku kvalitetu života koju su imali prije</a:t>
            </a:r>
          </a:p>
          <a:p>
            <a:endParaRPr lang="hr-HR" dirty="0"/>
          </a:p>
          <a:p>
            <a:r>
              <a:rPr lang="hr-HR" dirty="0" smtClean="0"/>
              <a:t>Organizira prijevoz, informira ga o različitim pomagalima....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9512" y="260648"/>
            <a:ext cx="8580797" cy="1584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i="1" dirty="0" smtClean="0">
                <a:solidFill>
                  <a:schemeClr val="tx1"/>
                </a:solidFill>
              </a:rPr>
              <a:t>Medicinska sestra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Slikovni rezultat za n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79819"/>
            <a:ext cx="3024336" cy="445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63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06418" y="548680"/>
            <a:ext cx="7293974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hr-H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odlaska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posao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pogledajte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u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ogledalo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posl</a:t>
            </a:r>
            <a:r>
              <a:rPr lang="hr-HR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ij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završetka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postavite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sebi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pitanje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99592" y="4581128"/>
            <a:ext cx="72008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Izgledam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li sam </a:t>
            </a:r>
            <a:r>
              <a:rPr lang="hr-HR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32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ponašala</a:t>
            </a:r>
            <a:r>
              <a:rPr lang="en-US" sz="32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tako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bih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pacijentovom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hr-HR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32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hr-HR" sz="32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hr-HR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rovala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bih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ovoj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sestri</a:t>
            </a: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?“ 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635896" y="2924944"/>
            <a:ext cx="1584176" cy="144016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3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Etika skrbi gotovo je suprotna_____________________ etici, a vrlo bliska etici___________.</a:t>
            </a:r>
          </a:p>
          <a:p>
            <a:r>
              <a:rPr lang="hr-HR" dirty="0"/>
              <a:t>Objasnite pojam skrbi!</a:t>
            </a:r>
          </a:p>
          <a:p>
            <a:r>
              <a:rPr lang="hr-HR" dirty="0"/>
              <a:t>Zašto je ideja skrbi toliko važna u zanimanjima u kojima je ključan međuljudski odnos? </a:t>
            </a:r>
          </a:p>
        </p:txBody>
      </p:sp>
    </p:spTree>
    <p:extLst>
      <p:ext uri="{BB962C8B-B14F-4D97-AF65-F5344CB8AC3E}">
        <p14:creationId xmlns:p14="http://schemas.microsoft.com/office/powerpoint/2010/main" val="17398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38100"/>
            <a:ext cx="68389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55576" y="170080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Etika </a:t>
            </a:r>
            <a:r>
              <a:rPr lang="hr-HR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skrbi </a:t>
            </a:r>
            <a:r>
              <a:rPr lang="hr-H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određuje </a:t>
            </a:r>
            <a:r>
              <a:rPr lang="hr-HR" sz="4000" b="1" dirty="0" smtClean="0">
                <a:solidFill>
                  <a:srgbClr val="FF0000"/>
                </a:solidFill>
              </a:rPr>
              <a:t>dobro </a:t>
            </a:r>
          </a:p>
          <a:p>
            <a:pPr algn="ctr"/>
            <a:r>
              <a:rPr lang="hr-H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kao neposrednu brigu za druge</a:t>
            </a:r>
          </a:p>
        </p:txBody>
      </p:sp>
    </p:spTree>
    <p:extLst>
      <p:ext uri="{BB962C8B-B14F-4D97-AF65-F5344CB8AC3E}">
        <p14:creationId xmlns:p14="http://schemas.microsoft.com/office/powerpoint/2010/main" val="28154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539552" y="192481"/>
            <a:ext cx="8352928" cy="1652343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hr-HR" dirty="0" smtClean="0"/>
              <a:t>    </a:t>
            </a:r>
            <a:r>
              <a:rPr lang="hr-HR" sz="2800" dirty="0" smtClean="0"/>
              <a:t>Aktualna je u izravnome međuljudskom odnosu  pomaganja ljudima u : </a:t>
            </a:r>
            <a:r>
              <a:rPr lang="hr-HR" sz="2800" b="1" i="1" dirty="0" smtClean="0"/>
              <a:t>nevolji, patnji, bolesti </a:t>
            </a:r>
          </a:p>
          <a:p>
            <a:pPr>
              <a:buNone/>
            </a:pPr>
            <a:r>
              <a:rPr lang="hr-HR" sz="2800" dirty="0"/>
              <a:t> </a:t>
            </a:r>
            <a:r>
              <a:rPr lang="hr-HR" sz="2800" dirty="0" smtClean="0"/>
              <a:t>    i stoga je MORALNI STAV zdravstvenih djelatnika</a:t>
            </a:r>
            <a:endParaRPr lang="hr-HR" sz="2800" dirty="0"/>
          </a:p>
        </p:txBody>
      </p:sp>
      <p:sp>
        <p:nvSpPr>
          <p:cNvPr id="2" name="Down Arrow 1"/>
          <p:cNvSpPr/>
          <p:nvPr/>
        </p:nvSpPr>
        <p:spPr>
          <a:xfrm>
            <a:off x="3707904" y="1988840"/>
            <a:ext cx="1224136" cy="1296144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3363406"/>
            <a:ext cx="7704856" cy="3472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Briga za druge zahtijeva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 smtClean="0">
                <a:solidFill>
                  <a:schemeClr val="tx1"/>
                </a:solidFill>
              </a:rPr>
              <a:t>posebnu vrstu moralnog razmišljanja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</a:rPr>
              <a:t>p</a:t>
            </a:r>
            <a:r>
              <a:rPr lang="hr-HR" sz="2800" dirty="0" smtClean="0">
                <a:solidFill>
                  <a:schemeClr val="tx1"/>
                </a:solidFill>
              </a:rPr>
              <a:t>osebnu osjetljivost za pojedinca i njegove probleme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800" dirty="0">
                <a:solidFill>
                  <a:schemeClr val="tx1"/>
                </a:solidFill>
              </a:rPr>
              <a:t>t</a:t>
            </a:r>
            <a:r>
              <a:rPr lang="hr-HR" sz="2800" dirty="0" smtClean="0">
                <a:solidFill>
                  <a:schemeClr val="tx1"/>
                </a:solidFill>
              </a:rPr>
              <a:t>e visoku razinu pronicavosti u traženju najboljeg rješenja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67464" y="178184"/>
            <a:ext cx="7592967" cy="273630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1" dirty="0" smtClean="0">
                <a:solidFill>
                  <a:schemeClr val="tx1"/>
                </a:solidFill>
              </a:rPr>
              <a:t>Etiku skrbi promicale su:</a:t>
            </a:r>
          </a:p>
          <a:p>
            <a:pPr algn="ctr"/>
            <a:endParaRPr lang="hr-HR" sz="2800" b="1" i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solidFill>
                  <a:schemeClr val="tx1"/>
                </a:solidFill>
              </a:rPr>
              <a:t>Florance Nightingale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800" dirty="0">
                <a:solidFill>
                  <a:schemeClr val="tx1"/>
                </a:solidFill>
              </a:rPr>
              <a:t>Majka Terezija</a:t>
            </a:r>
          </a:p>
          <a:p>
            <a:endParaRPr lang="hr-HR" b="1" i="1" dirty="0" smtClean="0"/>
          </a:p>
          <a:p>
            <a:pPr algn="ctr"/>
            <a:endParaRPr lang="en-US" dirty="0"/>
          </a:p>
        </p:txBody>
      </p:sp>
      <p:sp>
        <p:nvSpPr>
          <p:cNvPr id="4" name="AutoShape 4" descr="Slikovni rezultat za florence nighting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via Uncy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42685"/>
            <a:ext cx="2808312" cy="350038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majka te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27" y="3212692"/>
            <a:ext cx="2885624" cy="3500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7142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+mn-lt"/>
              </a:rPr>
              <a:t/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latin typeface="+mn-lt"/>
              </a:rPr>
              <a:t>Florance </a:t>
            </a:r>
            <a:r>
              <a:rPr lang="hr-HR" b="1" dirty="0">
                <a:latin typeface="+mn-lt"/>
              </a:rPr>
              <a:t>Nightingale</a:t>
            </a: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 </a:t>
            </a:r>
            <a:r>
              <a:rPr lang="en-US" b="1" i="1" dirty="0" err="1" smtClean="0"/>
              <a:t>Krimskog</a:t>
            </a:r>
            <a:r>
              <a:rPr lang="en-US" b="1" i="1" dirty="0" smtClean="0"/>
              <a:t> </a:t>
            </a:r>
            <a:r>
              <a:rPr lang="en-US" b="1" i="1" dirty="0"/>
              <a:t>rata (1853.-56.) </a:t>
            </a:r>
            <a:r>
              <a:rPr lang="en-US" dirty="0" err="1"/>
              <a:t>organizirala</a:t>
            </a:r>
            <a:r>
              <a:rPr lang="en-US" dirty="0"/>
              <a:t> je u </a:t>
            </a:r>
            <a:r>
              <a:rPr lang="en-US" dirty="0" err="1" smtClean="0"/>
              <a:t>prvu</a:t>
            </a:r>
            <a:r>
              <a:rPr lang="en-US" dirty="0" smtClean="0"/>
              <a:t> </a:t>
            </a:r>
            <a:r>
              <a:rPr lang="en-US" dirty="0" err="1"/>
              <a:t>ekipu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njegu</a:t>
            </a:r>
            <a:r>
              <a:rPr lang="en-US" dirty="0"/>
              <a:t> </a:t>
            </a:r>
            <a:r>
              <a:rPr lang="en-US" dirty="0" err="1"/>
              <a:t>ranjenika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 smtClean="0"/>
              <a:t>bolesnika</a:t>
            </a:r>
            <a:r>
              <a:rPr lang="hr-HR" dirty="0" smtClean="0"/>
              <a:t>. </a:t>
            </a:r>
          </a:p>
          <a:p>
            <a:r>
              <a:rPr lang="en-US" dirty="0" err="1" smtClean="0"/>
              <a:t>smrtnost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poljskim</a:t>
            </a:r>
            <a:r>
              <a:rPr lang="en-US" dirty="0"/>
              <a:t> </a:t>
            </a:r>
            <a:r>
              <a:rPr lang="en-US" dirty="0" err="1" smtClean="0"/>
              <a:t>bolnicama</a:t>
            </a:r>
            <a:r>
              <a:rPr lang="hr-HR" dirty="0" smtClean="0"/>
              <a:t> </a:t>
            </a:r>
            <a:r>
              <a:rPr lang="en-US" dirty="0"/>
              <a:t> </a:t>
            </a:r>
            <a:r>
              <a:rPr lang="en-US" dirty="0" err="1"/>
              <a:t>svedena</a:t>
            </a:r>
            <a:r>
              <a:rPr lang="en-US" dirty="0"/>
              <a:t> je od </a:t>
            </a:r>
            <a:r>
              <a:rPr lang="en-US" b="1" i="1" dirty="0"/>
              <a:t>40% </a:t>
            </a:r>
            <a:r>
              <a:rPr lang="en-US" b="1" i="1" dirty="0" err="1"/>
              <a:t>na</a:t>
            </a:r>
            <a:r>
              <a:rPr lang="en-US" b="1" i="1" dirty="0"/>
              <a:t> 2%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poboljšani</a:t>
            </a:r>
            <a:r>
              <a:rPr lang="en-US" dirty="0"/>
              <a:t> </a:t>
            </a:r>
            <a:r>
              <a:rPr lang="en-US" dirty="0" err="1"/>
              <a:t>higijenski</a:t>
            </a:r>
            <a:r>
              <a:rPr lang="en-US" dirty="0"/>
              <a:t> </a:t>
            </a:r>
            <a:r>
              <a:rPr lang="en-US" dirty="0" err="1"/>
              <a:t>uvjeti</a:t>
            </a:r>
            <a:r>
              <a:rPr lang="en-US" dirty="0"/>
              <a:t>, </a:t>
            </a:r>
            <a:r>
              <a:rPr lang="en-US" dirty="0" err="1"/>
              <a:t>uklonjeni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sepse</a:t>
            </a:r>
            <a:r>
              <a:rPr lang="en-US" dirty="0"/>
              <a:t>, </a:t>
            </a:r>
            <a:r>
              <a:rPr lang="en-US" dirty="0" err="1"/>
              <a:t>crijevnih</a:t>
            </a:r>
            <a:r>
              <a:rPr lang="en-US" dirty="0"/>
              <a:t> </a:t>
            </a:r>
            <a:r>
              <a:rPr lang="en-US" dirty="0" err="1"/>
              <a:t>zaraza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pjegavca</a:t>
            </a:r>
            <a:r>
              <a:rPr lang="en-US" dirty="0"/>
              <a:t>. </a:t>
            </a:r>
            <a:endParaRPr lang="hr-H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 descr="Srod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604130"/>
            <a:ext cx="4104456" cy="48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b="1" i="1" dirty="0" smtClean="0">
                <a:latin typeface="+mn-lt"/>
              </a:rPr>
              <a:t>Majka </a:t>
            </a:r>
            <a:r>
              <a:rPr lang="hr-HR" b="1" i="1" dirty="0">
                <a:latin typeface="+mn-lt"/>
              </a:rPr>
              <a:t>Terezija</a:t>
            </a:r>
            <a:br>
              <a:rPr lang="hr-HR" b="1" i="1" dirty="0">
                <a:latin typeface="+mn-lt"/>
              </a:rPr>
            </a:br>
            <a:endParaRPr lang="en-US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324672" cy="4525963"/>
          </a:xfrm>
        </p:spPr>
        <p:txBody>
          <a:bodyPr/>
          <a:lstStyle/>
          <a:p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/>
              <a:t>45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služila</a:t>
            </a:r>
            <a:r>
              <a:rPr lang="en-US" dirty="0"/>
              <a:t> je </a:t>
            </a:r>
            <a:r>
              <a:rPr lang="en-US" dirty="0" err="1"/>
              <a:t>siromašnima</a:t>
            </a:r>
            <a:r>
              <a:rPr lang="en-US" dirty="0"/>
              <a:t>, </a:t>
            </a:r>
            <a:r>
              <a:rPr lang="en-US" dirty="0" err="1"/>
              <a:t>bolesnima</a:t>
            </a:r>
            <a:r>
              <a:rPr lang="en-US" dirty="0"/>
              <a:t>, </a:t>
            </a:r>
            <a:r>
              <a:rPr lang="en-US" dirty="0" err="1"/>
              <a:t>siročadi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umirućima</a:t>
            </a:r>
            <a:endParaRPr lang="hr-HR" dirty="0" smtClean="0"/>
          </a:p>
          <a:p>
            <a:r>
              <a:rPr lang="en-US" dirty="0" err="1"/>
              <a:t>Misionarke</a:t>
            </a:r>
            <a:r>
              <a:rPr lang="en-US" dirty="0"/>
              <a:t> </a:t>
            </a:r>
            <a:r>
              <a:rPr lang="en-US" dirty="0" err="1"/>
              <a:t>ljubavi</a:t>
            </a:r>
            <a:r>
              <a:rPr lang="en-US" dirty="0"/>
              <a:t> </a:t>
            </a:r>
            <a:r>
              <a:rPr lang="en-US" dirty="0" err="1"/>
              <a:t>nastavljaju</a:t>
            </a:r>
            <a:r>
              <a:rPr lang="en-US" dirty="0"/>
              <a:t> </a:t>
            </a:r>
            <a:r>
              <a:rPr lang="en-US" dirty="0" err="1"/>
              <a:t>pomagati</a:t>
            </a:r>
            <a:r>
              <a:rPr lang="en-US" dirty="0"/>
              <a:t> </a:t>
            </a:r>
            <a:r>
              <a:rPr lang="en-US" dirty="0" err="1"/>
              <a:t>siromašnima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potrebnima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rod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30" y="1600200"/>
            <a:ext cx="4146140" cy="48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8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287524" y="188640"/>
            <a:ext cx="8532948" cy="27363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hr-HR" b="1" i="1" dirty="0"/>
          </a:p>
          <a:p>
            <a:pPr algn="ctr">
              <a:buNone/>
            </a:pPr>
            <a:r>
              <a:rPr lang="hr-HR" b="1" i="1" dirty="0" smtClean="0"/>
              <a:t>BIT ETIKE SKRBI          JE U ETICI SESTRINSTVA</a:t>
            </a:r>
          </a:p>
          <a:p>
            <a:pPr>
              <a:buNone/>
            </a:pPr>
            <a:r>
              <a:rPr lang="hr-HR" dirty="0" smtClean="0"/>
              <a:t>   Pomagati drugima ili njegovati druge osobe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koje nemaju potrebnu snagu, volju ili znanje da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postignu najvišu razinu samostalnosti</a:t>
            </a:r>
            <a:endParaRPr lang="hr-HR" dirty="0"/>
          </a:p>
        </p:txBody>
      </p:sp>
      <p:sp>
        <p:nvSpPr>
          <p:cNvPr id="6" name="Oval 5"/>
          <p:cNvSpPr/>
          <p:nvPr/>
        </p:nvSpPr>
        <p:spPr>
          <a:xfrm>
            <a:off x="287524" y="4577384"/>
            <a:ext cx="5940660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To je rad s ljudima</a:t>
            </a:r>
          </a:p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 za ljude </a:t>
            </a:r>
          </a:p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čovjeka za čovjeka</a:t>
            </a:r>
          </a:p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 i osobe za osobu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609782" y="3212176"/>
            <a:ext cx="1296144" cy="1224136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3635896" y="836712"/>
            <a:ext cx="64807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068960"/>
            <a:ext cx="2614056" cy="37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647" y="126117"/>
            <a:ext cx="8363272" cy="177281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b="1" i="1" dirty="0" smtClean="0"/>
              <a:t>Skrb </a:t>
            </a:r>
            <a:r>
              <a:rPr lang="hr-HR" sz="3600" b="1" i="1" dirty="0"/>
              <a:t>za druge </a:t>
            </a:r>
            <a:r>
              <a:rPr lang="hr-HR" sz="3600" b="1" i="1" dirty="0" smtClean="0"/>
              <a:t>               osnovna </a:t>
            </a:r>
            <a:r>
              <a:rPr lang="hr-HR" sz="3600" b="1" i="1" dirty="0"/>
              <a:t>je dužnost medicinskih sestara </a:t>
            </a:r>
            <a:r>
              <a:rPr lang="hr-HR" sz="3600" b="1" i="1" dirty="0" smtClean="0"/>
              <a:t/>
            </a:r>
            <a:br>
              <a:rPr lang="hr-HR" sz="3600" b="1" i="1" dirty="0" smtClean="0"/>
            </a:br>
            <a:r>
              <a:rPr lang="hr-HR" sz="3600" b="1" i="1" dirty="0" smtClean="0"/>
              <a:t>i </a:t>
            </a:r>
            <a:r>
              <a:rPr lang="hr-HR" sz="3600" b="1" i="1" dirty="0"/>
              <a:t>osnovno područje </a:t>
            </a:r>
            <a:r>
              <a:rPr lang="hr-HR" sz="3600" b="1" i="1" dirty="0" smtClean="0"/>
              <a:t>njihova </a:t>
            </a:r>
            <a:r>
              <a:rPr lang="hr-HR" sz="3600" b="1" i="1" dirty="0"/>
              <a:t>rada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1319" y="2177480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b="1" i="1" dirty="0" smtClean="0"/>
              <a:t>Većina medicinskih sestara bira sestrinstvo kao profesiju jer se žele brinuti o drugima</a:t>
            </a:r>
          </a:p>
          <a:p>
            <a:pPr algn="ctr">
              <a:buNone/>
            </a:pPr>
            <a:endParaRPr lang="hr-HR" b="1" i="1" dirty="0"/>
          </a:p>
        </p:txBody>
      </p:sp>
      <p:pic>
        <p:nvPicPr>
          <p:cNvPr id="5" name="Picture 2" descr="Slikovni rezultat za majka tere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11292"/>
            <a:ext cx="5256584" cy="28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25999" y="548680"/>
            <a:ext cx="108012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611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Florance Nightingale </vt:lpstr>
      <vt:lpstr> Majka Terezija </vt:lpstr>
      <vt:lpstr>PowerPoint Presentation</vt:lpstr>
      <vt:lpstr>  Skrb za druge                osnovna je dužnost medicinskih sestara  i osnovno područje njihova rada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Pet elemenata čine etiku skrbi:</vt:lpstr>
      <vt:lpstr>MORALNA PAŽNJA</vt:lpstr>
      <vt:lpstr>Cjelovit / holistički pristup</vt:lpstr>
      <vt:lpstr>Odgovornost </vt:lpstr>
      <vt:lpstr>Razumijevanje </vt:lpstr>
      <vt:lpstr>Savjestan odnos</vt:lpstr>
      <vt:lpstr>Prilagodba </vt:lpstr>
      <vt:lpstr>8 elemenata  potrebnih za kvalitetnu provedbu skrbi:</vt:lpstr>
      <vt:lpstr> Primjenjujući etiku skrbi medicinske sestre usmjeruju svoje aktivnosti prema; </vt:lpstr>
      <vt:lpstr>PowerPoint Presentation</vt:lpstr>
      <vt:lpstr>PowerPoint Presentation</vt:lpstr>
      <vt:lpstr>PONAVLJANJE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kotisnik-TOSH</dc:creator>
  <cp:lastModifiedBy>Microsoft</cp:lastModifiedBy>
  <cp:revision>44</cp:revision>
  <dcterms:created xsi:type="dcterms:W3CDTF">2013-01-10T19:15:46Z</dcterms:created>
  <dcterms:modified xsi:type="dcterms:W3CDTF">2016-12-05T15:32:16Z</dcterms:modified>
</cp:coreProperties>
</file>