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60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62" r:id="rId1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19EEE3-7A8E-4A93-B4AB-217300302C29}" type="datetimeFigureOut">
              <a:rPr lang="hr-HR" smtClean="0"/>
              <a:t>3.6.2020.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54E91-794E-42FA-A634-09991508FFA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5183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E464DCC-52EC-49A4-B461-1B098340816C}" type="slidenum">
              <a:rPr lang="hr-HR" altLang="sr-Latn-RS"/>
              <a:pPr eaLnBrk="1" hangingPunct="1">
                <a:spcBef>
                  <a:spcPct val="0"/>
                </a:spcBef>
              </a:pPr>
              <a:t>3</a:t>
            </a:fld>
            <a:endParaRPr lang="hr-HR" altLang="sr-Latn-RS"/>
          </a:p>
        </p:txBody>
      </p:sp>
      <p:sp>
        <p:nvSpPr>
          <p:cNvPr id="194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sr-Latn-R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541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BCEBF-6A7B-4FBC-BE93-6FAE7EB10A21}" type="slidenum">
              <a:rPr lang="hr-HR" smtClean="0"/>
              <a:pPr/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7287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969FD-3849-4B87-BB99-BBABB1EB8377}" type="datetimeFigureOut">
              <a:rPr lang="hr-HR" smtClean="0"/>
              <a:t>3.6.2020.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BF66334-0E4B-4A4C-A70C-F2F0CF314C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12878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969FD-3849-4B87-BB99-BBABB1EB8377}" type="datetimeFigureOut">
              <a:rPr lang="hr-HR" smtClean="0"/>
              <a:t>3.6.2020.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F66334-0E4B-4A4C-A70C-F2F0CF314C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07344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969FD-3849-4B87-BB99-BBABB1EB8377}" type="datetimeFigureOut">
              <a:rPr lang="hr-HR" smtClean="0"/>
              <a:t>3.6.2020.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F66334-0E4B-4A4C-A70C-F2F0CF314CE5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160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969FD-3849-4B87-BB99-BBABB1EB8377}" type="datetimeFigureOut">
              <a:rPr lang="hr-HR" smtClean="0"/>
              <a:t>3.6.2020.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F66334-0E4B-4A4C-A70C-F2F0CF314C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2018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969FD-3849-4B87-BB99-BBABB1EB8377}" type="datetimeFigureOut">
              <a:rPr lang="hr-HR" smtClean="0"/>
              <a:t>3.6.2020.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F66334-0E4B-4A4C-A70C-F2F0CF314CE5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13821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969FD-3849-4B87-BB99-BBABB1EB8377}" type="datetimeFigureOut">
              <a:rPr lang="hr-HR" smtClean="0"/>
              <a:t>3.6.2020.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F66334-0E4B-4A4C-A70C-F2F0CF314C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86805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969FD-3849-4B87-BB99-BBABB1EB8377}" type="datetimeFigureOut">
              <a:rPr lang="hr-HR" smtClean="0"/>
              <a:t>3.6.2020.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6334-0E4B-4A4C-A70C-F2F0CF314C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650546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969FD-3849-4B87-BB99-BBABB1EB8377}" type="datetimeFigureOut">
              <a:rPr lang="hr-HR" smtClean="0"/>
              <a:t>3.6.2020.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6334-0E4B-4A4C-A70C-F2F0CF314C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1687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969FD-3849-4B87-BB99-BBABB1EB8377}" type="datetimeFigureOut">
              <a:rPr lang="hr-HR" smtClean="0"/>
              <a:t>3.6.2020.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6334-0E4B-4A4C-A70C-F2F0CF314C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26987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969FD-3849-4B87-BB99-BBABB1EB8377}" type="datetimeFigureOut">
              <a:rPr lang="hr-HR" smtClean="0"/>
              <a:t>3.6.2020.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F66334-0E4B-4A4C-A70C-F2F0CF314C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43410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969FD-3849-4B87-BB99-BBABB1EB8377}" type="datetimeFigureOut">
              <a:rPr lang="hr-HR" smtClean="0"/>
              <a:t>3.6.2020.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BF66334-0E4B-4A4C-A70C-F2F0CF314C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16465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969FD-3849-4B87-BB99-BBABB1EB8377}" type="datetimeFigureOut">
              <a:rPr lang="hr-HR" smtClean="0"/>
              <a:t>3.6.2020.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BF66334-0E4B-4A4C-A70C-F2F0CF314C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9032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969FD-3849-4B87-BB99-BBABB1EB8377}" type="datetimeFigureOut">
              <a:rPr lang="hr-HR" smtClean="0"/>
              <a:t>3.6.2020.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6334-0E4B-4A4C-A70C-F2F0CF314C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22373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969FD-3849-4B87-BB99-BBABB1EB8377}" type="datetimeFigureOut">
              <a:rPr lang="hr-HR" smtClean="0"/>
              <a:t>3.6.2020.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6334-0E4B-4A4C-A70C-F2F0CF314C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9030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969FD-3849-4B87-BB99-BBABB1EB8377}" type="datetimeFigureOut">
              <a:rPr lang="hr-HR" smtClean="0"/>
              <a:t>3.6.2020.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66334-0E4B-4A4C-A70C-F2F0CF314C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92051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969FD-3849-4B87-BB99-BBABB1EB8377}" type="datetimeFigureOut">
              <a:rPr lang="hr-HR" smtClean="0"/>
              <a:t>3.6.2020.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F66334-0E4B-4A4C-A70C-F2F0CF314C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2220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969FD-3849-4B87-BB99-BBABB1EB8377}" type="datetimeFigureOut">
              <a:rPr lang="hr-HR" smtClean="0"/>
              <a:t>3.6.2020.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BF66334-0E4B-4A4C-A70C-F2F0CF314C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6938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>
            <a:spLocks noGrp="1"/>
          </p:cNvSpPr>
          <p:nvPr>
            <p:ph type="ctrTitle"/>
          </p:nvPr>
        </p:nvSpPr>
        <p:spPr>
          <a:xfrm>
            <a:off x="0" y="1"/>
            <a:ext cx="11504613" cy="1894114"/>
          </a:xfrm>
          <a:prstGeom prst="rect">
            <a:avLst/>
          </a:prstGeom>
        </p:spPr>
        <p:txBody>
          <a:bodyPr vert="horz" lIns="45720" rIns="45720" bIns="45720" anchor="b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hr-HR" sz="3100" b="0" dirty="0">
                <a:effectLst/>
              </a:rPr>
              <a:t>Škola za medicinske sestre Vinogradska</a:t>
            </a:r>
            <a:r>
              <a:rPr lang="hr-HR" sz="3100" b="0" dirty="0">
                <a:solidFill>
                  <a:schemeClr val="tx1"/>
                </a:solidFill>
                <a:effectLst/>
              </a:rPr>
              <a:t/>
            </a:r>
            <a:br>
              <a:rPr lang="hr-HR" sz="3100" b="0" dirty="0">
                <a:solidFill>
                  <a:schemeClr val="tx1"/>
                </a:solidFill>
                <a:effectLst/>
              </a:rPr>
            </a:br>
            <a:r>
              <a:rPr lang="hr-HR" sz="3100" b="0" dirty="0" smtClean="0">
                <a:solidFill>
                  <a:schemeClr val="tx1"/>
                </a:solidFill>
                <a:effectLst/>
              </a:rPr>
              <a:t>Zdravstvena njega kirurškoga bolesnika opća</a:t>
            </a:r>
            <a:r>
              <a:rPr lang="hr-HR" sz="3600" b="0" dirty="0">
                <a:effectLst/>
              </a:rPr>
              <a:t/>
            </a:r>
            <a:br>
              <a:rPr lang="hr-HR" sz="3600" b="0" dirty="0">
                <a:effectLst/>
              </a:rPr>
            </a:b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050869" y="2272937"/>
            <a:ext cx="9453743" cy="3630725"/>
          </a:xfrm>
        </p:spPr>
        <p:txBody>
          <a:bodyPr>
            <a:normAutofit fontScale="92500"/>
          </a:bodyPr>
          <a:lstStyle/>
          <a:p>
            <a:r>
              <a:rPr lang="hr-HR" sz="4800" b="1" dirty="0" smtClean="0"/>
              <a:t>Prijem bolesnika na kirurški odjel </a:t>
            </a:r>
          </a:p>
          <a:p>
            <a:r>
              <a:rPr lang="hr-HR" sz="4800" dirty="0"/>
              <a:t> </a:t>
            </a:r>
            <a:endParaRPr lang="hr-HR" sz="4800" dirty="0" smtClean="0"/>
          </a:p>
          <a:p>
            <a:endParaRPr lang="hr-HR" sz="4800" dirty="0"/>
          </a:p>
          <a:p>
            <a:r>
              <a:rPr lang="hr-HR" sz="4300" dirty="0" smtClean="0"/>
              <a:t>                  Josip Božić </a:t>
            </a:r>
            <a:r>
              <a:rPr lang="hr-HR" sz="4300" dirty="0" err="1" smtClean="0"/>
              <a:t>mag.med.tech</a:t>
            </a:r>
            <a:r>
              <a:rPr lang="hr-HR" sz="4800" dirty="0" smtClean="0"/>
              <a:t>.</a:t>
            </a:r>
            <a:endParaRPr lang="hr-HR" sz="4800" dirty="0"/>
          </a:p>
        </p:txBody>
      </p:sp>
    </p:spTree>
    <p:extLst>
      <p:ext uri="{BB962C8B-B14F-4D97-AF65-F5344CB8AC3E}">
        <p14:creationId xmlns:p14="http://schemas.microsoft.com/office/powerpoint/2010/main" val="3651645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r-Latn-RS" altLang="sr-Latn-R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r-HR" altLang="sr-Latn-RS" dirty="0"/>
          </a:p>
          <a:p>
            <a:r>
              <a:rPr lang="hr-HR" altLang="sr-Latn-RS" sz="3200" dirty="0"/>
              <a:t>Osobna higijena</a:t>
            </a:r>
          </a:p>
          <a:p>
            <a:r>
              <a:rPr lang="hr-HR" altLang="sr-Latn-RS" sz="3200" dirty="0"/>
              <a:t>Fizika pomoć</a:t>
            </a:r>
          </a:p>
          <a:p>
            <a:r>
              <a:rPr lang="hr-HR" altLang="sr-Latn-RS" sz="3200" dirty="0"/>
              <a:t>BOL!!</a:t>
            </a:r>
          </a:p>
          <a:p>
            <a:r>
              <a:rPr lang="hr-HR" altLang="sr-Latn-RS" sz="3200" dirty="0"/>
              <a:t>Sestrinska anamneza</a:t>
            </a:r>
          </a:p>
          <a:p>
            <a:r>
              <a:rPr lang="hr-HR" altLang="sr-Latn-RS" sz="3200" dirty="0"/>
              <a:t>Sestrinske dijagnoze po prioritetu…..</a:t>
            </a:r>
          </a:p>
        </p:txBody>
      </p:sp>
    </p:spTree>
    <p:extLst>
      <p:ext uri="{BB962C8B-B14F-4D97-AF65-F5344CB8AC3E}">
        <p14:creationId xmlns:p14="http://schemas.microsoft.com/office/powerpoint/2010/main" val="1042177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r-Latn-RS" altLang="sr-Latn-R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hr-HR" altLang="sr-Latn-RS" sz="3600" dirty="0" err="1"/>
              <a:t>Emptija</a:t>
            </a:r>
            <a:endParaRPr lang="hr-HR" altLang="sr-Latn-RS" sz="3600" dirty="0"/>
          </a:p>
          <a:p>
            <a:r>
              <a:rPr lang="hr-HR" altLang="sr-Latn-RS" sz="3600" dirty="0" err="1"/>
              <a:t>Suport</a:t>
            </a:r>
            <a:endParaRPr lang="hr-HR" altLang="sr-Latn-RS" sz="3600" dirty="0"/>
          </a:p>
          <a:p>
            <a:r>
              <a:rPr lang="hr-HR" altLang="sr-Latn-RS" sz="3600" dirty="0"/>
              <a:t>Upoznavanje</a:t>
            </a:r>
          </a:p>
          <a:p>
            <a:r>
              <a:rPr lang="hr-HR" altLang="sr-Latn-RS" sz="3600" dirty="0"/>
              <a:t>Prazni koraci?</a:t>
            </a:r>
          </a:p>
          <a:p>
            <a:r>
              <a:rPr lang="hr-HR" altLang="sr-Latn-RS" sz="3600" dirty="0"/>
              <a:t>Dijagnostika?</a:t>
            </a:r>
          </a:p>
          <a:p>
            <a:r>
              <a:rPr lang="hr-HR" altLang="sr-Latn-RS" sz="3600" dirty="0"/>
              <a:t>Vitalni znaci?</a:t>
            </a:r>
          </a:p>
          <a:p>
            <a:r>
              <a:rPr lang="hr-HR" altLang="sr-Latn-RS" sz="3600" dirty="0"/>
              <a:t>TIMSKI RAD?</a:t>
            </a:r>
          </a:p>
        </p:txBody>
      </p:sp>
    </p:spTree>
    <p:extLst>
      <p:ext uri="{BB962C8B-B14F-4D97-AF65-F5344CB8AC3E}">
        <p14:creationId xmlns:p14="http://schemas.microsoft.com/office/powerpoint/2010/main" val="3599768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r-Latn-RS" altLang="sr-Latn-R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4525" y="2006220"/>
            <a:ext cx="10440087" cy="4851779"/>
          </a:xfrm>
        </p:spPr>
        <p:txBody>
          <a:bodyPr>
            <a:normAutofit/>
          </a:bodyPr>
          <a:lstStyle/>
          <a:p>
            <a:r>
              <a:rPr lang="hr-HR" altLang="sr-Latn-RS" sz="3200" dirty="0"/>
              <a:t>OPSERVACIJA PACIJENTA??</a:t>
            </a:r>
          </a:p>
          <a:p>
            <a:r>
              <a:rPr lang="hr-HR" altLang="sr-Latn-RS" sz="3200" dirty="0"/>
              <a:t>NAKIT I VRIJEDNE STVARI PACIJENTA?</a:t>
            </a:r>
          </a:p>
          <a:p>
            <a:r>
              <a:rPr lang="hr-HR" altLang="sr-Latn-RS" sz="3200" dirty="0"/>
              <a:t>KONTAKT SA OBITELJI</a:t>
            </a:r>
          </a:p>
          <a:p>
            <a:r>
              <a:rPr lang="hr-HR" altLang="sr-Latn-RS" sz="3200" dirty="0"/>
              <a:t>BROJ TELEFONA?</a:t>
            </a:r>
          </a:p>
          <a:p>
            <a:r>
              <a:rPr lang="hr-HR" altLang="sr-Latn-RS" sz="3200" dirty="0"/>
              <a:t>POZIV LIJEČNIKU (OBAVIJEŠTAVANJE LIJEČNIKA O NOVONSTALIM SITUACIJAMA?)</a:t>
            </a:r>
          </a:p>
          <a:p>
            <a:r>
              <a:rPr lang="hr-HR" altLang="sr-Latn-RS" sz="3200" dirty="0"/>
              <a:t>POŠTIVANJE PRIVATNOSTI PACIJENTA</a:t>
            </a:r>
          </a:p>
          <a:p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901246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0" y="116632"/>
            <a:ext cx="9144000" cy="1196752"/>
          </a:xfrm>
        </p:spPr>
        <p:txBody>
          <a:bodyPr>
            <a:noAutofit/>
          </a:bodyPr>
          <a:lstStyle/>
          <a:p>
            <a:r>
              <a:rPr lang="hr-HR" sz="40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>Prijam bolesnika na kirurški odjel</a:t>
            </a:r>
            <a:endParaRPr lang="hr-HR" sz="3900" dirty="0">
              <a:solidFill>
                <a:schemeClr val="tx1"/>
              </a:solidFill>
              <a:latin typeface="+mn-lt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0" y="1357298"/>
            <a:ext cx="9144000" cy="5500702"/>
          </a:xfrm>
        </p:spPr>
        <p:txBody>
          <a:bodyPr>
            <a:normAutofit fontScale="92500" lnSpcReduction="10000"/>
          </a:bodyPr>
          <a:lstStyle/>
          <a:p>
            <a:r>
              <a:rPr lang="hr-HR" sz="3600" dirty="0">
                <a:solidFill>
                  <a:schemeClr val="tx1"/>
                </a:solidFill>
                <a:cs typeface="Arial" pitchFamily="34" charset="0"/>
              </a:rPr>
              <a:t>1-2 dana prije op → priprema</a:t>
            </a:r>
          </a:p>
          <a:p>
            <a:r>
              <a:rPr lang="hr-HR" sz="3600" dirty="0">
                <a:solidFill>
                  <a:schemeClr val="tx1"/>
                </a:solidFill>
                <a:cs typeface="Arial" pitchFamily="34" charset="0"/>
              </a:rPr>
              <a:t>Sestrinska anamneza...</a:t>
            </a:r>
          </a:p>
          <a:p>
            <a:r>
              <a:rPr lang="hr-HR" sz="3600" dirty="0">
                <a:solidFill>
                  <a:schemeClr val="tx1"/>
                </a:solidFill>
                <a:cs typeface="Arial" pitchFamily="34" charset="0"/>
              </a:rPr>
              <a:t>Obitelj</a:t>
            </a:r>
          </a:p>
          <a:p>
            <a:endParaRPr lang="hr-HR" sz="3600" dirty="0">
              <a:solidFill>
                <a:schemeClr val="tx1"/>
              </a:solidFill>
              <a:cs typeface="Arial" pitchFamily="34" charset="0"/>
            </a:endParaRPr>
          </a:p>
          <a:p>
            <a:r>
              <a:rPr lang="hr-HR" sz="3600" dirty="0">
                <a:solidFill>
                  <a:schemeClr val="tx1"/>
                </a:solidFill>
                <a:cs typeface="Arial" pitchFamily="34" charset="0"/>
              </a:rPr>
              <a:t>Zdravi </a:t>
            </a:r>
          </a:p>
          <a:p>
            <a:r>
              <a:rPr lang="hr-HR" sz="3600" dirty="0">
                <a:solidFill>
                  <a:schemeClr val="tx1"/>
                </a:solidFill>
                <a:cs typeface="Arial" pitchFamily="34" charset="0"/>
              </a:rPr>
              <a:t>Naizgled zdravi – najveći strah</a:t>
            </a:r>
          </a:p>
          <a:p>
            <a:r>
              <a:rPr lang="hr-HR" sz="3600" dirty="0">
                <a:solidFill>
                  <a:schemeClr val="tx1"/>
                </a:solidFill>
                <a:cs typeface="Arial" pitchFamily="34" charset="0"/>
              </a:rPr>
              <a:t>Akutno bolesni</a:t>
            </a:r>
          </a:p>
          <a:p>
            <a:r>
              <a:rPr lang="hr-HR" sz="3600" dirty="0">
                <a:solidFill>
                  <a:schemeClr val="tx1"/>
                </a:solidFill>
                <a:cs typeface="Arial" pitchFamily="34" charset="0"/>
              </a:rPr>
              <a:t>Kronično bolesni</a:t>
            </a:r>
          </a:p>
          <a:p>
            <a:r>
              <a:rPr lang="hr-HR" sz="3600" dirty="0">
                <a:solidFill>
                  <a:schemeClr val="tx1"/>
                </a:solidFill>
                <a:cs typeface="Arial" pitchFamily="34" charset="0"/>
              </a:rPr>
              <a:t>Unesrećeni </a:t>
            </a:r>
          </a:p>
          <a:p>
            <a:pPr>
              <a:buNone/>
            </a:pPr>
            <a:endParaRPr lang="hr-HR" sz="3600" dirty="0">
              <a:solidFill>
                <a:srgbClr val="0070C0"/>
              </a:solidFill>
              <a:cs typeface="Arial" pitchFamily="34" charset="0"/>
            </a:endParaRPr>
          </a:p>
        </p:txBody>
      </p:sp>
      <p:pic>
        <p:nvPicPr>
          <p:cNvPr id="10" name="Picture 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2874" y="1785926"/>
            <a:ext cx="2885127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735158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0"/>
            <a:ext cx="11504613" cy="6747164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68036" y="720436"/>
            <a:ext cx="10936576" cy="5190786"/>
          </a:xfrm>
        </p:spPr>
        <p:txBody>
          <a:bodyPr>
            <a:normAutofit/>
          </a:bodyPr>
          <a:lstStyle/>
          <a:p>
            <a:r>
              <a:rPr lang="hr-HR" sz="4000" dirty="0" smtClean="0"/>
              <a:t>Ishodi :</a:t>
            </a:r>
            <a:endParaRPr lang="hr-HR" sz="2000" dirty="0" smtClean="0"/>
          </a:p>
          <a:p>
            <a:r>
              <a:rPr lang="hr-HR" sz="2000" dirty="0" smtClean="0"/>
              <a:t>1. </a:t>
            </a:r>
            <a:r>
              <a:rPr lang="hr-HR" sz="2000" b="1" dirty="0" smtClean="0"/>
              <a:t>Opisati i objasniti </a:t>
            </a:r>
            <a:r>
              <a:rPr lang="hr-HR" sz="2000" dirty="0" smtClean="0"/>
              <a:t>zadaće medicinske sestre pri prijemu bolesnika na kirurški odjel. </a:t>
            </a:r>
          </a:p>
          <a:p>
            <a:r>
              <a:rPr lang="hr-HR" sz="2000" dirty="0" smtClean="0"/>
              <a:t>2. </a:t>
            </a:r>
            <a:r>
              <a:rPr lang="hr-HR" sz="2000" b="1" dirty="0" smtClean="0"/>
              <a:t>Nabrojiti, opisati i objasniti </a:t>
            </a:r>
            <a:r>
              <a:rPr lang="hr-HR" sz="2000" dirty="0" smtClean="0"/>
              <a:t>rizične čimbenike za kirurški zahvat.</a:t>
            </a:r>
          </a:p>
          <a:p>
            <a:r>
              <a:rPr lang="hr-HR" sz="2000" dirty="0" smtClean="0"/>
              <a:t>3. </a:t>
            </a:r>
            <a:r>
              <a:rPr lang="hr-HR" sz="2000" b="1" dirty="0" smtClean="0"/>
              <a:t>Nabrojiti, opisati i objasniti</a:t>
            </a:r>
            <a:r>
              <a:rPr lang="hr-HR" sz="2000" dirty="0" smtClean="0"/>
              <a:t> sestrinske intervencije u bolesnika s rizičnim čimbenicima.</a:t>
            </a:r>
            <a:endParaRPr lang="hr-HR" sz="4000" dirty="0" smtClean="0"/>
          </a:p>
          <a:p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3704406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5400" b="1" dirty="0" smtClean="0"/>
              <a:t>Prijem </a:t>
            </a:r>
            <a:r>
              <a:rPr lang="hr-HR" sz="5400" b="1" dirty="0"/>
              <a:t>kirurškog bolesnika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1787857" y="1268412"/>
            <a:ext cx="3876344" cy="5350751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hr-HR" sz="1600" b="1" dirty="0" smtClean="0"/>
              <a:t>   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hr-HR" sz="1600" b="1" dirty="0" smtClean="0"/>
              <a:t>   </a:t>
            </a:r>
            <a:r>
              <a:rPr lang="hr-HR" sz="4000" b="1" u="sng" dirty="0" smtClean="0">
                <a:solidFill>
                  <a:srgbClr val="A81430"/>
                </a:solidFill>
              </a:rPr>
              <a:t>Hitan prijam 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2000" b="1" dirty="0"/>
              <a:t>akutno – kirurški -- bolesne  osobe;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2000" b="1" dirty="0"/>
              <a:t>unesrećene osobe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hr-HR" sz="2000" b="1" dirty="0"/>
              <a:t>      </a:t>
            </a:r>
            <a:r>
              <a:rPr lang="hr-HR" sz="2000" b="1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Specifičnosti </a:t>
            </a:r>
            <a:r>
              <a:rPr lang="hr-HR" sz="2000" b="1" u="sng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prijma</a:t>
            </a:r>
            <a:endParaRPr lang="hr-HR" sz="2000" b="1" u="sng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hr-HR" sz="2000" b="1" dirty="0"/>
              <a:t>brzo i što kvalitetnije zbrinjavanje bolesnika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2000" b="1" dirty="0"/>
              <a:t>hitna priprema za </a:t>
            </a:r>
            <a:r>
              <a:rPr lang="hr-HR" sz="2000" b="1" dirty="0" err="1"/>
              <a:t>oper</a:t>
            </a:r>
            <a:r>
              <a:rPr lang="hr-HR" sz="2000" b="1" dirty="0"/>
              <a:t>. 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2000" b="1" dirty="0"/>
              <a:t>administracija 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2000" b="1" dirty="0"/>
              <a:t>auto-hetero-anamneza !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2000" b="1" dirty="0"/>
              <a:t>opasnosti hitnog prijma ?</a:t>
            </a:r>
          </a:p>
          <a:p>
            <a:pPr eaLnBrk="1" hangingPunct="1">
              <a:lnSpc>
                <a:spcPct val="90000"/>
              </a:lnSpc>
              <a:defRPr/>
            </a:pPr>
            <a:endParaRPr lang="hr-HR" sz="2000" b="1" dirty="0"/>
          </a:p>
        </p:txBody>
      </p:sp>
      <p:sp>
        <p:nvSpPr>
          <p:cNvPr id="39941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6141492" y="1268412"/>
            <a:ext cx="4526507" cy="5227921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hr-HR" sz="1600" b="1" dirty="0" smtClean="0">
                <a:solidFill>
                  <a:srgbClr val="A81430"/>
                </a:solidFill>
              </a:rPr>
              <a:t>     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hr-HR" sz="1600" b="1" dirty="0" smtClean="0">
                <a:solidFill>
                  <a:srgbClr val="A81430"/>
                </a:solidFill>
              </a:rPr>
              <a:t> </a:t>
            </a:r>
            <a:r>
              <a:rPr lang="hr-HR" sz="3900" b="1" u="sng" dirty="0" smtClean="0">
                <a:solidFill>
                  <a:srgbClr val="A81430"/>
                </a:solidFill>
              </a:rPr>
              <a:t>Redovan prijam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2000" b="1" dirty="0"/>
              <a:t>kronično - kirurški – bolesne osobe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2000" b="1" dirty="0"/>
              <a:t>naizgled zdrave osobe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2000" b="1" dirty="0"/>
              <a:t>zdrave osobe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hr-HR" sz="2000" b="1" dirty="0"/>
              <a:t>              </a:t>
            </a:r>
            <a:r>
              <a:rPr lang="hr-HR" sz="2000" b="1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Specifičnosti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2000" b="1" dirty="0"/>
              <a:t>strah–kolebanje – iščekivanje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2000" b="1" dirty="0"/>
              <a:t>smještaj bolesnika i druge važnosti za postizanje povjerenja i osjećaja sigurnosti kod bolesnika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hr-HR" sz="2000" b="1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hr-HR" sz="2000" b="1" dirty="0"/>
          </a:p>
        </p:txBody>
      </p:sp>
    </p:spTree>
    <p:extLst>
      <p:ext uri="{BB962C8B-B14F-4D97-AF65-F5344CB8AC3E}">
        <p14:creationId xmlns:p14="http://schemas.microsoft.com/office/powerpoint/2010/main" val="317524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9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9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9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9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99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99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99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9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99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99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9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9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99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99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99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99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99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99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99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99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40" grpId="0" build="p"/>
      <p:bldP spid="3994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r-Latn-RS" altLang="sr-Latn-R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altLang="sr-Latn-RS" sz="3200" dirty="0"/>
              <a:t>Kada?</a:t>
            </a:r>
          </a:p>
          <a:p>
            <a:endParaRPr lang="hr-HR" altLang="sr-Latn-RS" sz="3200" dirty="0"/>
          </a:p>
          <a:p>
            <a:r>
              <a:rPr lang="hr-HR" altLang="sr-Latn-RS" sz="3200" dirty="0"/>
              <a:t>Kada njegovo stanje zahtijeva intenzivne dijagnostičke i / ili terapijske postupke i zdravstvenu njegu koji se ne mogu provoditi na razini primarne zdravstvene zaštite ili u bolesnikovu domu</a:t>
            </a:r>
          </a:p>
        </p:txBody>
      </p:sp>
    </p:spTree>
    <p:extLst>
      <p:ext uri="{BB962C8B-B14F-4D97-AF65-F5344CB8AC3E}">
        <p14:creationId xmlns:p14="http://schemas.microsoft.com/office/powerpoint/2010/main" val="3025627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r-Latn-RS" altLang="sr-Latn-R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hr-HR" altLang="sr-Latn-RS" sz="3200" dirty="0"/>
              <a:t>Liječnik primarne zdravstvene zaštite upućuje pacijenta u stacionarnu zdravstvenu ustanovu (bolnicu) sa uputnicom za bolničko liječenje</a:t>
            </a:r>
          </a:p>
          <a:p>
            <a:r>
              <a:rPr lang="hr-HR" altLang="sr-Latn-RS" sz="3200" dirty="0"/>
              <a:t>“molim traži se hospitalizacija”</a:t>
            </a:r>
          </a:p>
          <a:p>
            <a:r>
              <a:rPr lang="hr-HR" altLang="sr-Latn-RS" sz="3200" dirty="0"/>
              <a:t>Uputnice se pišu kompjuterski ( no, postoje odsjeci, odjeli, </a:t>
            </a:r>
            <a:r>
              <a:rPr lang="hr-HR" altLang="sr-Latn-RS" sz="3200" dirty="0" err="1"/>
              <a:t>ambulante..gdje</a:t>
            </a:r>
            <a:r>
              <a:rPr lang="hr-HR" altLang="sr-Latn-RS" sz="3200" dirty="0"/>
              <a:t> se iste još uvijek popunjavaju ručno)</a:t>
            </a:r>
          </a:p>
        </p:txBody>
      </p:sp>
    </p:spTree>
    <p:extLst>
      <p:ext uri="{BB962C8B-B14F-4D97-AF65-F5344CB8AC3E}">
        <p14:creationId xmlns:p14="http://schemas.microsoft.com/office/powerpoint/2010/main" val="615004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r-Latn-RS" altLang="sr-Latn-R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r-HR" altLang="sr-Latn-RS" dirty="0"/>
          </a:p>
          <a:p>
            <a:endParaRPr lang="hr-HR" altLang="sr-Latn-RS" dirty="0"/>
          </a:p>
          <a:p>
            <a:r>
              <a:rPr lang="hr-HR" altLang="sr-Latn-RS" sz="3200" dirty="0"/>
              <a:t>Ukoliko se uputnice popunjavaju ručno, tada medicinska sestra/ tehničar popunjava “glavu” uputnice, a liječnik preostali dio iste</a:t>
            </a:r>
          </a:p>
        </p:txBody>
      </p:sp>
    </p:spTree>
    <p:extLst>
      <p:ext uri="{BB962C8B-B14F-4D97-AF65-F5344CB8AC3E}">
        <p14:creationId xmlns:p14="http://schemas.microsoft.com/office/powerpoint/2010/main" val="3170737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r-Latn-RS" altLang="sr-Latn-R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hr-HR" altLang="sr-Latn-RS" sz="3200" dirty="0"/>
              <a:t>Elektivan prijem pacijenta</a:t>
            </a:r>
          </a:p>
          <a:p>
            <a:r>
              <a:rPr lang="hr-HR" altLang="sr-Latn-RS" sz="3200" dirty="0"/>
              <a:t>Da li je umanjen strah pacijenta obzirom na </a:t>
            </a:r>
            <a:r>
              <a:rPr lang="hr-HR" altLang="sr-Latn-RS" sz="3200" dirty="0" err="1"/>
              <a:t>pomenutu</a:t>
            </a:r>
            <a:r>
              <a:rPr lang="hr-HR" altLang="sr-Latn-RS" sz="3200" dirty="0"/>
              <a:t> vrstu prijema??</a:t>
            </a:r>
          </a:p>
          <a:p>
            <a:r>
              <a:rPr lang="hr-HR" altLang="sr-Latn-RS" sz="3200" dirty="0"/>
              <a:t>Zadatci medicinske sestre?</a:t>
            </a:r>
          </a:p>
          <a:p>
            <a:r>
              <a:rPr lang="hr-HR" altLang="sr-Latn-RS" sz="3200" dirty="0"/>
              <a:t>Što je to “</a:t>
            </a:r>
            <a:r>
              <a:rPr lang="hr-HR" altLang="sr-Latn-RS" sz="3200" dirty="0" err="1"/>
              <a:t>Hallo</a:t>
            </a:r>
            <a:r>
              <a:rPr lang="hr-HR" altLang="sr-Latn-RS" sz="3200" dirty="0"/>
              <a:t> efekt”?</a:t>
            </a:r>
          </a:p>
          <a:p>
            <a:r>
              <a:rPr lang="hr-HR" altLang="sr-Latn-RS" sz="3200" dirty="0"/>
              <a:t>Koliko dugo treba vremena da čovjek stekne prvi dojam?</a:t>
            </a:r>
          </a:p>
        </p:txBody>
      </p:sp>
    </p:spTree>
    <p:extLst>
      <p:ext uri="{BB962C8B-B14F-4D97-AF65-F5344CB8AC3E}">
        <p14:creationId xmlns:p14="http://schemas.microsoft.com/office/powerpoint/2010/main" val="1723827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r-Latn-RS" altLang="sr-Latn-R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r-HR" altLang="sr-Latn-RS" dirty="0"/>
          </a:p>
          <a:p>
            <a:r>
              <a:rPr lang="hr-HR" altLang="sr-Latn-RS" sz="3200" dirty="0"/>
              <a:t>Edukacija</a:t>
            </a:r>
          </a:p>
          <a:p>
            <a:r>
              <a:rPr lang="hr-HR" altLang="sr-Latn-RS" sz="3200" dirty="0" err="1"/>
              <a:t>Suport</a:t>
            </a:r>
            <a:endParaRPr lang="hr-HR" altLang="sr-Latn-RS" sz="3200" dirty="0"/>
          </a:p>
          <a:p>
            <a:r>
              <a:rPr lang="hr-HR" altLang="sr-Latn-RS" sz="3200" dirty="0"/>
              <a:t>Empatija</a:t>
            </a:r>
          </a:p>
          <a:p>
            <a:r>
              <a:rPr lang="hr-HR" altLang="sr-Latn-RS" sz="3200" dirty="0"/>
              <a:t>Upoznavanje (s kim, čim?)</a:t>
            </a:r>
          </a:p>
        </p:txBody>
      </p:sp>
    </p:spTree>
    <p:extLst>
      <p:ext uri="{BB962C8B-B14F-4D97-AF65-F5344CB8AC3E}">
        <p14:creationId xmlns:p14="http://schemas.microsoft.com/office/powerpoint/2010/main" val="2419871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r-Latn-RS" altLang="sr-Latn-R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altLang="sr-Latn-RS" sz="3200" dirty="0"/>
              <a:t>Hitan bolnički prijem</a:t>
            </a:r>
          </a:p>
          <a:p>
            <a:endParaRPr lang="hr-HR" altLang="sr-Latn-RS" sz="3200" dirty="0"/>
          </a:p>
          <a:p>
            <a:r>
              <a:rPr lang="hr-HR" altLang="sr-Latn-RS" sz="3200" dirty="0"/>
              <a:t>??</a:t>
            </a:r>
          </a:p>
          <a:p>
            <a:endParaRPr lang="hr-HR" altLang="sr-Latn-RS" sz="3200" dirty="0"/>
          </a:p>
          <a:p>
            <a:r>
              <a:rPr lang="hr-HR" altLang="sr-Latn-RS" sz="3200" dirty="0"/>
              <a:t>Opiši redoslijed posla medicinske sestre/ tehničara</a:t>
            </a:r>
          </a:p>
        </p:txBody>
      </p:sp>
    </p:spTree>
    <p:extLst>
      <p:ext uri="{BB962C8B-B14F-4D97-AF65-F5344CB8AC3E}">
        <p14:creationId xmlns:p14="http://schemas.microsoft.com/office/powerpoint/2010/main" val="850448522"/>
      </p:ext>
    </p:extLst>
  </p:cSld>
  <p:clrMapOvr>
    <a:masterClrMapping/>
  </p:clrMapOvr>
</p:sld>
</file>

<file path=ppt/theme/theme1.xml><?xml version="1.0" encoding="utf-8"?>
<a:theme xmlns:a="http://schemas.openxmlformats.org/drawingml/2006/main" name="Pramen">
  <a:themeElements>
    <a:clrScheme name="Pram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Pram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am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</TotalTime>
  <Words>371</Words>
  <Application>Microsoft Office PowerPoint</Application>
  <PresentationFormat>Široki zaslon</PresentationFormat>
  <Paragraphs>83</Paragraphs>
  <Slides>13</Slides>
  <Notes>2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 3</vt:lpstr>
      <vt:lpstr>Pramen</vt:lpstr>
      <vt:lpstr>Škola za medicinske sestre Vinogradska Zdravstvena njega kirurškoga bolesnika opća </vt:lpstr>
      <vt:lpstr>PowerPoint prezentacija</vt:lpstr>
      <vt:lpstr>Prijem kirurškog bolesnika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Prijam bolesnika na kirurški odjel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Škola za medicinske sestre Vinogradska Zdravstvena njega kirurškoga bolesnika opća</dc:title>
  <dc:creator>Bozic</dc:creator>
  <cp:lastModifiedBy>Bozic</cp:lastModifiedBy>
  <cp:revision>7</cp:revision>
  <dcterms:created xsi:type="dcterms:W3CDTF">2020-05-30T17:54:30Z</dcterms:created>
  <dcterms:modified xsi:type="dcterms:W3CDTF">2020-06-03T15:16:47Z</dcterms:modified>
</cp:coreProperties>
</file>