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6"/>
  </p:notesMasterIdLst>
  <p:sldIdLst>
    <p:sldId id="257" r:id="rId3"/>
    <p:sldId id="463" r:id="rId4"/>
    <p:sldId id="259" r:id="rId5"/>
    <p:sldId id="260" r:id="rId6"/>
    <p:sldId id="465" r:id="rId7"/>
    <p:sldId id="507" r:id="rId8"/>
    <p:sldId id="508" r:id="rId9"/>
    <p:sldId id="684" r:id="rId10"/>
    <p:sldId id="683" r:id="rId11"/>
    <p:sldId id="510" r:id="rId12"/>
    <p:sldId id="511" r:id="rId13"/>
    <p:sldId id="653" r:id="rId14"/>
    <p:sldId id="654" r:id="rId15"/>
    <p:sldId id="512" r:id="rId16"/>
    <p:sldId id="639" r:id="rId17"/>
    <p:sldId id="655" r:id="rId18"/>
    <p:sldId id="258" r:id="rId19"/>
    <p:sldId id="656" r:id="rId20"/>
    <p:sldId id="657" r:id="rId21"/>
    <p:sldId id="658" r:id="rId22"/>
    <p:sldId id="262" r:id="rId23"/>
    <p:sldId id="546" r:id="rId24"/>
    <p:sldId id="525" r:id="rId25"/>
    <p:sldId id="526" r:id="rId26"/>
    <p:sldId id="264" r:id="rId27"/>
    <p:sldId id="659" r:id="rId28"/>
    <p:sldId id="529" r:id="rId29"/>
    <p:sldId id="547" r:id="rId30"/>
    <p:sldId id="530" r:id="rId31"/>
    <p:sldId id="531" r:id="rId32"/>
    <p:sldId id="660" r:id="rId33"/>
    <p:sldId id="256" r:id="rId34"/>
    <p:sldId id="661" r:id="rId35"/>
    <p:sldId id="662" r:id="rId36"/>
    <p:sldId id="663" r:id="rId37"/>
    <p:sldId id="664" r:id="rId38"/>
    <p:sldId id="533" r:id="rId39"/>
    <p:sldId id="263" r:id="rId40"/>
    <p:sldId id="665" r:id="rId41"/>
    <p:sldId id="666" r:id="rId42"/>
    <p:sldId id="667" r:id="rId43"/>
    <p:sldId id="668" r:id="rId44"/>
    <p:sldId id="669" r:id="rId45"/>
    <p:sldId id="550" r:id="rId46"/>
    <p:sldId id="551" r:id="rId47"/>
    <p:sldId id="552" r:id="rId48"/>
    <p:sldId id="553" r:id="rId49"/>
    <p:sldId id="554" r:id="rId50"/>
    <p:sldId id="555" r:id="rId51"/>
    <p:sldId id="670" r:id="rId52"/>
    <p:sldId id="671" r:id="rId53"/>
    <p:sldId id="672" r:id="rId54"/>
    <p:sldId id="559" r:id="rId55"/>
    <p:sldId id="560" r:id="rId56"/>
    <p:sldId id="561" r:id="rId57"/>
    <p:sldId id="562" r:id="rId58"/>
    <p:sldId id="563" r:id="rId59"/>
    <p:sldId id="564" r:id="rId60"/>
    <p:sldId id="673" r:id="rId61"/>
    <p:sldId id="565" r:id="rId62"/>
    <p:sldId id="566" r:id="rId63"/>
    <p:sldId id="567" r:id="rId64"/>
    <p:sldId id="568" r:id="rId65"/>
    <p:sldId id="569" r:id="rId66"/>
    <p:sldId id="570" r:id="rId67"/>
    <p:sldId id="571" r:id="rId68"/>
    <p:sldId id="674" r:id="rId69"/>
    <p:sldId id="675" r:id="rId70"/>
    <p:sldId id="676" r:id="rId71"/>
    <p:sldId id="595" r:id="rId72"/>
    <p:sldId id="677" r:id="rId73"/>
    <p:sldId id="678" r:id="rId74"/>
    <p:sldId id="640" r:id="rId75"/>
    <p:sldId id="641" r:id="rId76"/>
    <p:sldId id="261" r:id="rId77"/>
    <p:sldId id="278" r:id="rId78"/>
    <p:sldId id="271" r:id="rId79"/>
    <p:sldId id="272" r:id="rId80"/>
    <p:sldId id="642" r:id="rId81"/>
    <p:sldId id="643" r:id="rId82"/>
    <p:sldId id="644" r:id="rId83"/>
    <p:sldId id="265" r:id="rId84"/>
    <p:sldId id="266" r:id="rId85"/>
    <p:sldId id="267" r:id="rId86"/>
    <p:sldId id="268" r:id="rId87"/>
    <p:sldId id="269" r:id="rId88"/>
    <p:sldId id="270" r:id="rId89"/>
    <p:sldId id="273" r:id="rId90"/>
    <p:sldId id="274" r:id="rId91"/>
    <p:sldId id="275" r:id="rId92"/>
    <p:sldId id="276" r:id="rId93"/>
    <p:sldId id="645" r:id="rId94"/>
    <p:sldId id="679" r:id="rId95"/>
    <p:sldId id="680" r:id="rId96"/>
    <p:sldId id="681" r:id="rId97"/>
    <p:sldId id="646" r:id="rId98"/>
    <p:sldId id="647" r:id="rId99"/>
    <p:sldId id="648" r:id="rId100"/>
    <p:sldId id="649" r:id="rId101"/>
    <p:sldId id="650" r:id="rId102"/>
    <p:sldId id="651" r:id="rId103"/>
    <p:sldId id="652" r:id="rId104"/>
    <p:sldId id="682" r:id="rId10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0000"/>
    <a:srgbClr val="FF2D2D"/>
    <a:srgbClr val="FFC5C5"/>
    <a:srgbClr val="66FFFF"/>
    <a:srgbClr val="FF5050"/>
    <a:srgbClr val="FF8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60"/>
  </p:normalViewPr>
  <p:slideViewPr>
    <p:cSldViewPr>
      <p:cViewPr varScale="1">
        <p:scale>
          <a:sx n="64" d="100"/>
          <a:sy n="64" d="100"/>
        </p:scale>
        <p:origin x="38" y="37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07" Type="http://schemas.openxmlformats.org/officeDocument/2006/relationships/presProps" Target="presProps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viewProps" Target="viewProps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theme" Target="theme/theme1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tableStyles" Target="tableStyle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FDA5A7-2262-4DB6-B5D3-1FF573F3B8C3}" type="doc">
      <dgm:prSet loTypeId="urn:microsoft.com/office/officeart/2005/8/layout/hProcess9" loCatId="process" qsTypeId="urn:microsoft.com/office/officeart/2005/8/quickstyle/simple4" qsCatId="simple" csTypeId="urn:microsoft.com/office/officeart/2005/8/colors/accent2_1" csCatId="accent2" phldr="1"/>
      <dgm:spPr/>
    </dgm:pt>
    <dgm:pt modelId="{48A490DB-24F7-477C-881B-52B748A31C38}">
      <dgm:prSet phldrT="[Text]"/>
      <dgm:spPr/>
      <dgm:t>
        <a:bodyPr/>
        <a:lstStyle/>
        <a:p>
          <a:r>
            <a:rPr lang="hr-HR" b="1"/>
            <a:t>Kognitivni </a:t>
          </a:r>
          <a:endParaRPr lang="hr-HR" b="1" dirty="0"/>
        </a:p>
      </dgm:t>
    </dgm:pt>
    <dgm:pt modelId="{C875119A-781D-4687-A280-1EE8F44AF735}" type="parTrans" cxnId="{01B3802F-FFB9-45E9-A0CF-7DE139659B38}">
      <dgm:prSet/>
      <dgm:spPr/>
      <dgm:t>
        <a:bodyPr/>
        <a:lstStyle/>
        <a:p>
          <a:endParaRPr lang="hr-HR"/>
        </a:p>
      </dgm:t>
    </dgm:pt>
    <dgm:pt modelId="{1048C56D-2A05-478C-AAB4-77B52A4B5AE8}" type="sibTrans" cxnId="{01B3802F-FFB9-45E9-A0CF-7DE139659B38}">
      <dgm:prSet/>
      <dgm:spPr/>
      <dgm:t>
        <a:bodyPr/>
        <a:lstStyle/>
        <a:p>
          <a:endParaRPr lang="hr-HR"/>
        </a:p>
      </dgm:t>
    </dgm:pt>
    <dgm:pt modelId="{7B9B2389-31A5-431D-8595-4B26EC063AB6}">
      <dgm:prSet phldrT="[Text]"/>
      <dgm:spPr/>
      <dgm:t>
        <a:bodyPr/>
        <a:lstStyle/>
        <a:p>
          <a:r>
            <a:rPr lang="hr-HR" b="1"/>
            <a:t>Psihomotorni </a:t>
          </a:r>
          <a:endParaRPr lang="hr-HR" b="1" dirty="0"/>
        </a:p>
      </dgm:t>
    </dgm:pt>
    <dgm:pt modelId="{32C0285E-7699-4836-9E3A-A283FC30231A}" type="parTrans" cxnId="{EED55E53-A65C-417E-9D0D-451E39C3704E}">
      <dgm:prSet/>
      <dgm:spPr/>
      <dgm:t>
        <a:bodyPr/>
        <a:lstStyle/>
        <a:p>
          <a:endParaRPr lang="hr-HR"/>
        </a:p>
      </dgm:t>
    </dgm:pt>
    <dgm:pt modelId="{788AC888-0A6F-4E3F-9250-F9CC1E639F93}" type="sibTrans" cxnId="{EED55E53-A65C-417E-9D0D-451E39C3704E}">
      <dgm:prSet/>
      <dgm:spPr/>
      <dgm:t>
        <a:bodyPr/>
        <a:lstStyle/>
        <a:p>
          <a:endParaRPr lang="hr-HR"/>
        </a:p>
      </dgm:t>
    </dgm:pt>
    <dgm:pt modelId="{D81A6AB6-383B-48ED-AC5B-9340809C6BED}">
      <dgm:prSet phldrT="[Text]"/>
      <dgm:spPr/>
      <dgm:t>
        <a:bodyPr/>
        <a:lstStyle/>
        <a:p>
          <a:r>
            <a:rPr lang="hr-HR" b="1"/>
            <a:t>Afektivni </a:t>
          </a:r>
          <a:endParaRPr lang="hr-HR" b="1" dirty="0"/>
        </a:p>
      </dgm:t>
    </dgm:pt>
    <dgm:pt modelId="{E552509E-88F0-40C6-BDC5-F73525AA88DC}" type="parTrans" cxnId="{4FF420B1-7819-45A3-ACF8-D82D71B22788}">
      <dgm:prSet/>
      <dgm:spPr/>
      <dgm:t>
        <a:bodyPr/>
        <a:lstStyle/>
        <a:p>
          <a:endParaRPr lang="hr-HR"/>
        </a:p>
      </dgm:t>
    </dgm:pt>
    <dgm:pt modelId="{427807A6-31DF-4F85-BAD7-510A8E6F7A7F}" type="sibTrans" cxnId="{4FF420B1-7819-45A3-ACF8-D82D71B22788}">
      <dgm:prSet/>
      <dgm:spPr/>
      <dgm:t>
        <a:bodyPr/>
        <a:lstStyle/>
        <a:p>
          <a:endParaRPr lang="hr-HR"/>
        </a:p>
      </dgm:t>
    </dgm:pt>
    <dgm:pt modelId="{C73557DA-5E04-449B-8D1C-3C52522688CC}" type="pres">
      <dgm:prSet presAssocID="{A6FDA5A7-2262-4DB6-B5D3-1FF573F3B8C3}" presName="CompostProcess" presStyleCnt="0">
        <dgm:presLayoutVars>
          <dgm:dir/>
          <dgm:resizeHandles val="exact"/>
        </dgm:presLayoutVars>
      </dgm:prSet>
      <dgm:spPr/>
    </dgm:pt>
    <dgm:pt modelId="{C7E55D98-4624-4E6D-9D47-D7C4C69C4D50}" type="pres">
      <dgm:prSet presAssocID="{A6FDA5A7-2262-4DB6-B5D3-1FF573F3B8C3}" presName="arrow" presStyleLbl="bgShp" presStyleIdx="0" presStyleCnt="1" custLinFactNeighborX="1326" custLinFactNeighborY="3667"/>
      <dgm:spPr/>
    </dgm:pt>
    <dgm:pt modelId="{7E961C9D-1311-4867-9E73-1A281ECF5343}" type="pres">
      <dgm:prSet presAssocID="{A6FDA5A7-2262-4DB6-B5D3-1FF573F3B8C3}" presName="linearProcess" presStyleCnt="0"/>
      <dgm:spPr/>
    </dgm:pt>
    <dgm:pt modelId="{F41FA496-EF4F-453D-AEE8-BC66DCF8A624}" type="pres">
      <dgm:prSet presAssocID="{48A490DB-24F7-477C-881B-52B748A31C38}" presName="textNode" presStyleLbl="node1" presStyleIdx="0" presStyleCnt="3">
        <dgm:presLayoutVars>
          <dgm:bulletEnabled val="1"/>
        </dgm:presLayoutVars>
      </dgm:prSet>
      <dgm:spPr/>
    </dgm:pt>
    <dgm:pt modelId="{B7F7ABF0-4BE2-4E4F-9CA5-9BEFBBD13935}" type="pres">
      <dgm:prSet presAssocID="{1048C56D-2A05-478C-AAB4-77B52A4B5AE8}" presName="sibTrans" presStyleCnt="0"/>
      <dgm:spPr/>
    </dgm:pt>
    <dgm:pt modelId="{E55FDDBB-1917-45A3-9774-DA198E771376}" type="pres">
      <dgm:prSet presAssocID="{7B9B2389-31A5-431D-8595-4B26EC063AB6}" presName="textNode" presStyleLbl="node1" presStyleIdx="1" presStyleCnt="3">
        <dgm:presLayoutVars>
          <dgm:bulletEnabled val="1"/>
        </dgm:presLayoutVars>
      </dgm:prSet>
      <dgm:spPr/>
    </dgm:pt>
    <dgm:pt modelId="{78FCC90A-A4D8-4941-81D8-E684D6B10F36}" type="pres">
      <dgm:prSet presAssocID="{788AC888-0A6F-4E3F-9250-F9CC1E639F93}" presName="sibTrans" presStyleCnt="0"/>
      <dgm:spPr/>
    </dgm:pt>
    <dgm:pt modelId="{89D57D6F-F336-4EAE-8D38-08BE89ED6835}" type="pres">
      <dgm:prSet presAssocID="{D81A6AB6-383B-48ED-AC5B-9340809C6BED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F41A0D27-66B3-45EB-9B9D-E65FD956CF46}" type="presOf" srcId="{D81A6AB6-383B-48ED-AC5B-9340809C6BED}" destId="{89D57D6F-F336-4EAE-8D38-08BE89ED6835}" srcOrd="0" destOrd="0" presId="urn:microsoft.com/office/officeart/2005/8/layout/hProcess9"/>
    <dgm:cxn modelId="{01B3802F-FFB9-45E9-A0CF-7DE139659B38}" srcId="{A6FDA5A7-2262-4DB6-B5D3-1FF573F3B8C3}" destId="{48A490DB-24F7-477C-881B-52B748A31C38}" srcOrd="0" destOrd="0" parTransId="{C875119A-781D-4687-A280-1EE8F44AF735}" sibTransId="{1048C56D-2A05-478C-AAB4-77B52A4B5AE8}"/>
    <dgm:cxn modelId="{DC109D3C-AB65-425F-901F-385E1E7A356B}" type="presOf" srcId="{7B9B2389-31A5-431D-8595-4B26EC063AB6}" destId="{E55FDDBB-1917-45A3-9774-DA198E771376}" srcOrd="0" destOrd="0" presId="urn:microsoft.com/office/officeart/2005/8/layout/hProcess9"/>
    <dgm:cxn modelId="{EED55E53-A65C-417E-9D0D-451E39C3704E}" srcId="{A6FDA5A7-2262-4DB6-B5D3-1FF573F3B8C3}" destId="{7B9B2389-31A5-431D-8595-4B26EC063AB6}" srcOrd="1" destOrd="0" parTransId="{32C0285E-7699-4836-9E3A-A283FC30231A}" sibTransId="{788AC888-0A6F-4E3F-9250-F9CC1E639F93}"/>
    <dgm:cxn modelId="{F47D74A2-7BC8-43A5-AC1B-049BFA08418C}" type="presOf" srcId="{A6FDA5A7-2262-4DB6-B5D3-1FF573F3B8C3}" destId="{C73557DA-5E04-449B-8D1C-3C52522688CC}" srcOrd="0" destOrd="0" presId="urn:microsoft.com/office/officeart/2005/8/layout/hProcess9"/>
    <dgm:cxn modelId="{4FF420B1-7819-45A3-ACF8-D82D71B22788}" srcId="{A6FDA5A7-2262-4DB6-B5D3-1FF573F3B8C3}" destId="{D81A6AB6-383B-48ED-AC5B-9340809C6BED}" srcOrd="2" destOrd="0" parTransId="{E552509E-88F0-40C6-BDC5-F73525AA88DC}" sibTransId="{427807A6-31DF-4F85-BAD7-510A8E6F7A7F}"/>
    <dgm:cxn modelId="{C27F42B2-7A91-4728-955D-E6B5C488CD9A}" type="presOf" srcId="{48A490DB-24F7-477C-881B-52B748A31C38}" destId="{F41FA496-EF4F-453D-AEE8-BC66DCF8A624}" srcOrd="0" destOrd="0" presId="urn:microsoft.com/office/officeart/2005/8/layout/hProcess9"/>
    <dgm:cxn modelId="{07958ECD-2127-47B3-95AD-3112250D0ACB}" type="presParOf" srcId="{C73557DA-5E04-449B-8D1C-3C52522688CC}" destId="{C7E55D98-4624-4E6D-9D47-D7C4C69C4D50}" srcOrd="0" destOrd="0" presId="urn:microsoft.com/office/officeart/2005/8/layout/hProcess9"/>
    <dgm:cxn modelId="{9C6F8FCD-2B86-420C-BF96-5261D99A84DC}" type="presParOf" srcId="{C73557DA-5E04-449B-8D1C-3C52522688CC}" destId="{7E961C9D-1311-4867-9E73-1A281ECF5343}" srcOrd="1" destOrd="0" presId="urn:microsoft.com/office/officeart/2005/8/layout/hProcess9"/>
    <dgm:cxn modelId="{C5CB36F8-E434-48FC-89B6-9E7BE4E6DD5A}" type="presParOf" srcId="{7E961C9D-1311-4867-9E73-1A281ECF5343}" destId="{F41FA496-EF4F-453D-AEE8-BC66DCF8A624}" srcOrd="0" destOrd="0" presId="urn:microsoft.com/office/officeart/2005/8/layout/hProcess9"/>
    <dgm:cxn modelId="{F328E30F-35D4-448F-8DCB-2C86FBFAA151}" type="presParOf" srcId="{7E961C9D-1311-4867-9E73-1A281ECF5343}" destId="{B7F7ABF0-4BE2-4E4F-9CA5-9BEFBBD13935}" srcOrd="1" destOrd="0" presId="urn:microsoft.com/office/officeart/2005/8/layout/hProcess9"/>
    <dgm:cxn modelId="{2449C0E0-2629-4A22-BE16-FC87169D3DAB}" type="presParOf" srcId="{7E961C9D-1311-4867-9E73-1A281ECF5343}" destId="{E55FDDBB-1917-45A3-9774-DA198E771376}" srcOrd="2" destOrd="0" presId="urn:microsoft.com/office/officeart/2005/8/layout/hProcess9"/>
    <dgm:cxn modelId="{5AD8F519-A592-422D-9834-A75342AEBF1A}" type="presParOf" srcId="{7E961C9D-1311-4867-9E73-1A281ECF5343}" destId="{78FCC90A-A4D8-4941-81D8-E684D6B10F36}" srcOrd="3" destOrd="0" presId="urn:microsoft.com/office/officeart/2005/8/layout/hProcess9"/>
    <dgm:cxn modelId="{9E79409F-9FAF-4B3F-9B87-1E29DB225DA2}" type="presParOf" srcId="{7E961C9D-1311-4867-9E73-1A281ECF5343}" destId="{89D57D6F-F336-4EAE-8D38-08BE89ED683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3D6EAD-D7C4-4101-85F2-FF9E33FE5D4A}" type="doc">
      <dgm:prSet loTypeId="urn:microsoft.com/office/officeart/2005/8/layout/lProcess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hr-HR"/>
        </a:p>
      </dgm:t>
    </dgm:pt>
    <dgm:pt modelId="{D3171C60-C823-4551-9302-75BA423588F2}">
      <dgm:prSet phldrT="[Tekst]"/>
      <dgm:spPr/>
      <dgm:t>
        <a:bodyPr/>
        <a:lstStyle/>
        <a:p>
          <a:r>
            <a:rPr lang="hr-HR" b="1" dirty="0"/>
            <a:t>Metode rada s pojedincem</a:t>
          </a:r>
        </a:p>
      </dgm:t>
    </dgm:pt>
    <dgm:pt modelId="{F0463729-F3D4-41D5-B7AF-BA7544ABEDD9}" type="parTrans" cxnId="{76A95440-3151-4CCB-9D69-0D42664802C1}">
      <dgm:prSet/>
      <dgm:spPr/>
      <dgm:t>
        <a:bodyPr/>
        <a:lstStyle/>
        <a:p>
          <a:endParaRPr lang="hr-HR"/>
        </a:p>
      </dgm:t>
    </dgm:pt>
    <dgm:pt modelId="{E8C7A9E6-9B0A-4D68-B86A-A6CA183C143F}" type="sibTrans" cxnId="{76A95440-3151-4CCB-9D69-0D42664802C1}">
      <dgm:prSet/>
      <dgm:spPr/>
      <dgm:t>
        <a:bodyPr/>
        <a:lstStyle/>
        <a:p>
          <a:endParaRPr lang="hr-HR"/>
        </a:p>
      </dgm:t>
    </dgm:pt>
    <dgm:pt modelId="{50262191-0D66-4A38-A043-52E280D7CCB4}">
      <dgm:prSet phldrT="[Tekst]"/>
      <dgm:spPr/>
      <dgm:t>
        <a:bodyPr/>
        <a:lstStyle/>
        <a:p>
          <a:r>
            <a:rPr lang="hr-HR" dirty="0"/>
            <a:t>intervju</a:t>
          </a:r>
        </a:p>
      </dgm:t>
    </dgm:pt>
    <dgm:pt modelId="{905027C4-8E92-457B-A827-CCF31E1CB1E8}" type="parTrans" cxnId="{25BE1915-5C60-4CCD-AD14-D8E71895D076}">
      <dgm:prSet/>
      <dgm:spPr/>
      <dgm:t>
        <a:bodyPr/>
        <a:lstStyle/>
        <a:p>
          <a:endParaRPr lang="hr-HR"/>
        </a:p>
      </dgm:t>
    </dgm:pt>
    <dgm:pt modelId="{DB498BCC-475A-4692-8351-64975DA5A700}" type="sibTrans" cxnId="{25BE1915-5C60-4CCD-AD14-D8E71895D076}">
      <dgm:prSet/>
      <dgm:spPr/>
      <dgm:t>
        <a:bodyPr/>
        <a:lstStyle/>
        <a:p>
          <a:endParaRPr lang="hr-HR"/>
        </a:p>
      </dgm:t>
    </dgm:pt>
    <dgm:pt modelId="{4E660A53-0A19-4F80-A28A-2F3F378A13FD}">
      <dgm:prSet phldrT="[Tekst]"/>
      <dgm:spPr/>
      <dgm:t>
        <a:bodyPr/>
        <a:lstStyle/>
        <a:p>
          <a:r>
            <a:rPr lang="hr-HR" dirty="0"/>
            <a:t>savjetovanje</a:t>
          </a:r>
        </a:p>
      </dgm:t>
    </dgm:pt>
    <dgm:pt modelId="{2CF8B858-094B-40E2-B045-57D08C6FBCCA}" type="parTrans" cxnId="{A5D8A74C-C1FB-43A9-99B4-99039AE3967E}">
      <dgm:prSet/>
      <dgm:spPr/>
      <dgm:t>
        <a:bodyPr/>
        <a:lstStyle/>
        <a:p>
          <a:endParaRPr lang="hr-HR"/>
        </a:p>
      </dgm:t>
    </dgm:pt>
    <dgm:pt modelId="{596EB5E6-A077-45ED-BF43-E2D139A6B7AE}" type="sibTrans" cxnId="{A5D8A74C-C1FB-43A9-99B4-99039AE3967E}">
      <dgm:prSet/>
      <dgm:spPr/>
      <dgm:t>
        <a:bodyPr/>
        <a:lstStyle/>
        <a:p>
          <a:endParaRPr lang="hr-HR"/>
        </a:p>
      </dgm:t>
    </dgm:pt>
    <dgm:pt modelId="{5542C39A-526E-4B4A-8DAA-867B884ACD19}">
      <dgm:prSet phldrT="[Tekst]"/>
      <dgm:spPr/>
      <dgm:t>
        <a:bodyPr/>
        <a:lstStyle/>
        <a:p>
          <a:r>
            <a:rPr lang="hr-HR" b="1" dirty="0"/>
            <a:t>Metode rada u maloj grupi</a:t>
          </a:r>
        </a:p>
      </dgm:t>
    </dgm:pt>
    <dgm:pt modelId="{47CFC718-C68F-457E-94E5-B3FCD5668DFA}" type="parTrans" cxnId="{25B29DE9-1453-43F0-8C5D-1DDA1C897A8B}">
      <dgm:prSet/>
      <dgm:spPr/>
      <dgm:t>
        <a:bodyPr/>
        <a:lstStyle/>
        <a:p>
          <a:endParaRPr lang="hr-HR"/>
        </a:p>
      </dgm:t>
    </dgm:pt>
    <dgm:pt modelId="{622C5395-81AD-4CD9-BBA4-0B77478D9BF0}" type="sibTrans" cxnId="{25B29DE9-1453-43F0-8C5D-1DDA1C897A8B}">
      <dgm:prSet/>
      <dgm:spPr/>
      <dgm:t>
        <a:bodyPr/>
        <a:lstStyle/>
        <a:p>
          <a:endParaRPr lang="hr-HR"/>
        </a:p>
      </dgm:t>
    </dgm:pt>
    <dgm:pt modelId="{A8EB015A-66CE-4C1A-8086-DF146BCBEDE8}">
      <dgm:prSet phldrT="[Tekst]"/>
      <dgm:spPr/>
      <dgm:t>
        <a:bodyPr/>
        <a:lstStyle/>
        <a:p>
          <a:r>
            <a:rPr lang="hr-HR" dirty="0"/>
            <a:t>usmjerena rasprava</a:t>
          </a:r>
        </a:p>
      </dgm:t>
    </dgm:pt>
    <dgm:pt modelId="{F303B013-9E90-41B0-80B1-C014AE1393D4}" type="parTrans" cxnId="{7986F97C-14C8-44EC-A129-DDBAFC35D095}">
      <dgm:prSet/>
      <dgm:spPr/>
      <dgm:t>
        <a:bodyPr/>
        <a:lstStyle/>
        <a:p>
          <a:endParaRPr lang="hr-HR"/>
        </a:p>
      </dgm:t>
    </dgm:pt>
    <dgm:pt modelId="{D58BCF6F-B1B5-4583-B27D-D553A9A65A5D}" type="sibTrans" cxnId="{7986F97C-14C8-44EC-A129-DDBAFC35D095}">
      <dgm:prSet/>
      <dgm:spPr/>
      <dgm:t>
        <a:bodyPr/>
        <a:lstStyle/>
        <a:p>
          <a:endParaRPr lang="hr-HR"/>
        </a:p>
      </dgm:t>
    </dgm:pt>
    <dgm:pt modelId="{F1C66036-E3D1-44E5-B93F-0FBF9E770BAE}">
      <dgm:prSet phldrT="[Tekst]"/>
      <dgm:spPr/>
      <dgm:t>
        <a:bodyPr/>
        <a:lstStyle/>
        <a:p>
          <a:r>
            <a:rPr lang="hr-HR" dirty="0"/>
            <a:t>slobodna rasprava</a:t>
          </a:r>
        </a:p>
      </dgm:t>
    </dgm:pt>
    <dgm:pt modelId="{011F2208-06A0-4D6C-80E3-AAEC423492C2}" type="parTrans" cxnId="{13DDFA13-DD01-41AF-8CA0-9A23129C3562}">
      <dgm:prSet/>
      <dgm:spPr/>
      <dgm:t>
        <a:bodyPr/>
        <a:lstStyle/>
        <a:p>
          <a:endParaRPr lang="hr-HR"/>
        </a:p>
      </dgm:t>
    </dgm:pt>
    <dgm:pt modelId="{3FA1087B-2ABA-47AD-B63E-843AF10E7387}" type="sibTrans" cxnId="{13DDFA13-DD01-41AF-8CA0-9A23129C3562}">
      <dgm:prSet/>
      <dgm:spPr/>
      <dgm:t>
        <a:bodyPr/>
        <a:lstStyle/>
        <a:p>
          <a:endParaRPr lang="hr-HR"/>
        </a:p>
      </dgm:t>
    </dgm:pt>
    <dgm:pt modelId="{658F8DB2-79D5-4BBA-A3E0-9673015CA57A}">
      <dgm:prSet phldrT="[Tekst]"/>
      <dgm:spPr/>
      <dgm:t>
        <a:bodyPr/>
        <a:lstStyle/>
        <a:p>
          <a:r>
            <a:rPr lang="hr-HR" b="1" dirty="0"/>
            <a:t>Metode rada u velikoj grupi</a:t>
          </a:r>
        </a:p>
      </dgm:t>
    </dgm:pt>
    <dgm:pt modelId="{6135AA46-14E7-441D-9CD5-BF4884820B1F}" type="parTrans" cxnId="{B4364D88-E7CF-414E-A2D3-AAD58FB6A5B1}">
      <dgm:prSet/>
      <dgm:spPr/>
      <dgm:t>
        <a:bodyPr/>
        <a:lstStyle/>
        <a:p>
          <a:endParaRPr lang="hr-HR"/>
        </a:p>
      </dgm:t>
    </dgm:pt>
    <dgm:pt modelId="{32422409-34B7-42A6-8B6A-24E8B884469C}" type="sibTrans" cxnId="{B4364D88-E7CF-414E-A2D3-AAD58FB6A5B1}">
      <dgm:prSet/>
      <dgm:spPr/>
      <dgm:t>
        <a:bodyPr/>
        <a:lstStyle/>
        <a:p>
          <a:endParaRPr lang="hr-HR"/>
        </a:p>
      </dgm:t>
    </dgm:pt>
    <dgm:pt modelId="{B20C2924-79F9-47AD-8DAB-0248080B1C6A}">
      <dgm:prSet phldrT="[Tekst]"/>
      <dgm:spPr/>
      <dgm:t>
        <a:bodyPr/>
        <a:lstStyle/>
        <a:p>
          <a:r>
            <a:rPr lang="hr-HR" dirty="0"/>
            <a:t>predavanje</a:t>
          </a:r>
        </a:p>
      </dgm:t>
    </dgm:pt>
    <dgm:pt modelId="{8E8AE39A-B4B1-423C-9939-9E336633F37C}" type="parTrans" cxnId="{B55EBD6C-C112-4105-BFB1-9592053D43CE}">
      <dgm:prSet/>
      <dgm:spPr/>
      <dgm:t>
        <a:bodyPr/>
        <a:lstStyle/>
        <a:p>
          <a:endParaRPr lang="hr-HR"/>
        </a:p>
      </dgm:t>
    </dgm:pt>
    <dgm:pt modelId="{44ECEB3E-2C01-4742-8B5E-7A2102BA7A47}" type="sibTrans" cxnId="{B55EBD6C-C112-4105-BFB1-9592053D43CE}">
      <dgm:prSet/>
      <dgm:spPr/>
      <dgm:t>
        <a:bodyPr/>
        <a:lstStyle/>
        <a:p>
          <a:endParaRPr lang="hr-HR"/>
        </a:p>
      </dgm:t>
    </dgm:pt>
    <dgm:pt modelId="{49E6D4DC-336D-4B75-A5C1-3907BFDCA818}">
      <dgm:prSet phldrT="[Tekst]"/>
      <dgm:spPr/>
      <dgm:t>
        <a:bodyPr/>
        <a:lstStyle/>
        <a:p>
          <a:r>
            <a:rPr lang="hr-HR" dirty="0"/>
            <a:t>panel-rasprava</a:t>
          </a:r>
        </a:p>
      </dgm:t>
    </dgm:pt>
    <dgm:pt modelId="{11D1C6BB-B58A-4861-96BE-7D12B95AF73C}" type="parTrans" cxnId="{6639052B-CC1F-47F5-9290-CFC1D53A6135}">
      <dgm:prSet/>
      <dgm:spPr/>
      <dgm:t>
        <a:bodyPr/>
        <a:lstStyle/>
        <a:p>
          <a:endParaRPr lang="hr-HR"/>
        </a:p>
      </dgm:t>
    </dgm:pt>
    <dgm:pt modelId="{F8275AB3-0C63-4D1E-A125-FE25F3B1914D}" type="sibTrans" cxnId="{6639052B-CC1F-47F5-9290-CFC1D53A6135}">
      <dgm:prSet/>
      <dgm:spPr/>
      <dgm:t>
        <a:bodyPr/>
        <a:lstStyle/>
        <a:p>
          <a:endParaRPr lang="hr-HR"/>
        </a:p>
      </dgm:t>
    </dgm:pt>
    <dgm:pt modelId="{D2CBEFB6-0B1F-4A8E-9131-F0588C104672}">
      <dgm:prSet/>
      <dgm:spPr/>
      <dgm:t>
        <a:bodyPr/>
        <a:lstStyle/>
        <a:p>
          <a:r>
            <a:rPr lang="hr-HR" dirty="0"/>
            <a:t>davanje uputa</a:t>
          </a:r>
        </a:p>
      </dgm:t>
    </dgm:pt>
    <dgm:pt modelId="{C4B4BB6A-37F6-4CA9-8C64-E27D1B3B5766}" type="parTrans" cxnId="{4239245B-7915-4806-B11E-E6E64BA53603}">
      <dgm:prSet/>
      <dgm:spPr/>
      <dgm:t>
        <a:bodyPr/>
        <a:lstStyle/>
        <a:p>
          <a:endParaRPr lang="hr-HR"/>
        </a:p>
      </dgm:t>
    </dgm:pt>
    <dgm:pt modelId="{B8A7AB02-CE2E-432B-8666-F25532021903}" type="sibTrans" cxnId="{4239245B-7915-4806-B11E-E6E64BA53603}">
      <dgm:prSet/>
      <dgm:spPr/>
      <dgm:t>
        <a:bodyPr/>
        <a:lstStyle/>
        <a:p>
          <a:endParaRPr lang="hr-HR"/>
        </a:p>
      </dgm:t>
    </dgm:pt>
    <dgm:pt modelId="{F9AAEFE4-6F99-4A9D-9A65-2909F142175C}">
      <dgm:prSet/>
      <dgm:spPr/>
      <dgm:t>
        <a:bodyPr/>
        <a:lstStyle/>
        <a:p>
          <a:r>
            <a:rPr lang="hr-HR" dirty="0"/>
            <a:t>demonstracija</a:t>
          </a:r>
        </a:p>
      </dgm:t>
    </dgm:pt>
    <dgm:pt modelId="{1CE011DF-E51F-4AEA-83CD-BD95D741917E}" type="parTrans" cxnId="{64C9635D-7151-4D33-A6AC-0D92C275007B}">
      <dgm:prSet/>
      <dgm:spPr/>
      <dgm:t>
        <a:bodyPr/>
        <a:lstStyle/>
        <a:p>
          <a:endParaRPr lang="hr-HR"/>
        </a:p>
      </dgm:t>
    </dgm:pt>
    <dgm:pt modelId="{2AF5EFAD-338B-420F-B8AD-A544182025FD}" type="sibTrans" cxnId="{64C9635D-7151-4D33-A6AC-0D92C275007B}">
      <dgm:prSet/>
      <dgm:spPr/>
      <dgm:t>
        <a:bodyPr/>
        <a:lstStyle/>
        <a:p>
          <a:endParaRPr lang="hr-HR"/>
        </a:p>
      </dgm:t>
    </dgm:pt>
    <dgm:pt modelId="{7A917F4C-AF01-4493-8BA8-EFDE635B4641}">
      <dgm:prSet/>
      <dgm:spPr/>
      <dgm:t>
        <a:bodyPr/>
        <a:lstStyle/>
        <a:p>
          <a:r>
            <a:rPr lang="hr-HR" dirty="0"/>
            <a:t>igranje uloga</a:t>
          </a:r>
        </a:p>
      </dgm:t>
    </dgm:pt>
    <dgm:pt modelId="{2A4DCB9C-AF1B-4FCB-A6A6-D87AE9875882}" type="parTrans" cxnId="{2CF389A1-3F46-4033-97E4-8D8B950FA60F}">
      <dgm:prSet/>
      <dgm:spPr/>
      <dgm:t>
        <a:bodyPr/>
        <a:lstStyle/>
        <a:p>
          <a:endParaRPr lang="hr-HR"/>
        </a:p>
      </dgm:t>
    </dgm:pt>
    <dgm:pt modelId="{58320CCB-DA88-415A-A907-6DF8A54082E8}" type="sibTrans" cxnId="{2CF389A1-3F46-4033-97E4-8D8B950FA60F}">
      <dgm:prSet/>
      <dgm:spPr/>
      <dgm:t>
        <a:bodyPr/>
        <a:lstStyle/>
        <a:p>
          <a:endParaRPr lang="hr-HR"/>
        </a:p>
      </dgm:t>
    </dgm:pt>
    <dgm:pt modelId="{0FFFE721-F37F-496F-BCAB-44BB6D7C9371}">
      <dgm:prSet/>
      <dgm:spPr/>
      <dgm:t>
        <a:bodyPr/>
        <a:lstStyle/>
        <a:p>
          <a:r>
            <a:rPr lang="hr-HR" dirty="0"/>
            <a:t>sociometrija</a:t>
          </a:r>
        </a:p>
      </dgm:t>
    </dgm:pt>
    <dgm:pt modelId="{B207A153-C681-48F7-A336-652CFAF72A97}" type="parTrans" cxnId="{8C0840E8-9E36-4F2C-A667-E4D2F90F18C4}">
      <dgm:prSet/>
      <dgm:spPr/>
      <dgm:t>
        <a:bodyPr/>
        <a:lstStyle/>
        <a:p>
          <a:endParaRPr lang="hr-HR"/>
        </a:p>
      </dgm:t>
    </dgm:pt>
    <dgm:pt modelId="{419E9DC7-16B5-4C99-9746-B29A1AAF9E73}" type="sibTrans" cxnId="{8C0840E8-9E36-4F2C-A667-E4D2F90F18C4}">
      <dgm:prSet/>
      <dgm:spPr/>
      <dgm:t>
        <a:bodyPr/>
        <a:lstStyle/>
        <a:p>
          <a:endParaRPr lang="hr-HR"/>
        </a:p>
      </dgm:t>
    </dgm:pt>
    <dgm:pt modelId="{214E3177-4C15-4A94-8B5E-935B5E11F38E}">
      <dgm:prSet/>
      <dgm:spPr/>
      <dgm:t>
        <a:bodyPr/>
        <a:lstStyle/>
        <a:p>
          <a:r>
            <a:rPr lang="hr-HR" dirty="0"/>
            <a:t>tehnika rizika</a:t>
          </a:r>
        </a:p>
      </dgm:t>
    </dgm:pt>
    <dgm:pt modelId="{F4BB12FF-6629-4D35-9DFF-3422CC782B58}" type="parTrans" cxnId="{381D4196-5829-465F-B2B8-B4CE5312C592}">
      <dgm:prSet/>
      <dgm:spPr/>
      <dgm:t>
        <a:bodyPr/>
        <a:lstStyle/>
        <a:p>
          <a:endParaRPr lang="hr-HR"/>
        </a:p>
      </dgm:t>
    </dgm:pt>
    <dgm:pt modelId="{EB048380-85A8-48D3-91F8-0D83FC5BB1EE}" type="sibTrans" cxnId="{381D4196-5829-465F-B2B8-B4CE5312C592}">
      <dgm:prSet/>
      <dgm:spPr/>
      <dgm:t>
        <a:bodyPr/>
        <a:lstStyle/>
        <a:p>
          <a:endParaRPr lang="hr-HR"/>
        </a:p>
      </dgm:t>
    </dgm:pt>
    <dgm:pt modelId="{4AFFB057-8C56-465B-AEAD-1A01E722A889}">
      <dgm:prSet/>
      <dgm:spPr/>
      <dgm:t>
        <a:bodyPr/>
        <a:lstStyle/>
        <a:p>
          <a:r>
            <a:rPr lang="hr-HR" dirty="0"/>
            <a:t>zuj grupe</a:t>
          </a:r>
        </a:p>
      </dgm:t>
    </dgm:pt>
    <dgm:pt modelId="{32CED77A-269E-4A57-AD58-A03D7DC4D343}" type="parTrans" cxnId="{99F06081-F60D-4802-A79C-7F39AF5E9AC7}">
      <dgm:prSet/>
      <dgm:spPr/>
      <dgm:t>
        <a:bodyPr/>
        <a:lstStyle/>
        <a:p>
          <a:endParaRPr lang="hr-HR"/>
        </a:p>
      </dgm:t>
    </dgm:pt>
    <dgm:pt modelId="{1FD522BC-D568-4067-B220-B549246C499C}" type="sibTrans" cxnId="{99F06081-F60D-4802-A79C-7F39AF5E9AC7}">
      <dgm:prSet/>
      <dgm:spPr/>
      <dgm:t>
        <a:bodyPr/>
        <a:lstStyle/>
        <a:p>
          <a:endParaRPr lang="hr-HR"/>
        </a:p>
      </dgm:t>
    </dgm:pt>
    <dgm:pt modelId="{5DA75AE1-DCE8-44F7-8B8F-9CBC8EB04E68}" type="pres">
      <dgm:prSet presAssocID="{CE3D6EAD-D7C4-4101-85F2-FF9E33FE5D4A}" presName="theList" presStyleCnt="0">
        <dgm:presLayoutVars>
          <dgm:dir/>
          <dgm:animLvl val="lvl"/>
          <dgm:resizeHandles val="exact"/>
        </dgm:presLayoutVars>
      </dgm:prSet>
      <dgm:spPr/>
    </dgm:pt>
    <dgm:pt modelId="{2D9F71E1-CEEB-441A-AEF4-C2A817184FE6}" type="pres">
      <dgm:prSet presAssocID="{D3171C60-C823-4551-9302-75BA423588F2}" presName="compNode" presStyleCnt="0"/>
      <dgm:spPr/>
    </dgm:pt>
    <dgm:pt modelId="{E51A7CB2-B59F-4555-9E2B-EB861B9FDAFD}" type="pres">
      <dgm:prSet presAssocID="{D3171C60-C823-4551-9302-75BA423588F2}" presName="aNode" presStyleLbl="bgShp" presStyleIdx="0" presStyleCnt="3"/>
      <dgm:spPr/>
    </dgm:pt>
    <dgm:pt modelId="{2153279C-1D73-4DA2-983E-4AE231579FA4}" type="pres">
      <dgm:prSet presAssocID="{D3171C60-C823-4551-9302-75BA423588F2}" presName="textNode" presStyleLbl="bgShp" presStyleIdx="0" presStyleCnt="3"/>
      <dgm:spPr/>
    </dgm:pt>
    <dgm:pt modelId="{FE079230-B931-47D7-B011-2E784AD5D6D2}" type="pres">
      <dgm:prSet presAssocID="{D3171C60-C823-4551-9302-75BA423588F2}" presName="compChildNode" presStyleCnt="0"/>
      <dgm:spPr/>
    </dgm:pt>
    <dgm:pt modelId="{619E74BD-4222-4919-9F48-3FD0E6572D6E}" type="pres">
      <dgm:prSet presAssocID="{D3171C60-C823-4551-9302-75BA423588F2}" presName="theInnerList" presStyleCnt="0"/>
      <dgm:spPr/>
    </dgm:pt>
    <dgm:pt modelId="{0F9035B0-9565-4065-ACBF-DF9ECBAA05F3}" type="pres">
      <dgm:prSet presAssocID="{50262191-0D66-4A38-A043-52E280D7CCB4}" presName="childNode" presStyleLbl="node1" presStyleIdx="0" presStyleCnt="12">
        <dgm:presLayoutVars>
          <dgm:bulletEnabled val="1"/>
        </dgm:presLayoutVars>
      </dgm:prSet>
      <dgm:spPr/>
    </dgm:pt>
    <dgm:pt modelId="{B771E0F3-6C93-44C2-8745-517C99A21D51}" type="pres">
      <dgm:prSet presAssocID="{50262191-0D66-4A38-A043-52E280D7CCB4}" presName="aSpace2" presStyleCnt="0"/>
      <dgm:spPr/>
    </dgm:pt>
    <dgm:pt modelId="{4E6BCE70-EF92-43D1-8524-6297A73DFDFD}" type="pres">
      <dgm:prSet presAssocID="{4E660A53-0A19-4F80-A28A-2F3F378A13FD}" presName="childNode" presStyleLbl="node1" presStyleIdx="1" presStyleCnt="12">
        <dgm:presLayoutVars>
          <dgm:bulletEnabled val="1"/>
        </dgm:presLayoutVars>
      </dgm:prSet>
      <dgm:spPr/>
    </dgm:pt>
    <dgm:pt modelId="{9324E003-398F-4618-B72A-D6F81BE4E8E1}" type="pres">
      <dgm:prSet presAssocID="{4E660A53-0A19-4F80-A28A-2F3F378A13FD}" presName="aSpace2" presStyleCnt="0"/>
      <dgm:spPr/>
    </dgm:pt>
    <dgm:pt modelId="{6D1518F1-C855-4256-959A-4ED1EE14AE67}" type="pres">
      <dgm:prSet presAssocID="{D2CBEFB6-0B1F-4A8E-9131-F0588C104672}" presName="childNode" presStyleLbl="node1" presStyleIdx="2" presStyleCnt="12">
        <dgm:presLayoutVars>
          <dgm:bulletEnabled val="1"/>
        </dgm:presLayoutVars>
      </dgm:prSet>
      <dgm:spPr/>
    </dgm:pt>
    <dgm:pt modelId="{3498B1FD-41E5-4347-97DE-AC83B59E2C9F}" type="pres">
      <dgm:prSet presAssocID="{D2CBEFB6-0B1F-4A8E-9131-F0588C104672}" presName="aSpace2" presStyleCnt="0"/>
      <dgm:spPr/>
    </dgm:pt>
    <dgm:pt modelId="{1AB50435-C209-497F-B3C7-3E26FD9C68B8}" type="pres">
      <dgm:prSet presAssocID="{F9AAEFE4-6F99-4A9D-9A65-2909F142175C}" presName="childNode" presStyleLbl="node1" presStyleIdx="3" presStyleCnt="12">
        <dgm:presLayoutVars>
          <dgm:bulletEnabled val="1"/>
        </dgm:presLayoutVars>
      </dgm:prSet>
      <dgm:spPr/>
    </dgm:pt>
    <dgm:pt modelId="{CF12AAE8-6861-497E-8D9F-3EDA95502301}" type="pres">
      <dgm:prSet presAssocID="{D3171C60-C823-4551-9302-75BA423588F2}" presName="aSpace" presStyleCnt="0"/>
      <dgm:spPr/>
    </dgm:pt>
    <dgm:pt modelId="{90ACF778-9B45-4CCC-95D7-76521E44DDB2}" type="pres">
      <dgm:prSet presAssocID="{5542C39A-526E-4B4A-8DAA-867B884ACD19}" presName="compNode" presStyleCnt="0"/>
      <dgm:spPr/>
    </dgm:pt>
    <dgm:pt modelId="{F97EFC7D-204E-4B22-B2CB-38558AB93C25}" type="pres">
      <dgm:prSet presAssocID="{5542C39A-526E-4B4A-8DAA-867B884ACD19}" presName="aNode" presStyleLbl="bgShp" presStyleIdx="1" presStyleCnt="3"/>
      <dgm:spPr/>
    </dgm:pt>
    <dgm:pt modelId="{E97F245D-8126-4AFE-9931-7180D00F8117}" type="pres">
      <dgm:prSet presAssocID="{5542C39A-526E-4B4A-8DAA-867B884ACD19}" presName="textNode" presStyleLbl="bgShp" presStyleIdx="1" presStyleCnt="3"/>
      <dgm:spPr/>
    </dgm:pt>
    <dgm:pt modelId="{B5D2DBE7-57FF-4E2F-9AA1-1F351E275DE6}" type="pres">
      <dgm:prSet presAssocID="{5542C39A-526E-4B4A-8DAA-867B884ACD19}" presName="compChildNode" presStyleCnt="0"/>
      <dgm:spPr/>
    </dgm:pt>
    <dgm:pt modelId="{D94546B0-7ED2-4476-A45C-E0739F2FB6CE}" type="pres">
      <dgm:prSet presAssocID="{5542C39A-526E-4B4A-8DAA-867B884ACD19}" presName="theInnerList" presStyleCnt="0"/>
      <dgm:spPr/>
    </dgm:pt>
    <dgm:pt modelId="{54661B22-F603-46ED-8C1A-6DC65F3624FB}" type="pres">
      <dgm:prSet presAssocID="{A8EB015A-66CE-4C1A-8086-DF146BCBEDE8}" presName="childNode" presStyleLbl="node1" presStyleIdx="4" presStyleCnt="12">
        <dgm:presLayoutVars>
          <dgm:bulletEnabled val="1"/>
        </dgm:presLayoutVars>
      </dgm:prSet>
      <dgm:spPr/>
    </dgm:pt>
    <dgm:pt modelId="{7DC9A94C-0343-4E83-ABCB-EC1A996E9B8E}" type="pres">
      <dgm:prSet presAssocID="{A8EB015A-66CE-4C1A-8086-DF146BCBEDE8}" presName="aSpace2" presStyleCnt="0"/>
      <dgm:spPr/>
    </dgm:pt>
    <dgm:pt modelId="{9080E061-A001-4D71-BCBF-9D9436893789}" type="pres">
      <dgm:prSet presAssocID="{F1C66036-E3D1-44E5-B93F-0FBF9E770BAE}" presName="childNode" presStyleLbl="node1" presStyleIdx="5" presStyleCnt="12">
        <dgm:presLayoutVars>
          <dgm:bulletEnabled val="1"/>
        </dgm:presLayoutVars>
      </dgm:prSet>
      <dgm:spPr/>
    </dgm:pt>
    <dgm:pt modelId="{4ED76124-13A6-4C9A-BB1F-830781D36F21}" type="pres">
      <dgm:prSet presAssocID="{F1C66036-E3D1-44E5-B93F-0FBF9E770BAE}" presName="aSpace2" presStyleCnt="0"/>
      <dgm:spPr/>
    </dgm:pt>
    <dgm:pt modelId="{DDB73299-FE47-489F-80FB-753A80AED301}" type="pres">
      <dgm:prSet presAssocID="{7A917F4C-AF01-4493-8BA8-EFDE635B4641}" presName="childNode" presStyleLbl="node1" presStyleIdx="6" presStyleCnt="12">
        <dgm:presLayoutVars>
          <dgm:bulletEnabled val="1"/>
        </dgm:presLayoutVars>
      </dgm:prSet>
      <dgm:spPr/>
    </dgm:pt>
    <dgm:pt modelId="{2200B128-F9DF-420B-9521-74E4E5EBB9A8}" type="pres">
      <dgm:prSet presAssocID="{7A917F4C-AF01-4493-8BA8-EFDE635B4641}" presName="aSpace2" presStyleCnt="0"/>
      <dgm:spPr/>
    </dgm:pt>
    <dgm:pt modelId="{B5D9813C-00A6-420E-9C9B-3E16433CE169}" type="pres">
      <dgm:prSet presAssocID="{0FFFE721-F37F-496F-BCAB-44BB6D7C9371}" presName="childNode" presStyleLbl="node1" presStyleIdx="7" presStyleCnt="12">
        <dgm:presLayoutVars>
          <dgm:bulletEnabled val="1"/>
        </dgm:presLayoutVars>
      </dgm:prSet>
      <dgm:spPr/>
    </dgm:pt>
    <dgm:pt modelId="{973CCAE9-53A9-47D0-BDD5-91245CBCF26E}" type="pres">
      <dgm:prSet presAssocID="{0FFFE721-F37F-496F-BCAB-44BB6D7C9371}" presName="aSpace2" presStyleCnt="0"/>
      <dgm:spPr/>
    </dgm:pt>
    <dgm:pt modelId="{B8611997-A343-420A-84A9-A52D77FA51F7}" type="pres">
      <dgm:prSet presAssocID="{214E3177-4C15-4A94-8B5E-935B5E11F38E}" presName="childNode" presStyleLbl="node1" presStyleIdx="8" presStyleCnt="12">
        <dgm:presLayoutVars>
          <dgm:bulletEnabled val="1"/>
        </dgm:presLayoutVars>
      </dgm:prSet>
      <dgm:spPr/>
    </dgm:pt>
    <dgm:pt modelId="{24CEFAC4-A191-4302-8A63-A8E5EA44A16B}" type="pres">
      <dgm:prSet presAssocID="{5542C39A-526E-4B4A-8DAA-867B884ACD19}" presName="aSpace" presStyleCnt="0"/>
      <dgm:spPr/>
    </dgm:pt>
    <dgm:pt modelId="{BBB16CEB-C6A9-4AB6-BA26-B98295886E0D}" type="pres">
      <dgm:prSet presAssocID="{658F8DB2-79D5-4BBA-A3E0-9673015CA57A}" presName="compNode" presStyleCnt="0"/>
      <dgm:spPr/>
    </dgm:pt>
    <dgm:pt modelId="{1FC9621E-0076-417D-B3C3-07779491CB06}" type="pres">
      <dgm:prSet presAssocID="{658F8DB2-79D5-4BBA-A3E0-9673015CA57A}" presName="aNode" presStyleLbl="bgShp" presStyleIdx="2" presStyleCnt="3"/>
      <dgm:spPr/>
    </dgm:pt>
    <dgm:pt modelId="{AF37F85A-1B96-4DA7-B7ED-5B61C3045DF1}" type="pres">
      <dgm:prSet presAssocID="{658F8DB2-79D5-4BBA-A3E0-9673015CA57A}" presName="textNode" presStyleLbl="bgShp" presStyleIdx="2" presStyleCnt="3"/>
      <dgm:spPr/>
    </dgm:pt>
    <dgm:pt modelId="{84E17E42-5EEA-41C9-BFE9-8A07B36FA1C6}" type="pres">
      <dgm:prSet presAssocID="{658F8DB2-79D5-4BBA-A3E0-9673015CA57A}" presName="compChildNode" presStyleCnt="0"/>
      <dgm:spPr/>
    </dgm:pt>
    <dgm:pt modelId="{932D9EBB-2D66-40A6-B9FF-D94E5CE38D10}" type="pres">
      <dgm:prSet presAssocID="{658F8DB2-79D5-4BBA-A3E0-9673015CA57A}" presName="theInnerList" presStyleCnt="0"/>
      <dgm:spPr/>
    </dgm:pt>
    <dgm:pt modelId="{9911D904-239E-4262-A73E-A4410B93DE72}" type="pres">
      <dgm:prSet presAssocID="{B20C2924-79F9-47AD-8DAB-0248080B1C6A}" presName="childNode" presStyleLbl="node1" presStyleIdx="9" presStyleCnt="12">
        <dgm:presLayoutVars>
          <dgm:bulletEnabled val="1"/>
        </dgm:presLayoutVars>
      </dgm:prSet>
      <dgm:spPr/>
    </dgm:pt>
    <dgm:pt modelId="{7E0FAC4F-8319-46DF-BE78-03139A581297}" type="pres">
      <dgm:prSet presAssocID="{B20C2924-79F9-47AD-8DAB-0248080B1C6A}" presName="aSpace2" presStyleCnt="0"/>
      <dgm:spPr/>
    </dgm:pt>
    <dgm:pt modelId="{CD238C08-93F9-4776-A35C-FB0EBEEBEAE9}" type="pres">
      <dgm:prSet presAssocID="{49E6D4DC-336D-4B75-A5C1-3907BFDCA818}" presName="childNode" presStyleLbl="node1" presStyleIdx="10" presStyleCnt="12">
        <dgm:presLayoutVars>
          <dgm:bulletEnabled val="1"/>
        </dgm:presLayoutVars>
      </dgm:prSet>
      <dgm:spPr/>
    </dgm:pt>
    <dgm:pt modelId="{CDEEFAC5-372F-4AE4-8240-8E08D87EEC83}" type="pres">
      <dgm:prSet presAssocID="{49E6D4DC-336D-4B75-A5C1-3907BFDCA818}" presName="aSpace2" presStyleCnt="0"/>
      <dgm:spPr/>
    </dgm:pt>
    <dgm:pt modelId="{C97FEE77-AB9F-448D-93CA-8AA6AB7AC9BF}" type="pres">
      <dgm:prSet presAssocID="{4AFFB057-8C56-465B-AEAD-1A01E722A889}" presName="childNode" presStyleLbl="node1" presStyleIdx="11" presStyleCnt="12">
        <dgm:presLayoutVars>
          <dgm:bulletEnabled val="1"/>
        </dgm:presLayoutVars>
      </dgm:prSet>
      <dgm:spPr/>
    </dgm:pt>
  </dgm:ptLst>
  <dgm:cxnLst>
    <dgm:cxn modelId="{3A2DF800-8274-497E-85ED-2A07876E5378}" type="presOf" srcId="{658F8DB2-79D5-4BBA-A3E0-9673015CA57A}" destId="{1FC9621E-0076-417D-B3C3-07779491CB06}" srcOrd="0" destOrd="0" presId="urn:microsoft.com/office/officeart/2005/8/layout/lProcess2"/>
    <dgm:cxn modelId="{3A65DA07-A153-4A1B-997C-A11562FA6FC1}" type="presOf" srcId="{CE3D6EAD-D7C4-4101-85F2-FF9E33FE5D4A}" destId="{5DA75AE1-DCE8-44F7-8B8F-9CBC8EB04E68}" srcOrd="0" destOrd="0" presId="urn:microsoft.com/office/officeart/2005/8/layout/lProcess2"/>
    <dgm:cxn modelId="{BB559811-1095-4184-AF88-3BF713BF2E95}" type="presOf" srcId="{5542C39A-526E-4B4A-8DAA-867B884ACD19}" destId="{F97EFC7D-204E-4B22-B2CB-38558AB93C25}" srcOrd="0" destOrd="0" presId="urn:microsoft.com/office/officeart/2005/8/layout/lProcess2"/>
    <dgm:cxn modelId="{13DDFA13-DD01-41AF-8CA0-9A23129C3562}" srcId="{5542C39A-526E-4B4A-8DAA-867B884ACD19}" destId="{F1C66036-E3D1-44E5-B93F-0FBF9E770BAE}" srcOrd="1" destOrd="0" parTransId="{011F2208-06A0-4D6C-80E3-AAEC423492C2}" sibTransId="{3FA1087B-2ABA-47AD-B63E-843AF10E7387}"/>
    <dgm:cxn modelId="{00CB8814-BF86-42F1-9B8B-8516DB2771FE}" type="presOf" srcId="{4E660A53-0A19-4F80-A28A-2F3F378A13FD}" destId="{4E6BCE70-EF92-43D1-8524-6297A73DFDFD}" srcOrd="0" destOrd="0" presId="urn:microsoft.com/office/officeart/2005/8/layout/lProcess2"/>
    <dgm:cxn modelId="{25BE1915-5C60-4CCD-AD14-D8E71895D076}" srcId="{D3171C60-C823-4551-9302-75BA423588F2}" destId="{50262191-0D66-4A38-A043-52E280D7CCB4}" srcOrd="0" destOrd="0" parTransId="{905027C4-8E92-457B-A827-CCF31E1CB1E8}" sibTransId="{DB498BCC-475A-4692-8351-64975DA5A700}"/>
    <dgm:cxn modelId="{168B3D2A-9884-44E4-A10D-35E985B66131}" type="presOf" srcId="{F9AAEFE4-6F99-4A9D-9A65-2909F142175C}" destId="{1AB50435-C209-497F-B3C7-3E26FD9C68B8}" srcOrd="0" destOrd="0" presId="urn:microsoft.com/office/officeart/2005/8/layout/lProcess2"/>
    <dgm:cxn modelId="{6639052B-CC1F-47F5-9290-CFC1D53A6135}" srcId="{658F8DB2-79D5-4BBA-A3E0-9673015CA57A}" destId="{49E6D4DC-336D-4B75-A5C1-3907BFDCA818}" srcOrd="1" destOrd="0" parTransId="{11D1C6BB-B58A-4861-96BE-7D12B95AF73C}" sibTransId="{F8275AB3-0C63-4D1E-A125-FE25F3B1914D}"/>
    <dgm:cxn modelId="{76A95440-3151-4CCB-9D69-0D42664802C1}" srcId="{CE3D6EAD-D7C4-4101-85F2-FF9E33FE5D4A}" destId="{D3171C60-C823-4551-9302-75BA423588F2}" srcOrd="0" destOrd="0" parTransId="{F0463729-F3D4-41D5-B7AF-BA7544ABEDD9}" sibTransId="{E8C7A9E6-9B0A-4D68-B86A-A6CA183C143F}"/>
    <dgm:cxn modelId="{4239245B-7915-4806-B11E-E6E64BA53603}" srcId="{D3171C60-C823-4551-9302-75BA423588F2}" destId="{D2CBEFB6-0B1F-4A8E-9131-F0588C104672}" srcOrd="2" destOrd="0" parTransId="{C4B4BB6A-37F6-4CA9-8C64-E27D1B3B5766}" sibTransId="{B8A7AB02-CE2E-432B-8666-F25532021903}"/>
    <dgm:cxn modelId="{64C9635D-7151-4D33-A6AC-0D92C275007B}" srcId="{D3171C60-C823-4551-9302-75BA423588F2}" destId="{F9AAEFE4-6F99-4A9D-9A65-2909F142175C}" srcOrd="3" destOrd="0" parTransId="{1CE011DF-E51F-4AEA-83CD-BD95D741917E}" sibTransId="{2AF5EFAD-338B-420F-B8AD-A544182025FD}"/>
    <dgm:cxn modelId="{03EEA65E-2C56-4AEB-9594-8F3BB2335325}" type="presOf" srcId="{658F8DB2-79D5-4BBA-A3E0-9673015CA57A}" destId="{AF37F85A-1B96-4DA7-B7ED-5B61C3045DF1}" srcOrd="1" destOrd="0" presId="urn:microsoft.com/office/officeart/2005/8/layout/lProcess2"/>
    <dgm:cxn modelId="{8767125F-83BF-4A7F-87D7-E70F0D9A6AE7}" type="presOf" srcId="{A8EB015A-66CE-4C1A-8086-DF146BCBEDE8}" destId="{54661B22-F603-46ED-8C1A-6DC65F3624FB}" srcOrd="0" destOrd="0" presId="urn:microsoft.com/office/officeart/2005/8/layout/lProcess2"/>
    <dgm:cxn modelId="{6726C561-1D1C-41E0-95BA-6CCA65A20D5C}" type="presOf" srcId="{4AFFB057-8C56-465B-AEAD-1A01E722A889}" destId="{C97FEE77-AB9F-448D-93CA-8AA6AB7AC9BF}" srcOrd="0" destOrd="0" presId="urn:microsoft.com/office/officeart/2005/8/layout/lProcess2"/>
    <dgm:cxn modelId="{BB0E4142-144A-4849-B746-B2E57D58F331}" type="presOf" srcId="{214E3177-4C15-4A94-8B5E-935B5E11F38E}" destId="{B8611997-A343-420A-84A9-A52D77FA51F7}" srcOrd="0" destOrd="0" presId="urn:microsoft.com/office/officeart/2005/8/layout/lProcess2"/>
    <dgm:cxn modelId="{28831846-6101-4505-AB73-CC16FD59A7C8}" type="presOf" srcId="{B20C2924-79F9-47AD-8DAB-0248080B1C6A}" destId="{9911D904-239E-4262-A73E-A4410B93DE72}" srcOrd="0" destOrd="0" presId="urn:microsoft.com/office/officeart/2005/8/layout/lProcess2"/>
    <dgm:cxn modelId="{AEDD1448-C44E-4C64-9117-83351218F478}" type="presOf" srcId="{5542C39A-526E-4B4A-8DAA-867B884ACD19}" destId="{E97F245D-8126-4AFE-9931-7180D00F8117}" srcOrd="1" destOrd="0" presId="urn:microsoft.com/office/officeart/2005/8/layout/lProcess2"/>
    <dgm:cxn modelId="{5C354968-247A-4DAB-A400-3D3430D5FEBA}" type="presOf" srcId="{F1C66036-E3D1-44E5-B93F-0FBF9E770BAE}" destId="{9080E061-A001-4D71-BCBF-9D9436893789}" srcOrd="0" destOrd="0" presId="urn:microsoft.com/office/officeart/2005/8/layout/lProcess2"/>
    <dgm:cxn modelId="{A5D8A74C-C1FB-43A9-99B4-99039AE3967E}" srcId="{D3171C60-C823-4551-9302-75BA423588F2}" destId="{4E660A53-0A19-4F80-A28A-2F3F378A13FD}" srcOrd="1" destOrd="0" parTransId="{2CF8B858-094B-40E2-B045-57D08C6FBCCA}" sibTransId="{596EB5E6-A077-45ED-BF43-E2D139A6B7AE}"/>
    <dgm:cxn modelId="{B55EBD6C-C112-4105-BFB1-9592053D43CE}" srcId="{658F8DB2-79D5-4BBA-A3E0-9673015CA57A}" destId="{B20C2924-79F9-47AD-8DAB-0248080B1C6A}" srcOrd="0" destOrd="0" parTransId="{8E8AE39A-B4B1-423C-9939-9E336633F37C}" sibTransId="{44ECEB3E-2C01-4742-8B5E-7A2102BA7A47}"/>
    <dgm:cxn modelId="{7986F97C-14C8-44EC-A129-DDBAFC35D095}" srcId="{5542C39A-526E-4B4A-8DAA-867B884ACD19}" destId="{A8EB015A-66CE-4C1A-8086-DF146BCBEDE8}" srcOrd="0" destOrd="0" parTransId="{F303B013-9E90-41B0-80B1-C014AE1393D4}" sibTransId="{D58BCF6F-B1B5-4583-B27D-D553A9A65A5D}"/>
    <dgm:cxn modelId="{99F06081-F60D-4802-A79C-7F39AF5E9AC7}" srcId="{658F8DB2-79D5-4BBA-A3E0-9673015CA57A}" destId="{4AFFB057-8C56-465B-AEAD-1A01E722A889}" srcOrd="2" destOrd="0" parTransId="{32CED77A-269E-4A57-AD58-A03D7DC4D343}" sibTransId="{1FD522BC-D568-4067-B220-B549246C499C}"/>
    <dgm:cxn modelId="{B4364D88-E7CF-414E-A2D3-AAD58FB6A5B1}" srcId="{CE3D6EAD-D7C4-4101-85F2-FF9E33FE5D4A}" destId="{658F8DB2-79D5-4BBA-A3E0-9673015CA57A}" srcOrd="2" destOrd="0" parTransId="{6135AA46-14E7-441D-9CD5-BF4884820B1F}" sibTransId="{32422409-34B7-42A6-8B6A-24E8B884469C}"/>
    <dgm:cxn modelId="{B8B2708A-A1A8-4B21-A3EC-29CB3E14D748}" type="presOf" srcId="{49E6D4DC-336D-4B75-A5C1-3907BFDCA818}" destId="{CD238C08-93F9-4776-A35C-FB0EBEEBEAE9}" srcOrd="0" destOrd="0" presId="urn:microsoft.com/office/officeart/2005/8/layout/lProcess2"/>
    <dgm:cxn modelId="{381D4196-5829-465F-B2B8-B4CE5312C592}" srcId="{5542C39A-526E-4B4A-8DAA-867B884ACD19}" destId="{214E3177-4C15-4A94-8B5E-935B5E11F38E}" srcOrd="4" destOrd="0" parTransId="{F4BB12FF-6629-4D35-9DFF-3422CC782B58}" sibTransId="{EB048380-85A8-48D3-91F8-0D83FC5BB1EE}"/>
    <dgm:cxn modelId="{2CF389A1-3F46-4033-97E4-8D8B950FA60F}" srcId="{5542C39A-526E-4B4A-8DAA-867B884ACD19}" destId="{7A917F4C-AF01-4493-8BA8-EFDE635B4641}" srcOrd="2" destOrd="0" parTransId="{2A4DCB9C-AF1B-4FCB-A6A6-D87AE9875882}" sibTransId="{58320CCB-DA88-415A-A907-6DF8A54082E8}"/>
    <dgm:cxn modelId="{CA5F6EA9-1EAB-4823-9CAA-DDD2DB64C9F8}" type="presOf" srcId="{50262191-0D66-4A38-A043-52E280D7CCB4}" destId="{0F9035B0-9565-4065-ACBF-DF9ECBAA05F3}" srcOrd="0" destOrd="0" presId="urn:microsoft.com/office/officeart/2005/8/layout/lProcess2"/>
    <dgm:cxn modelId="{20A4DCB3-710C-4465-95FD-B95AA0D825EE}" type="presOf" srcId="{7A917F4C-AF01-4493-8BA8-EFDE635B4641}" destId="{DDB73299-FE47-489F-80FB-753A80AED301}" srcOrd="0" destOrd="0" presId="urn:microsoft.com/office/officeart/2005/8/layout/lProcess2"/>
    <dgm:cxn modelId="{14192EDD-9EF8-4967-B1F0-AB162F77BAE8}" type="presOf" srcId="{D3171C60-C823-4551-9302-75BA423588F2}" destId="{E51A7CB2-B59F-4555-9E2B-EB861B9FDAFD}" srcOrd="0" destOrd="0" presId="urn:microsoft.com/office/officeart/2005/8/layout/lProcess2"/>
    <dgm:cxn modelId="{8C0840E8-9E36-4F2C-A667-E4D2F90F18C4}" srcId="{5542C39A-526E-4B4A-8DAA-867B884ACD19}" destId="{0FFFE721-F37F-496F-BCAB-44BB6D7C9371}" srcOrd="3" destOrd="0" parTransId="{B207A153-C681-48F7-A336-652CFAF72A97}" sibTransId="{419E9DC7-16B5-4C99-9746-B29A1AAF9E73}"/>
    <dgm:cxn modelId="{25B29DE9-1453-43F0-8C5D-1DDA1C897A8B}" srcId="{CE3D6EAD-D7C4-4101-85F2-FF9E33FE5D4A}" destId="{5542C39A-526E-4B4A-8DAA-867B884ACD19}" srcOrd="1" destOrd="0" parTransId="{47CFC718-C68F-457E-94E5-B3FCD5668DFA}" sibTransId="{622C5395-81AD-4CD9-BBA4-0B77478D9BF0}"/>
    <dgm:cxn modelId="{495F47EB-BB8D-4CB8-91F4-FE24CB65F31E}" type="presOf" srcId="{D2CBEFB6-0B1F-4A8E-9131-F0588C104672}" destId="{6D1518F1-C855-4256-959A-4ED1EE14AE67}" srcOrd="0" destOrd="0" presId="urn:microsoft.com/office/officeart/2005/8/layout/lProcess2"/>
    <dgm:cxn modelId="{F14F2CF4-A03C-4AA5-BF74-6A6F97CC5486}" type="presOf" srcId="{D3171C60-C823-4551-9302-75BA423588F2}" destId="{2153279C-1D73-4DA2-983E-4AE231579FA4}" srcOrd="1" destOrd="0" presId="urn:microsoft.com/office/officeart/2005/8/layout/lProcess2"/>
    <dgm:cxn modelId="{86BBEFF7-5663-4CD8-9ED5-3637E946BB58}" type="presOf" srcId="{0FFFE721-F37F-496F-BCAB-44BB6D7C9371}" destId="{B5D9813C-00A6-420E-9C9B-3E16433CE169}" srcOrd="0" destOrd="0" presId="urn:microsoft.com/office/officeart/2005/8/layout/lProcess2"/>
    <dgm:cxn modelId="{6BAE3233-BD1B-4E6D-8416-4E972134F796}" type="presParOf" srcId="{5DA75AE1-DCE8-44F7-8B8F-9CBC8EB04E68}" destId="{2D9F71E1-CEEB-441A-AEF4-C2A817184FE6}" srcOrd="0" destOrd="0" presId="urn:microsoft.com/office/officeart/2005/8/layout/lProcess2"/>
    <dgm:cxn modelId="{81B72B64-BFA1-4786-9DEB-65AB2FE26F37}" type="presParOf" srcId="{2D9F71E1-CEEB-441A-AEF4-C2A817184FE6}" destId="{E51A7CB2-B59F-4555-9E2B-EB861B9FDAFD}" srcOrd="0" destOrd="0" presId="urn:microsoft.com/office/officeart/2005/8/layout/lProcess2"/>
    <dgm:cxn modelId="{98EC03B4-B324-4AF0-83E2-CE377EBC6181}" type="presParOf" srcId="{2D9F71E1-CEEB-441A-AEF4-C2A817184FE6}" destId="{2153279C-1D73-4DA2-983E-4AE231579FA4}" srcOrd="1" destOrd="0" presId="urn:microsoft.com/office/officeart/2005/8/layout/lProcess2"/>
    <dgm:cxn modelId="{B7A210B6-3EF9-45E2-80BD-AC94B4682F9B}" type="presParOf" srcId="{2D9F71E1-CEEB-441A-AEF4-C2A817184FE6}" destId="{FE079230-B931-47D7-B011-2E784AD5D6D2}" srcOrd="2" destOrd="0" presId="urn:microsoft.com/office/officeart/2005/8/layout/lProcess2"/>
    <dgm:cxn modelId="{8A1CE47E-B7D9-4A55-9980-2CE33B7AA0D4}" type="presParOf" srcId="{FE079230-B931-47D7-B011-2E784AD5D6D2}" destId="{619E74BD-4222-4919-9F48-3FD0E6572D6E}" srcOrd="0" destOrd="0" presId="urn:microsoft.com/office/officeart/2005/8/layout/lProcess2"/>
    <dgm:cxn modelId="{C2BE44E7-78BE-4BC1-9D9D-1B44AE95DD54}" type="presParOf" srcId="{619E74BD-4222-4919-9F48-3FD0E6572D6E}" destId="{0F9035B0-9565-4065-ACBF-DF9ECBAA05F3}" srcOrd="0" destOrd="0" presId="urn:microsoft.com/office/officeart/2005/8/layout/lProcess2"/>
    <dgm:cxn modelId="{84E98D9F-C853-454E-B908-7CE5669A8DAA}" type="presParOf" srcId="{619E74BD-4222-4919-9F48-3FD0E6572D6E}" destId="{B771E0F3-6C93-44C2-8745-517C99A21D51}" srcOrd="1" destOrd="0" presId="urn:microsoft.com/office/officeart/2005/8/layout/lProcess2"/>
    <dgm:cxn modelId="{FC6DC1B7-2692-4646-96D9-27FE20F85703}" type="presParOf" srcId="{619E74BD-4222-4919-9F48-3FD0E6572D6E}" destId="{4E6BCE70-EF92-43D1-8524-6297A73DFDFD}" srcOrd="2" destOrd="0" presId="urn:microsoft.com/office/officeart/2005/8/layout/lProcess2"/>
    <dgm:cxn modelId="{4577E2DC-15C7-43B7-B66B-3AB30E409F49}" type="presParOf" srcId="{619E74BD-4222-4919-9F48-3FD0E6572D6E}" destId="{9324E003-398F-4618-B72A-D6F81BE4E8E1}" srcOrd="3" destOrd="0" presId="urn:microsoft.com/office/officeart/2005/8/layout/lProcess2"/>
    <dgm:cxn modelId="{AC836D13-78F6-4C4B-BFBF-9367713A0B1C}" type="presParOf" srcId="{619E74BD-4222-4919-9F48-3FD0E6572D6E}" destId="{6D1518F1-C855-4256-959A-4ED1EE14AE67}" srcOrd="4" destOrd="0" presId="urn:microsoft.com/office/officeart/2005/8/layout/lProcess2"/>
    <dgm:cxn modelId="{A7F6D904-2892-4EAC-B20C-49DA6E28A006}" type="presParOf" srcId="{619E74BD-4222-4919-9F48-3FD0E6572D6E}" destId="{3498B1FD-41E5-4347-97DE-AC83B59E2C9F}" srcOrd="5" destOrd="0" presId="urn:microsoft.com/office/officeart/2005/8/layout/lProcess2"/>
    <dgm:cxn modelId="{97D92338-6405-41C4-9B3F-9D30745281D8}" type="presParOf" srcId="{619E74BD-4222-4919-9F48-3FD0E6572D6E}" destId="{1AB50435-C209-497F-B3C7-3E26FD9C68B8}" srcOrd="6" destOrd="0" presId="urn:microsoft.com/office/officeart/2005/8/layout/lProcess2"/>
    <dgm:cxn modelId="{A3719C24-5D9C-43B6-9989-877DF0927BBD}" type="presParOf" srcId="{5DA75AE1-DCE8-44F7-8B8F-9CBC8EB04E68}" destId="{CF12AAE8-6861-497E-8D9F-3EDA95502301}" srcOrd="1" destOrd="0" presId="urn:microsoft.com/office/officeart/2005/8/layout/lProcess2"/>
    <dgm:cxn modelId="{4AD78536-F6D6-44D9-ACA7-90E224112FC2}" type="presParOf" srcId="{5DA75AE1-DCE8-44F7-8B8F-9CBC8EB04E68}" destId="{90ACF778-9B45-4CCC-95D7-76521E44DDB2}" srcOrd="2" destOrd="0" presId="urn:microsoft.com/office/officeart/2005/8/layout/lProcess2"/>
    <dgm:cxn modelId="{2B636DEA-E817-49B9-8953-60E7B1B1C75A}" type="presParOf" srcId="{90ACF778-9B45-4CCC-95D7-76521E44DDB2}" destId="{F97EFC7D-204E-4B22-B2CB-38558AB93C25}" srcOrd="0" destOrd="0" presId="urn:microsoft.com/office/officeart/2005/8/layout/lProcess2"/>
    <dgm:cxn modelId="{21F1EB6E-C430-4320-A86C-B52719C51DAE}" type="presParOf" srcId="{90ACF778-9B45-4CCC-95D7-76521E44DDB2}" destId="{E97F245D-8126-4AFE-9931-7180D00F8117}" srcOrd="1" destOrd="0" presId="urn:microsoft.com/office/officeart/2005/8/layout/lProcess2"/>
    <dgm:cxn modelId="{9D00C44C-66A6-4BAD-AA97-22E26F581BD1}" type="presParOf" srcId="{90ACF778-9B45-4CCC-95D7-76521E44DDB2}" destId="{B5D2DBE7-57FF-4E2F-9AA1-1F351E275DE6}" srcOrd="2" destOrd="0" presId="urn:microsoft.com/office/officeart/2005/8/layout/lProcess2"/>
    <dgm:cxn modelId="{44BA89A5-055B-4E87-97D3-9CE1F29957A7}" type="presParOf" srcId="{B5D2DBE7-57FF-4E2F-9AA1-1F351E275DE6}" destId="{D94546B0-7ED2-4476-A45C-E0739F2FB6CE}" srcOrd="0" destOrd="0" presId="urn:microsoft.com/office/officeart/2005/8/layout/lProcess2"/>
    <dgm:cxn modelId="{34A7F420-3CBC-4B98-9D94-529E9A4A5293}" type="presParOf" srcId="{D94546B0-7ED2-4476-A45C-E0739F2FB6CE}" destId="{54661B22-F603-46ED-8C1A-6DC65F3624FB}" srcOrd="0" destOrd="0" presId="urn:microsoft.com/office/officeart/2005/8/layout/lProcess2"/>
    <dgm:cxn modelId="{388A1965-54EC-4D5D-8E80-269D64042A2B}" type="presParOf" srcId="{D94546B0-7ED2-4476-A45C-E0739F2FB6CE}" destId="{7DC9A94C-0343-4E83-ABCB-EC1A996E9B8E}" srcOrd="1" destOrd="0" presId="urn:microsoft.com/office/officeart/2005/8/layout/lProcess2"/>
    <dgm:cxn modelId="{E50E26C2-2ABF-4568-95C8-1D792776968D}" type="presParOf" srcId="{D94546B0-7ED2-4476-A45C-E0739F2FB6CE}" destId="{9080E061-A001-4D71-BCBF-9D9436893789}" srcOrd="2" destOrd="0" presId="urn:microsoft.com/office/officeart/2005/8/layout/lProcess2"/>
    <dgm:cxn modelId="{4524B753-7764-4D43-B2C1-4C465C01E285}" type="presParOf" srcId="{D94546B0-7ED2-4476-A45C-E0739F2FB6CE}" destId="{4ED76124-13A6-4C9A-BB1F-830781D36F21}" srcOrd="3" destOrd="0" presId="urn:microsoft.com/office/officeart/2005/8/layout/lProcess2"/>
    <dgm:cxn modelId="{2F31A46C-1FBC-4267-89D0-A08525E9B213}" type="presParOf" srcId="{D94546B0-7ED2-4476-A45C-E0739F2FB6CE}" destId="{DDB73299-FE47-489F-80FB-753A80AED301}" srcOrd="4" destOrd="0" presId="urn:microsoft.com/office/officeart/2005/8/layout/lProcess2"/>
    <dgm:cxn modelId="{2CA5EE29-BC90-4F4D-8B25-B3C717E6D80F}" type="presParOf" srcId="{D94546B0-7ED2-4476-A45C-E0739F2FB6CE}" destId="{2200B128-F9DF-420B-9521-74E4E5EBB9A8}" srcOrd="5" destOrd="0" presId="urn:microsoft.com/office/officeart/2005/8/layout/lProcess2"/>
    <dgm:cxn modelId="{FEAD7946-7802-4CA2-8698-BB8830A550C0}" type="presParOf" srcId="{D94546B0-7ED2-4476-A45C-E0739F2FB6CE}" destId="{B5D9813C-00A6-420E-9C9B-3E16433CE169}" srcOrd="6" destOrd="0" presId="urn:microsoft.com/office/officeart/2005/8/layout/lProcess2"/>
    <dgm:cxn modelId="{59B26503-18FF-40EF-85F9-3263A5639FE0}" type="presParOf" srcId="{D94546B0-7ED2-4476-A45C-E0739F2FB6CE}" destId="{973CCAE9-53A9-47D0-BDD5-91245CBCF26E}" srcOrd="7" destOrd="0" presId="urn:microsoft.com/office/officeart/2005/8/layout/lProcess2"/>
    <dgm:cxn modelId="{EABCFC9E-EB7C-473C-9E9C-F30D4D4899C0}" type="presParOf" srcId="{D94546B0-7ED2-4476-A45C-E0739F2FB6CE}" destId="{B8611997-A343-420A-84A9-A52D77FA51F7}" srcOrd="8" destOrd="0" presId="urn:microsoft.com/office/officeart/2005/8/layout/lProcess2"/>
    <dgm:cxn modelId="{3399A3CC-4E4F-4988-807B-FCD2C1CDD972}" type="presParOf" srcId="{5DA75AE1-DCE8-44F7-8B8F-9CBC8EB04E68}" destId="{24CEFAC4-A191-4302-8A63-A8E5EA44A16B}" srcOrd="3" destOrd="0" presId="urn:microsoft.com/office/officeart/2005/8/layout/lProcess2"/>
    <dgm:cxn modelId="{F2A43E5A-0F97-4F28-98B2-5191E9AD1E9A}" type="presParOf" srcId="{5DA75AE1-DCE8-44F7-8B8F-9CBC8EB04E68}" destId="{BBB16CEB-C6A9-4AB6-BA26-B98295886E0D}" srcOrd="4" destOrd="0" presId="urn:microsoft.com/office/officeart/2005/8/layout/lProcess2"/>
    <dgm:cxn modelId="{CF768015-0A47-4DC5-B924-F80F7BA82859}" type="presParOf" srcId="{BBB16CEB-C6A9-4AB6-BA26-B98295886E0D}" destId="{1FC9621E-0076-417D-B3C3-07779491CB06}" srcOrd="0" destOrd="0" presId="urn:microsoft.com/office/officeart/2005/8/layout/lProcess2"/>
    <dgm:cxn modelId="{664590EA-6937-4BDC-AEA2-64924F161166}" type="presParOf" srcId="{BBB16CEB-C6A9-4AB6-BA26-B98295886E0D}" destId="{AF37F85A-1B96-4DA7-B7ED-5B61C3045DF1}" srcOrd="1" destOrd="0" presId="urn:microsoft.com/office/officeart/2005/8/layout/lProcess2"/>
    <dgm:cxn modelId="{5E573667-E2D3-46FF-85B9-443F03909248}" type="presParOf" srcId="{BBB16CEB-C6A9-4AB6-BA26-B98295886E0D}" destId="{84E17E42-5EEA-41C9-BFE9-8A07B36FA1C6}" srcOrd="2" destOrd="0" presId="urn:microsoft.com/office/officeart/2005/8/layout/lProcess2"/>
    <dgm:cxn modelId="{94D03598-86AD-477A-BB16-F6A93D38F61E}" type="presParOf" srcId="{84E17E42-5EEA-41C9-BFE9-8A07B36FA1C6}" destId="{932D9EBB-2D66-40A6-B9FF-D94E5CE38D10}" srcOrd="0" destOrd="0" presId="urn:microsoft.com/office/officeart/2005/8/layout/lProcess2"/>
    <dgm:cxn modelId="{C484F56F-C47E-4F7E-9D98-45B4FCA1437A}" type="presParOf" srcId="{932D9EBB-2D66-40A6-B9FF-D94E5CE38D10}" destId="{9911D904-239E-4262-A73E-A4410B93DE72}" srcOrd="0" destOrd="0" presId="urn:microsoft.com/office/officeart/2005/8/layout/lProcess2"/>
    <dgm:cxn modelId="{B5C4B3A9-96E6-4181-89BC-709CA55E86BC}" type="presParOf" srcId="{932D9EBB-2D66-40A6-B9FF-D94E5CE38D10}" destId="{7E0FAC4F-8319-46DF-BE78-03139A581297}" srcOrd="1" destOrd="0" presId="urn:microsoft.com/office/officeart/2005/8/layout/lProcess2"/>
    <dgm:cxn modelId="{255D807A-5363-4FA5-BFC1-9C6244B28412}" type="presParOf" srcId="{932D9EBB-2D66-40A6-B9FF-D94E5CE38D10}" destId="{CD238C08-93F9-4776-A35C-FB0EBEEBEAE9}" srcOrd="2" destOrd="0" presId="urn:microsoft.com/office/officeart/2005/8/layout/lProcess2"/>
    <dgm:cxn modelId="{D65C5B70-754D-41BB-A782-6A63CA1448B3}" type="presParOf" srcId="{932D9EBB-2D66-40A6-B9FF-D94E5CE38D10}" destId="{CDEEFAC5-372F-4AE4-8240-8E08D87EEC83}" srcOrd="3" destOrd="0" presId="urn:microsoft.com/office/officeart/2005/8/layout/lProcess2"/>
    <dgm:cxn modelId="{ED238C28-1C9B-46C5-920A-B78ADF430E93}" type="presParOf" srcId="{932D9EBB-2D66-40A6-B9FF-D94E5CE38D10}" destId="{C97FEE77-AB9F-448D-93CA-8AA6AB7AC9BF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7F4022-BF9C-4B78-B634-9A46A9DAD86C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</dgm:pt>
    <dgm:pt modelId="{54332C83-B325-49E7-92F1-5004F5B7693F}">
      <dgm:prSet phldrT="[Tekst]"/>
      <dgm:spPr/>
      <dgm:t>
        <a:bodyPr/>
        <a:lstStyle/>
        <a:p>
          <a:r>
            <a:rPr lang="hr-HR" dirty="0"/>
            <a:t>INTERVJU</a:t>
          </a:r>
          <a:endParaRPr lang="en-US" dirty="0"/>
        </a:p>
      </dgm:t>
    </dgm:pt>
    <dgm:pt modelId="{3A47AA06-501E-4B36-A1AA-66A3FE4754E9}" type="parTrans" cxnId="{D48497F1-2F40-4B09-8702-653C8FD27E85}">
      <dgm:prSet/>
      <dgm:spPr/>
      <dgm:t>
        <a:bodyPr/>
        <a:lstStyle/>
        <a:p>
          <a:endParaRPr lang="en-US"/>
        </a:p>
      </dgm:t>
    </dgm:pt>
    <dgm:pt modelId="{73D0EA6A-1E99-459C-AB4C-4B7D4B1BC373}" type="sibTrans" cxnId="{D48497F1-2F40-4B09-8702-653C8FD27E85}">
      <dgm:prSet/>
      <dgm:spPr/>
      <dgm:t>
        <a:bodyPr/>
        <a:lstStyle/>
        <a:p>
          <a:endParaRPr lang="en-US"/>
        </a:p>
      </dgm:t>
    </dgm:pt>
    <dgm:pt modelId="{85152435-C35F-421B-B332-1EE862248577}">
      <dgm:prSet phldrT="[Tekst]"/>
      <dgm:spPr/>
      <dgm:t>
        <a:bodyPr/>
        <a:lstStyle/>
        <a:p>
          <a:r>
            <a:rPr lang="hr-HR" dirty="0"/>
            <a:t>SAVJETOVANJE</a:t>
          </a:r>
          <a:endParaRPr lang="en-US" dirty="0"/>
        </a:p>
      </dgm:t>
    </dgm:pt>
    <dgm:pt modelId="{65B749E2-E904-4F27-8DD6-ACDCFDCA3BE2}" type="parTrans" cxnId="{D803A928-C667-42AC-B93A-C3BBAE2CB661}">
      <dgm:prSet/>
      <dgm:spPr/>
      <dgm:t>
        <a:bodyPr/>
        <a:lstStyle/>
        <a:p>
          <a:endParaRPr lang="en-US"/>
        </a:p>
      </dgm:t>
    </dgm:pt>
    <dgm:pt modelId="{6284BDA8-A02B-4FAD-A082-5DD187EBDD98}" type="sibTrans" cxnId="{D803A928-C667-42AC-B93A-C3BBAE2CB661}">
      <dgm:prSet/>
      <dgm:spPr/>
      <dgm:t>
        <a:bodyPr/>
        <a:lstStyle/>
        <a:p>
          <a:endParaRPr lang="en-US"/>
        </a:p>
      </dgm:t>
    </dgm:pt>
    <dgm:pt modelId="{9373F67E-554A-43B2-B340-9C99B9F64D76}">
      <dgm:prSet phldrT="[Tekst]"/>
      <dgm:spPr/>
      <dgm:t>
        <a:bodyPr/>
        <a:lstStyle/>
        <a:p>
          <a:r>
            <a:rPr lang="hr-HR" dirty="0"/>
            <a:t>DAVANJE UPUTA</a:t>
          </a:r>
          <a:endParaRPr lang="en-US" dirty="0"/>
        </a:p>
      </dgm:t>
    </dgm:pt>
    <dgm:pt modelId="{B40C42F5-C0D0-4DD6-8BDC-632A4877AF93}" type="parTrans" cxnId="{1A6F1652-6564-46DA-8488-1EBCA9544D4D}">
      <dgm:prSet/>
      <dgm:spPr/>
      <dgm:t>
        <a:bodyPr/>
        <a:lstStyle/>
        <a:p>
          <a:endParaRPr lang="en-US"/>
        </a:p>
      </dgm:t>
    </dgm:pt>
    <dgm:pt modelId="{CB413620-93E3-403D-8D3B-09168D5B0CBE}" type="sibTrans" cxnId="{1A6F1652-6564-46DA-8488-1EBCA9544D4D}">
      <dgm:prSet/>
      <dgm:spPr/>
      <dgm:t>
        <a:bodyPr/>
        <a:lstStyle/>
        <a:p>
          <a:endParaRPr lang="en-US"/>
        </a:p>
      </dgm:t>
    </dgm:pt>
    <dgm:pt modelId="{8A30DC12-126E-49C3-903D-0B125D10A136}">
      <dgm:prSet phldrT="[Tekst]"/>
      <dgm:spPr/>
      <dgm:t>
        <a:bodyPr/>
        <a:lstStyle/>
        <a:p>
          <a:r>
            <a:rPr lang="hr-HR" dirty="0"/>
            <a:t>DEMONSTRACIJA</a:t>
          </a:r>
          <a:endParaRPr lang="en-US" dirty="0"/>
        </a:p>
      </dgm:t>
    </dgm:pt>
    <dgm:pt modelId="{BF527BEA-B204-4EB2-AF16-77DE75DE7F76}" type="parTrans" cxnId="{2E5CB3EB-BD67-49BA-AE1D-05E36BFCF516}">
      <dgm:prSet/>
      <dgm:spPr/>
      <dgm:t>
        <a:bodyPr/>
        <a:lstStyle/>
        <a:p>
          <a:endParaRPr lang="en-US"/>
        </a:p>
      </dgm:t>
    </dgm:pt>
    <dgm:pt modelId="{E4D146DE-F7B8-4D5E-8D67-D350504937EB}" type="sibTrans" cxnId="{2E5CB3EB-BD67-49BA-AE1D-05E36BFCF516}">
      <dgm:prSet/>
      <dgm:spPr/>
      <dgm:t>
        <a:bodyPr/>
        <a:lstStyle/>
        <a:p>
          <a:endParaRPr lang="en-US"/>
        </a:p>
      </dgm:t>
    </dgm:pt>
    <dgm:pt modelId="{D8774F47-7F9A-4782-B953-50DF1CCB3A14}" type="pres">
      <dgm:prSet presAssocID="{977F4022-BF9C-4B78-B634-9A46A9DAD86C}" presName="outerComposite" presStyleCnt="0">
        <dgm:presLayoutVars>
          <dgm:chMax val="5"/>
          <dgm:dir/>
          <dgm:resizeHandles val="exact"/>
        </dgm:presLayoutVars>
      </dgm:prSet>
      <dgm:spPr/>
    </dgm:pt>
    <dgm:pt modelId="{411C179B-9114-4B9D-B43E-03149814AA88}" type="pres">
      <dgm:prSet presAssocID="{977F4022-BF9C-4B78-B634-9A46A9DAD86C}" presName="dummyMaxCanvas" presStyleCnt="0">
        <dgm:presLayoutVars/>
      </dgm:prSet>
      <dgm:spPr/>
    </dgm:pt>
    <dgm:pt modelId="{26261C17-4357-43BC-82F3-98F002060E51}" type="pres">
      <dgm:prSet presAssocID="{977F4022-BF9C-4B78-B634-9A46A9DAD86C}" presName="FourNodes_1" presStyleLbl="node1" presStyleIdx="0" presStyleCnt="4">
        <dgm:presLayoutVars>
          <dgm:bulletEnabled val="1"/>
        </dgm:presLayoutVars>
      </dgm:prSet>
      <dgm:spPr/>
    </dgm:pt>
    <dgm:pt modelId="{2A7B80E2-6884-4DA6-8D19-0A84984A41B8}" type="pres">
      <dgm:prSet presAssocID="{977F4022-BF9C-4B78-B634-9A46A9DAD86C}" presName="FourNodes_2" presStyleLbl="node1" presStyleIdx="1" presStyleCnt="4">
        <dgm:presLayoutVars>
          <dgm:bulletEnabled val="1"/>
        </dgm:presLayoutVars>
      </dgm:prSet>
      <dgm:spPr/>
    </dgm:pt>
    <dgm:pt modelId="{282A109A-E5A3-48C7-8CF2-BEFCA3BF4CEE}" type="pres">
      <dgm:prSet presAssocID="{977F4022-BF9C-4B78-B634-9A46A9DAD86C}" presName="FourNodes_3" presStyleLbl="node1" presStyleIdx="2" presStyleCnt="4">
        <dgm:presLayoutVars>
          <dgm:bulletEnabled val="1"/>
        </dgm:presLayoutVars>
      </dgm:prSet>
      <dgm:spPr/>
    </dgm:pt>
    <dgm:pt modelId="{76C9C6F7-EF24-4C30-B5CF-528213189C7F}" type="pres">
      <dgm:prSet presAssocID="{977F4022-BF9C-4B78-B634-9A46A9DAD86C}" presName="FourNodes_4" presStyleLbl="node1" presStyleIdx="3" presStyleCnt="4">
        <dgm:presLayoutVars>
          <dgm:bulletEnabled val="1"/>
        </dgm:presLayoutVars>
      </dgm:prSet>
      <dgm:spPr/>
    </dgm:pt>
    <dgm:pt modelId="{96538D7A-9FDB-4831-9087-D3B0009CC7EF}" type="pres">
      <dgm:prSet presAssocID="{977F4022-BF9C-4B78-B634-9A46A9DAD86C}" presName="FourConn_1-2" presStyleLbl="fgAccFollowNode1" presStyleIdx="0" presStyleCnt="3">
        <dgm:presLayoutVars>
          <dgm:bulletEnabled val="1"/>
        </dgm:presLayoutVars>
      </dgm:prSet>
      <dgm:spPr/>
    </dgm:pt>
    <dgm:pt modelId="{A8B8A248-319A-4A76-BCB4-28B4758ABA85}" type="pres">
      <dgm:prSet presAssocID="{977F4022-BF9C-4B78-B634-9A46A9DAD86C}" presName="FourConn_2-3" presStyleLbl="fgAccFollowNode1" presStyleIdx="1" presStyleCnt="3">
        <dgm:presLayoutVars>
          <dgm:bulletEnabled val="1"/>
        </dgm:presLayoutVars>
      </dgm:prSet>
      <dgm:spPr/>
    </dgm:pt>
    <dgm:pt modelId="{37B89097-1D79-49EF-8A3E-7AE056AE359B}" type="pres">
      <dgm:prSet presAssocID="{977F4022-BF9C-4B78-B634-9A46A9DAD86C}" presName="FourConn_3-4" presStyleLbl="fgAccFollowNode1" presStyleIdx="2" presStyleCnt="3">
        <dgm:presLayoutVars>
          <dgm:bulletEnabled val="1"/>
        </dgm:presLayoutVars>
      </dgm:prSet>
      <dgm:spPr/>
    </dgm:pt>
    <dgm:pt modelId="{37F64F3B-AE59-4883-A73C-27AC3359787C}" type="pres">
      <dgm:prSet presAssocID="{977F4022-BF9C-4B78-B634-9A46A9DAD86C}" presName="FourNodes_1_text" presStyleLbl="node1" presStyleIdx="3" presStyleCnt="4">
        <dgm:presLayoutVars>
          <dgm:bulletEnabled val="1"/>
        </dgm:presLayoutVars>
      </dgm:prSet>
      <dgm:spPr/>
    </dgm:pt>
    <dgm:pt modelId="{892E3A1D-FEFD-458F-8BF2-E4DB52F609E3}" type="pres">
      <dgm:prSet presAssocID="{977F4022-BF9C-4B78-B634-9A46A9DAD86C}" presName="FourNodes_2_text" presStyleLbl="node1" presStyleIdx="3" presStyleCnt="4">
        <dgm:presLayoutVars>
          <dgm:bulletEnabled val="1"/>
        </dgm:presLayoutVars>
      </dgm:prSet>
      <dgm:spPr/>
    </dgm:pt>
    <dgm:pt modelId="{12EB4795-4EE8-4C1E-8086-3380B3E94702}" type="pres">
      <dgm:prSet presAssocID="{977F4022-BF9C-4B78-B634-9A46A9DAD86C}" presName="FourNodes_3_text" presStyleLbl="node1" presStyleIdx="3" presStyleCnt="4">
        <dgm:presLayoutVars>
          <dgm:bulletEnabled val="1"/>
        </dgm:presLayoutVars>
      </dgm:prSet>
      <dgm:spPr/>
    </dgm:pt>
    <dgm:pt modelId="{00F326D2-FE4F-4EEB-A5DC-FC82556CB0D1}" type="pres">
      <dgm:prSet presAssocID="{977F4022-BF9C-4B78-B634-9A46A9DAD86C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D803A928-C667-42AC-B93A-C3BBAE2CB661}" srcId="{977F4022-BF9C-4B78-B634-9A46A9DAD86C}" destId="{85152435-C35F-421B-B332-1EE862248577}" srcOrd="1" destOrd="0" parTransId="{65B749E2-E904-4F27-8DD6-ACDCFDCA3BE2}" sibTransId="{6284BDA8-A02B-4FAD-A082-5DD187EBDD98}"/>
    <dgm:cxn modelId="{4AC02F30-29FE-4AA5-A032-B96BB5D262B5}" type="presOf" srcId="{54332C83-B325-49E7-92F1-5004F5B7693F}" destId="{37F64F3B-AE59-4883-A73C-27AC3359787C}" srcOrd="1" destOrd="0" presId="urn:microsoft.com/office/officeart/2005/8/layout/vProcess5"/>
    <dgm:cxn modelId="{9DE57038-4EB1-4AD7-9AA2-5BDE87E1CDDA}" type="presOf" srcId="{CB413620-93E3-403D-8D3B-09168D5B0CBE}" destId="{37B89097-1D79-49EF-8A3E-7AE056AE359B}" srcOrd="0" destOrd="0" presId="urn:microsoft.com/office/officeart/2005/8/layout/vProcess5"/>
    <dgm:cxn modelId="{AEB8A23D-56A8-4FE4-A62F-F6BE50D840A8}" type="presOf" srcId="{977F4022-BF9C-4B78-B634-9A46A9DAD86C}" destId="{D8774F47-7F9A-4782-B953-50DF1CCB3A14}" srcOrd="0" destOrd="0" presId="urn:microsoft.com/office/officeart/2005/8/layout/vProcess5"/>
    <dgm:cxn modelId="{489B8962-3F3B-488D-9730-3E370E11B7EC}" type="presOf" srcId="{85152435-C35F-421B-B332-1EE862248577}" destId="{2A7B80E2-6884-4DA6-8D19-0A84984A41B8}" srcOrd="0" destOrd="0" presId="urn:microsoft.com/office/officeart/2005/8/layout/vProcess5"/>
    <dgm:cxn modelId="{15F5CC49-F582-4682-8D7F-B8B1FA4F0EB9}" type="presOf" srcId="{54332C83-B325-49E7-92F1-5004F5B7693F}" destId="{26261C17-4357-43BC-82F3-98F002060E51}" srcOrd="0" destOrd="0" presId="urn:microsoft.com/office/officeart/2005/8/layout/vProcess5"/>
    <dgm:cxn modelId="{1A6F1652-6564-46DA-8488-1EBCA9544D4D}" srcId="{977F4022-BF9C-4B78-B634-9A46A9DAD86C}" destId="{9373F67E-554A-43B2-B340-9C99B9F64D76}" srcOrd="2" destOrd="0" parTransId="{B40C42F5-C0D0-4DD6-8BDC-632A4877AF93}" sibTransId="{CB413620-93E3-403D-8D3B-09168D5B0CBE}"/>
    <dgm:cxn modelId="{B1B8EF7E-E8BB-4CEA-A667-575260838C0F}" type="presOf" srcId="{85152435-C35F-421B-B332-1EE862248577}" destId="{892E3A1D-FEFD-458F-8BF2-E4DB52F609E3}" srcOrd="1" destOrd="0" presId="urn:microsoft.com/office/officeart/2005/8/layout/vProcess5"/>
    <dgm:cxn modelId="{44065AA7-CE5A-4CAD-BF8C-F42F5B5A07F7}" type="presOf" srcId="{9373F67E-554A-43B2-B340-9C99B9F64D76}" destId="{12EB4795-4EE8-4C1E-8086-3380B3E94702}" srcOrd="1" destOrd="0" presId="urn:microsoft.com/office/officeart/2005/8/layout/vProcess5"/>
    <dgm:cxn modelId="{C38440C2-311D-44E2-831E-E80042EF1AA0}" type="presOf" srcId="{73D0EA6A-1E99-459C-AB4C-4B7D4B1BC373}" destId="{96538D7A-9FDB-4831-9087-D3B0009CC7EF}" srcOrd="0" destOrd="0" presId="urn:microsoft.com/office/officeart/2005/8/layout/vProcess5"/>
    <dgm:cxn modelId="{11562ED1-434F-4837-95B0-12CAA07580F3}" type="presOf" srcId="{9373F67E-554A-43B2-B340-9C99B9F64D76}" destId="{282A109A-E5A3-48C7-8CF2-BEFCA3BF4CEE}" srcOrd="0" destOrd="0" presId="urn:microsoft.com/office/officeart/2005/8/layout/vProcess5"/>
    <dgm:cxn modelId="{6A8174E4-D3EF-4009-A852-91F94CB76FA3}" type="presOf" srcId="{6284BDA8-A02B-4FAD-A082-5DD187EBDD98}" destId="{A8B8A248-319A-4A76-BCB4-28B4758ABA85}" srcOrd="0" destOrd="0" presId="urn:microsoft.com/office/officeart/2005/8/layout/vProcess5"/>
    <dgm:cxn modelId="{D43767E5-90C7-49FD-B6D3-898C310D7584}" type="presOf" srcId="{8A30DC12-126E-49C3-903D-0B125D10A136}" destId="{00F326D2-FE4F-4EEB-A5DC-FC82556CB0D1}" srcOrd="1" destOrd="0" presId="urn:microsoft.com/office/officeart/2005/8/layout/vProcess5"/>
    <dgm:cxn modelId="{2E5CB3EB-BD67-49BA-AE1D-05E36BFCF516}" srcId="{977F4022-BF9C-4B78-B634-9A46A9DAD86C}" destId="{8A30DC12-126E-49C3-903D-0B125D10A136}" srcOrd="3" destOrd="0" parTransId="{BF527BEA-B204-4EB2-AF16-77DE75DE7F76}" sibTransId="{E4D146DE-F7B8-4D5E-8D67-D350504937EB}"/>
    <dgm:cxn modelId="{D48497F1-2F40-4B09-8702-653C8FD27E85}" srcId="{977F4022-BF9C-4B78-B634-9A46A9DAD86C}" destId="{54332C83-B325-49E7-92F1-5004F5B7693F}" srcOrd="0" destOrd="0" parTransId="{3A47AA06-501E-4B36-A1AA-66A3FE4754E9}" sibTransId="{73D0EA6A-1E99-459C-AB4C-4B7D4B1BC373}"/>
    <dgm:cxn modelId="{E78E46FB-0F4F-41E9-9796-6AFABC117C9E}" type="presOf" srcId="{8A30DC12-126E-49C3-903D-0B125D10A136}" destId="{76C9C6F7-EF24-4C30-B5CF-528213189C7F}" srcOrd="0" destOrd="0" presId="urn:microsoft.com/office/officeart/2005/8/layout/vProcess5"/>
    <dgm:cxn modelId="{1D4F855E-DF8B-453A-9560-27CB63498CFD}" type="presParOf" srcId="{D8774F47-7F9A-4782-B953-50DF1CCB3A14}" destId="{411C179B-9114-4B9D-B43E-03149814AA88}" srcOrd="0" destOrd="0" presId="urn:microsoft.com/office/officeart/2005/8/layout/vProcess5"/>
    <dgm:cxn modelId="{8ECCCD94-AAE1-4361-A840-92AB0BC24293}" type="presParOf" srcId="{D8774F47-7F9A-4782-B953-50DF1CCB3A14}" destId="{26261C17-4357-43BC-82F3-98F002060E51}" srcOrd="1" destOrd="0" presId="urn:microsoft.com/office/officeart/2005/8/layout/vProcess5"/>
    <dgm:cxn modelId="{4998D374-EFDE-4526-AEF2-9F1D859286FB}" type="presParOf" srcId="{D8774F47-7F9A-4782-B953-50DF1CCB3A14}" destId="{2A7B80E2-6884-4DA6-8D19-0A84984A41B8}" srcOrd="2" destOrd="0" presId="urn:microsoft.com/office/officeart/2005/8/layout/vProcess5"/>
    <dgm:cxn modelId="{65591DB3-FA12-4125-9B68-2FC2F6B1AE1D}" type="presParOf" srcId="{D8774F47-7F9A-4782-B953-50DF1CCB3A14}" destId="{282A109A-E5A3-48C7-8CF2-BEFCA3BF4CEE}" srcOrd="3" destOrd="0" presId="urn:microsoft.com/office/officeart/2005/8/layout/vProcess5"/>
    <dgm:cxn modelId="{C1BEF765-693F-455F-8B65-44428BB6E9CA}" type="presParOf" srcId="{D8774F47-7F9A-4782-B953-50DF1CCB3A14}" destId="{76C9C6F7-EF24-4C30-B5CF-528213189C7F}" srcOrd="4" destOrd="0" presId="urn:microsoft.com/office/officeart/2005/8/layout/vProcess5"/>
    <dgm:cxn modelId="{E481648C-F41C-4895-BE13-31D2DAEB5FF2}" type="presParOf" srcId="{D8774F47-7F9A-4782-B953-50DF1CCB3A14}" destId="{96538D7A-9FDB-4831-9087-D3B0009CC7EF}" srcOrd="5" destOrd="0" presId="urn:microsoft.com/office/officeart/2005/8/layout/vProcess5"/>
    <dgm:cxn modelId="{E099E4F2-DA6A-4592-AD53-49A5CE87B0A9}" type="presParOf" srcId="{D8774F47-7F9A-4782-B953-50DF1CCB3A14}" destId="{A8B8A248-319A-4A76-BCB4-28B4758ABA85}" srcOrd="6" destOrd="0" presId="urn:microsoft.com/office/officeart/2005/8/layout/vProcess5"/>
    <dgm:cxn modelId="{FACEDF62-4D73-48A1-8D19-4DCFC48FB765}" type="presParOf" srcId="{D8774F47-7F9A-4782-B953-50DF1CCB3A14}" destId="{37B89097-1D79-49EF-8A3E-7AE056AE359B}" srcOrd="7" destOrd="0" presId="urn:microsoft.com/office/officeart/2005/8/layout/vProcess5"/>
    <dgm:cxn modelId="{4ECC5865-3969-4076-A5DA-3391588E3D67}" type="presParOf" srcId="{D8774F47-7F9A-4782-B953-50DF1CCB3A14}" destId="{37F64F3B-AE59-4883-A73C-27AC3359787C}" srcOrd="8" destOrd="0" presId="urn:microsoft.com/office/officeart/2005/8/layout/vProcess5"/>
    <dgm:cxn modelId="{B8C60585-DF39-4F95-8D96-71C1402F3ADF}" type="presParOf" srcId="{D8774F47-7F9A-4782-B953-50DF1CCB3A14}" destId="{892E3A1D-FEFD-458F-8BF2-E4DB52F609E3}" srcOrd="9" destOrd="0" presId="urn:microsoft.com/office/officeart/2005/8/layout/vProcess5"/>
    <dgm:cxn modelId="{384F8C68-CF06-4DCB-8A97-DC9B9C6CF0F1}" type="presParOf" srcId="{D8774F47-7F9A-4782-B953-50DF1CCB3A14}" destId="{12EB4795-4EE8-4C1E-8086-3380B3E94702}" srcOrd="10" destOrd="0" presId="urn:microsoft.com/office/officeart/2005/8/layout/vProcess5"/>
    <dgm:cxn modelId="{BE10A61A-F922-41CA-910A-B35DAD64F5FB}" type="presParOf" srcId="{D8774F47-7F9A-4782-B953-50DF1CCB3A14}" destId="{00F326D2-FE4F-4EEB-A5DC-FC82556CB0D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F7D559-7476-4EC4-B8CB-A3F662E99FF6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77C4279-0590-426C-B88E-AC71AE8E1D00}">
      <dgm:prSet custT="1"/>
      <dgm:spPr/>
      <dgm:t>
        <a:bodyPr/>
        <a:lstStyle/>
        <a:p>
          <a:r>
            <a:rPr lang="hr-HR" sz="2000" dirty="0"/>
            <a:t>Tko mora učiti?</a:t>
          </a:r>
          <a:endParaRPr lang="en-US" sz="2000" dirty="0"/>
        </a:p>
      </dgm:t>
    </dgm:pt>
    <dgm:pt modelId="{146B5FC4-BB94-44F5-8138-E0D03A8ED7B1}" type="parTrans" cxnId="{3D8E2F15-C1F8-4A06-BE43-CF8C9A266A21}">
      <dgm:prSet/>
      <dgm:spPr/>
      <dgm:t>
        <a:bodyPr/>
        <a:lstStyle/>
        <a:p>
          <a:endParaRPr lang="en-US"/>
        </a:p>
      </dgm:t>
    </dgm:pt>
    <dgm:pt modelId="{FB1E9941-F17A-4E77-BA37-BF10EAC072D5}" type="sibTrans" cxnId="{3D8E2F15-C1F8-4A06-BE43-CF8C9A266A21}">
      <dgm:prSet/>
      <dgm:spPr/>
      <dgm:t>
        <a:bodyPr/>
        <a:lstStyle/>
        <a:p>
          <a:endParaRPr lang="en-US"/>
        </a:p>
      </dgm:t>
    </dgm:pt>
    <dgm:pt modelId="{B24A8707-F00E-4C00-BD3B-A03EB5B18670}">
      <dgm:prSet custT="1"/>
      <dgm:spPr/>
      <dgm:t>
        <a:bodyPr/>
        <a:lstStyle/>
        <a:p>
          <a:r>
            <a:rPr lang="hr-HR" sz="2000" dirty="0"/>
            <a:t>Procjena razine motivacije i samopouzdanja</a:t>
          </a:r>
          <a:endParaRPr lang="en-US" sz="2000" dirty="0"/>
        </a:p>
      </dgm:t>
    </dgm:pt>
    <dgm:pt modelId="{29D64EAD-5688-4774-BCF8-A48B7C39B08C}" type="parTrans" cxnId="{1862B579-313F-4578-86D7-FDE87B763EA9}">
      <dgm:prSet/>
      <dgm:spPr/>
      <dgm:t>
        <a:bodyPr/>
        <a:lstStyle/>
        <a:p>
          <a:endParaRPr lang="en-US"/>
        </a:p>
      </dgm:t>
    </dgm:pt>
    <dgm:pt modelId="{1E3DDDBB-4D91-4133-A552-D182F0E65944}" type="sibTrans" cxnId="{1862B579-313F-4578-86D7-FDE87B763EA9}">
      <dgm:prSet/>
      <dgm:spPr/>
      <dgm:t>
        <a:bodyPr/>
        <a:lstStyle/>
        <a:p>
          <a:endParaRPr lang="en-US"/>
        </a:p>
      </dgm:t>
    </dgm:pt>
    <dgm:pt modelId="{8BEDAEDC-0E7D-4D33-841B-6761B45F3742}">
      <dgm:prSet custT="1"/>
      <dgm:spPr/>
      <dgm:t>
        <a:bodyPr/>
        <a:lstStyle/>
        <a:p>
          <a:r>
            <a:rPr lang="hr-HR" sz="2000" dirty="0"/>
            <a:t>Procjena mogućnosti učenja i provođenja vještina</a:t>
          </a:r>
          <a:endParaRPr lang="en-US" sz="2000" dirty="0"/>
        </a:p>
      </dgm:t>
    </dgm:pt>
    <dgm:pt modelId="{0F33EB3A-CF08-4C7C-A11B-9C2D82DD9602}" type="parTrans" cxnId="{C38552C4-4A55-42EF-AB51-339CD3644A0B}">
      <dgm:prSet/>
      <dgm:spPr/>
      <dgm:t>
        <a:bodyPr/>
        <a:lstStyle/>
        <a:p>
          <a:endParaRPr lang="en-US"/>
        </a:p>
      </dgm:t>
    </dgm:pt>
    <dgm:pt modelId="{63A37D04-DF6A-4247-B7FF-7B50D3937BA2}" type="sibTrans" cxnId="{C38552C4-4A55-42EF-AB51-339CD3644A0B}">
      <dgm:prSet/>
      <dgm:spPr/>
      <dgm:t>
        <a:bodyPr/>
        <a:lstStyle/>
        <a:p>
          <a:endParaRPr lang="en-US"/>
        </a:p>
      </dgm:t>
    </dgm:pt>
    <dgm:pt modelId="{AC251793-FB55-4B33-AAB2-7B226D15D58B}">
      <dgm:prSet custT="1"/>
      <dgm:spPr/>
      <dgm:t>
        <a:bodyPr/>
        <a:lstStyle/>
        <a:p>
          <a:r>
            <a:rPr lang="hr-HR" sz="2000" dirty="0"/>
            <a:t>Određivanje prioriteta u poučavanju</a:t>
          </a:r>
          <a:endParaRPr lang="en-US" sz="2000" dirty="0"/>
        </a:p>
      </dgm:t>
    </dgm:pt>
    <dgm:pt modelId="{B75EAACE-50CA-4F96-BCF5-7651D51B052D}" type="parTrans" cxnId="{512FD3DA-4775-4E05-90AE-1A86B992A7EE}">
      <dgm:prSet/>
      <dgm:spPr/>
      <dgm:t>
        <a:bodyPr/>
        <a:lstStyle/>
        <a:p>
          <a:endParaRPr lang="en-US"/>
        </a:p>
      </dgm:t>
    </dgm:pt>
    <dgm:pt modelId="{D5F9811E-E778-4D91-8FC5-6500C670337E}" type="sibTrans" cxnId="{512FD3DA-4775-4E05-90AE-1A86B992A7EE}">
      <dgm:prSet/>
      <dgm:spPr/>
      <dgm:t>
        <a:bodyPr/>
        <a:lstStyle/>
        <a:p>
          <a:endParaRPr lang="en-US"/>
        </a:p>
      </dgm:t>
    </dgm:pt>
    <dgm:pt modelId="{FDF90969-7E7E-4A65-B7C1-6DD0E7ED725F}">
      <dgm:prSet custT="1"/>
      <dgm:spPr/>
      <dgm:t>
        <a:bodyPr/>
        <a:lstStyle/>
        <a:p>
          <a:r>
            <a:rPr lang="hr-HR" sz="2000" dirty="0"/>
            <a:t>Procjena predznanja </a:t>
          </a:r>
          <a:endParaRPr lang="en-US" sz="2000" dirty="0"/>
        </a:p>
      </dgm:t>
    </dgm:pt>
    <dgm:pt modelId="{639D2F99-911F-4424-B7FB-28C11EE9E514}" type="parTrans" cxnId="{D189EE78-1A0B-4A81-AB4B-E4C6C77505F6}">
      <dgm:prSet/>
      <dgm:spPr/>
      <dgm:t>
        <a:bodyPr/>
        <a:lstStyle/>
        <a:p>
          <a:endParaRPr lang="en-US"/>
        </a:p>
      </dgm:t>
    </dgm:pt>
    <dgm:pt modelId="{CB5FD377-5474-48B5-B674-6E20EBD01C64}" type="sibTrans" cxnId="{D189EE78-1A0B-4A81-AB4B-E4C6C77505F6}">
      <dgm:prSet/>
      <dgm:spPr/>
      <dgm:t>
        <a:bodyPr/>
        <a:lstStyle/>
        <a:p>
          <a:endParaRPr lang="en-US"/>
        </a:p>
      </dgm:t>
    </dgm:pt>
    <dgm:pt modelId="{F8720506-7933-4FC8-9A71-2BE8DF04EAA9}">
      <dgm:prSet custT="1"/>
      <dgm:spPr/>
      <dgm:t>
        <a:bodyPr/>
        <a:lstStyle/>
        <a:p>
          <a:r>
            <a:rPr lang="hr-HR" sz="2000" dirty="0"/>
            <a:t>Procjena prijašnjih iskustava u učenju i utvrđivanje najboljih metoda učenja</a:t>
          </a:r>
          <a:endParaRPr lang="en-US" sz="2000" dirty="0"/>
        </a:p>
      </dgm:t>
    </dgm:pt>
    <dgm:pt modelId="{B09639FA-6C59-408D-8CEE-1B8B606F8812}" type="parTrans" cxnId="{011A1A2A-E1AB-4591-BC97-8EB8F4950D6E}">
      <dgm:prSet/>
      <dgm:spPr/>
      <dgm:t>
        <a:bodyPr/>
        <a:lstStyle/>
        <a:p>
          <a:endParaRPr lang="en-US"/>
        </a:p>
      </dgm:t>
    </dgm:pt>
    <dgm:pt modelId="{A00FE8CE-439F-4F63-B067-6FAF777FDD3B}" type="sibTrans" cxnId="{011A1A2A-E1AB-4591-BC97-8EB8F4950D6E}">
      <dgm:prSet/>
      <dgm:spPr/>
      <dgm:t>
        <a:bodyPr/>
        <a:lstStyle/>
        <a:p>
          <a:endParaRPr lang="en-US"/>
        </a:p>
      </dgm:t>
    </dgm:pt>
    <dgm:pt modelId="{1A6E5FB4-7A57-461E-A65A-C451D6D13ECD}" type="pres">
      <dgm:prSet presAssocID="{E8F7D559-7476-4EC4-B8CB-A3F662E99FF6}" presName="Name0" presStyleCnt="0">
        <dgm:presLayoutVars>
          <dgm:dir/>
          <dgm:resizeHandles val="exact"/>
        </dgm:presLayoutVars>
      </dgm:prSet>
      <dgm:spPr/>
    </dgm:pt>
    <dgm:pt modelId="{19F8FB90-889E-49AE-B445-D2CE7457FA32}" type="pres">
      <dgm:prSet presAssocID="{077C4279-0590-426C-B88E-AC71AE8E1D00}" presName="node" presStyleLbl="node1" presStyleIdx="0" presStyleCnt="6" custLinFactNeighborX="2305" custLinFactNeighborY="-184">
        <dgm:presLayoutVars>
          <dgm:bulletEnabled val="1"/>
        </dgm:presLayoutVars>
      </dgm:prSet>
      <dgm:spPr/>
    </dgm:pt>
    <dgm:pt modelId="{3AD0B185-A405-40D3-8EFC-A88F3DD9146F}" type="pres">
      <dgm:prSet presAssocID="{FB1E9941-F17A-4E77-BA37-BF10EAC072D5}" presName="sibTrans" presStyleLbl="sibTrans1D1" presStyleIdx="0" presStyleCnt="5"/>
      <dgm:spPr/>
    </dgm:pt>
    <dgm:pt modelId="{9C5B373B-232B-4DFE-901A-B84C787C305E}" type="pres">
      <dgm:prSet presAssocID="{FB1E9941-F17A-4E77-BA37-BF10EAC072D5}" presName="connectorText" presStyleLbl="sibTrans1D1" presStyleIdx="0" presStyleCnt="5"/>
      <dgm:spPr/>
    </dgm:pt>
    <dgm:pt modelId="{8951865C-3B85-4217-99F8-C3368BB28245}" type="pres">
      <dgm:prSet presAssocID="{B24A8707-F00E-4C00-BD3B-A03EB5B18670}" presName="node" presStyleLbl="node1" presStyleIdx="1" presStyleCnt="6">
        <dgm:presLayoutVars>
          <dgm:bulletEnabled val="1"/>
        </dgm:presLayoutVars>
      </dgm:prSet>
      <dgm:spPr/>
    </dgm:pt>
    <dgm:pt modelId="{D2CE15C8-D25E-44CD-B3D6-6CF15B4EFDD8}" type="pres">
      <dgm:prSet presAssocID="{1E3DDDBB-4D91-4133-A552-D182F0E65944}" presName="sibTrans" presStyleLbl="sibTrans1D1" presStyleIdx="1" presStyleCnt="5"/>
      <dgm:spPr/>
    </dgm:pt>
    <dgm:pt modelId="{7D80B2C0-8F91-4B26-BBFD-08F7F67EF097}" type="pres">
      <dgm:prSet presAssocID="{1E3DDDBB-4D91-4133-A552-D182F0E65944}" presName="connectorText" presStyleLbl="sibTrans1D1" presStyleIdx="1" presStyleCnt="5"/>
      <dgm:spPr/>
    </dgm:pt>
    <dgm:pt modelId="{FEBF5F98-CEED-4662-9D54-9F267E10B7F6}" type="pres">
      <dgm:prSet presAssocID="{8BEDAEDC-0E7D-4D33-841B-6761B45F3742}" presName="node" presStyleLbl="node1" presStyleIdx="2" presStyleCnt="6">
        <dgm:presLayoutVars>
          <dgm:bulletEnabled val="1"/>
        </dgm:presLayoutVars>
      </dgm:prSet>
      <dgm:spPr/>
    </dgm:pt>
    <dgm:pt modelId="{19E14836-7CDB-4088-9007-17C3F574423D}" type="pres">
      <dgm:prSet presAssocID="{63A37D04-DF6A-4247-B7FF-7B50D3937BA2}" presName="sibTrans" presStyleLbl="sibTrans1D1" presStyleIdx="2" presStyleCnt="5"/>
      <dgm:spPr/>
    </dgm:pt>
    <dgm:pt modelId="{5F6C5AA8-8D90-4E47-BDBE-0E0D4E4ECD52}" type="pres">
      <dgm:prSet presAssocID="{63A37D04-DF6A-4247-B7FF-7B50D3937BA2}" presName="connectorText" presStyleLbl="sibTrans1D1" presStyleIdx="2" presStyleCnt="5"/>
      <dgm:spPr/>
    </dgm:pt>
    <dgm:pt modelId="{DC3654B5-1B67-4995-84D0-DD4A5FE2EE5D}" type="pres">
      <dgm:prSet presAssocID="{AC251793-FB55-4B33-AAB2-7B226D15D58B}" presName="node" presStyleLbl="node1" presStyleIdx="3" presStyleCnt="6" custScaleY="121192">
        <dgm:presLayoutVars>
          <dgm:bulletEnabled val="1"/>
        </dgm:presLayoutVars>
      </dgm:prSet>
      <dgm:spPr/>
    </dgm:pt>
    <dgm:pt modelId="{554713B8-CBB2-4EE5-A98F-55239926EC15}" type="pres">
      <dgm:prSet presAssocID="{D5F9811E-E778-4D91-8FC5-6500C670337E}" presName="sibTrans" presStyleLbl="sibTrans1D1" presStyleIdx="3" presStyleCnt="5"/>
      <dgm:spPr/>
    </dgm:pt>
    <dgm:pt modelId="{2A956A23-310C-44CC-86BA-B90954CAF794}" type="pres">
      <dgm:prSet presAssocID="{D5F9811E-E778-4D91-8FC5-6500C670337E}" presName="connectorText" presStyleLbl="sibTrans1D1" presStyleIdx="3" presStyleCnt="5"/>
      <dgm:spPr/>
    </dgm:pt>
    <dgm:pt modelId="{5838A9B0-D9AA-40CC-B8E5-52D5ACC52614}" type="pres">
      <dgm:prSet presAssocID="{FDF90969-7E7E-4A65-B7C1-6DD0E7ED725F}" presName="node" presStyleLbl="node1" presStyleIdx="4" presStyleCnt="6">
        <dgm:presLayoutVars>
          <dgm:bulletEnabled val="1"/>
        </dgm:presLayoutVars>
      </dgm:prSet>
      <dgm:spPr/>
    </dgm:pt>
    <dgm:pt modelId="{9A942B80-D99F-43A9-9DEE-737FB4715FE3}" type="pres">
      <dgm:prSet presAssocID="{CB5FD377-5474-48B5-B674-6E20EBD01C64}" presName="sibTrans" presStyleLbl="sibTrans1D1" presStyleIdx="4" presStyleCnt="5"/>
      <dgm:spPr/>
    </dgm:pt>
    <dgm:pt modelId="{BEC44269-206A-4E42-9921-1807B8592533}" type="pres">
      <dgm:prSet presAssocID="{CB5FD377-5474-48B5-B674-6E20EBD01C64}" presName="connectorText" presStyleLbl="sibTrans1D1" presStyleIdx="4" presStyleCnt="5"/>
      <dgm:spPr/>
    </dgm:pt>
    <dgm:pt modelId="{E0BE8109-DA5C-4436-A03A-87088DB920FC}" type="pres">
      <dgm:prSet presAssocID="{F8720506-7933-4FC8-9A71-2BE8DF04EAA9}" presName="node" presStyleLbl="node1" presStyleIdx="5" presStyleCnt="6">
        <dgm:presLayoutVars>
          <dgm:bulletEnabled val="1"/>
        </dgm:presLayoutVars>
      </dgm:prSet>
      <dgm:spPr/>
    </dgm:pt>
  </dgm:ptLst>
  <dgm:cxnLst>
    <dgm:cxn modelId="{A8D67A03-1342-497F-BD69-C70003AF7187}" type="presOf" srcId="{8BEDAEDC-0E7D-4D33-841B-6761B45F3742}" destId="{FEBF5F98-CEED-4662-9D54-9F267E10B7F6}" srcOrd="0" destOrd="0" presId="urn:microsoft.com/office/officeart/2016/7/layout/RepeatingBendingProcessNew"/>
    <dgm:cxn modelId="{82A0B506-0031-4282-B253-802BD730A2F5}" type="presOf" srcId="{E8F7D559-7476-4EC4-B8CB-A3F662E99FF6}" destId="{1A6E5FB4-7A57-461E-A65A-C451D6D13ECD}" srcOrd="0" destOrd="0" presId="urn:microsoft.com/office/officeart/2016/7/layout/RepeatingBendingProcessNew"/>
    <dgm:cxn modelId="{3D8E2F15-C1F8-4A06-BE43-CF8C9A266A21}" srcId="{E8F7D559-7476-4EC4-B8CB-A3F662E99FF6}" destId="{077C4279-0590-426C-B88E-AC71AE8E1D00}" srcOrd="0" destOrd="0" parTransId="{146B5FC4-BB94-44F5-8138-E0D03A8ED7B1}" sibTransId="{FB1E9941-F17A-4E77-BA37-BF10EAC072D5}"/>
    <dgm:cxn modelId="{E1839217-5555-4715-8C81-6A29CAFB01F0}" type="presOf" srcId="{1E3DDDBB-4D91-4133-A552-D182F0E65944}" destId="{D2CE15C8-D25E-44CD-B3D6-6CF15B4EFDD8}" srcOrd="0" destOrd="0" presId="urn:microsoft.com/office/officeart/2016/7/layout/RepeatingBendingProcessNew"/>
    <dgm:cxn modelId="{011A1A2A-E1AB-4591-BC97-8EB8F4950D6E}" srcId="{E8F7D559-7476-4EC4-B8CB-A3F662E99FF6}" destId="{F8720506-7933-4FC8-9A71-2BE8DF04EAA9}" srcOrd="5" destOrd="0" parTransId="{B09639FA-6C59-408D-8CEE-1B8B606F8812}" sibTransId="{A00FE8CE-439F-4F63-B067-6FAF777FDD3B}"/>
    <dgm:cxn modelId="{A5D1AD38-95B9-40D0-909B-F790DB6FDA21}" type="presOf" srcId="{63A37D04-DF6A-4247-B7FF-7B50D3937BA2}" destId="{19E14836-7CDB-4088-9007-17C3F574423D}" srcOrd="0" destOrd="0" presId="urn:microsoft.com/office/officeart/2016/7/layout/RepeatingBendingProcessNew"/>
    <dgm:cxn modelId="{0C673360-5E10-4894-94B5-BF3360E77FA5}" type="presOf" srcId="{D5F9811E-E778-4D91-8FC5-6500C670337E}" destId="{2A956A23-310C-44CC-86BA-B90954CAF794}" srcOrd="1" destOrd="0" presId="urn:microsoft.com/office/officeart/2016/7/layout/RepeatingBendingProcessNew"/>
    <dgm:cxn modelId="{03701A6B-BC41-4CDB-80A1-A85012191A4A}" type="presOf" srcId="{63A37D04-DF6A-4247-B7FF-7B50D3937BA2}" destId="{5F6C5AA8-8D90-4E47-BDBE-0E0D4E4ECD52}" srcOrd="1" destOrd="0" presId="urn:microsoft.com/office/officeart/2016/7/layout/RepeatingBendingProcessNew"/>
    <dgm:cxn modelId="{AC3AB66E-13BF-4D2F-B619-EC5D6DAC9A2A}" type="presOf" srcId="{FB1E9941-F17A-4E77-BA37-BF10EAC072D5}" destId="{3AD0B185-A405-40D3-8EFC-A88F3DD9146F}" srcOrd="0" destOrd="0" presId="urn:microsoft.com/office/officeart/2016/7/layout/RepeatingBendingProcessNew"/>
    <dgm:cxn modelId="{537CD551-D5A7-4B0F-B64C-519DB178F1C1}" type="presOf" srcId="{FB1E9941-F17A-4E77-BA37-BF10EAC072D5}" destId="{9C5B373B-232B-4DFE-901A-B84C787C305E}" srcOrd="1" destOrd="0" presId="urn:microsoft.com/office/officeart/2016/7/layout/RepeatingBendingProcessNew"/>
    <dgm:cxn modelId="{BC75E878-199B-406B-B51C-FC884D3B7ADD}" type="presOf" srcId="{CB5FD377-5474-48B5-B674-6E20EBD01C64}" destId="{9A942B80-D99F-43A9-9DEE-737FB4715FE3}" srcOrd="0" destOrd="0" presId="urn:microsoft.com/office/officeart/2016/7/layout/RepeatingBendingProcessNew"/>
    <dgm:cxn modelId="{D189EE78-1A0B-4A81-AB4B-E4C6C77505F6}" srcId="{E8F7D559-7476-4EC4-B8CB-A3F662E99FF6}" destId="{FDF90969-7E7E-4A65-B7C1-6DD0E7ED725F}" srcOrd="4" destOrd="0" parTransId="{639D2F99-911F-4424-B7FB-28C11EE9E514}" sibTransId="{CB5FD377-5474-48B5-B674-6E20EBD01C64}"/>
    <dgm:cxn modelId="{1862B579-313F-4578-86D7-FDE87B763EA9}" srcId="{E8F7D559-7476-4EC4-B8CB-A3F662E99FF6}" destId="{B24A8707-F00E-4C00-BD3B-A03EB5B18670}" srcOrd="1" destOrd="0" parTransId="{29D64EAD-5688-4774-BCF8-A48B7C39B08C}" sibTransId="{1E3DDDBB-4D91-4133-A552-D182F0E65944}"/>
    <dgm:cxn modelId="{AC97927E-652A-4921-A61E-2BFE4D78C9E3}" type="presOf" srcId="{D5F9811E-E778-4D91-8FC5-6500C670337E}" destId="{554713B8-CBB2-4EE5-A98F-55239926EC15}" srcOrd="0" destOrd="0" presId="urn:microsoft.com/office/officeart/2016/7/layout/RepeatingBendingProcessNew"/>
    <dgm:cxn modelId="{DB74DD8C-DA81-4CE9-B4C7-9D927EE44225}" type="presOf" srcId="{1E3DDDBB-4D91-4133-A552-D182F0E65944}" destId="{7D80B2C0-8F91-4B26-BBFD-08F7F67EF097}" srcOrd="1" destOrd="0" presId="urn:microsoft.com/office/officeart/2016/7/layout/RepeatingBendingProcessNew"/>
    <dgm:cxn modelId="{19A7E593-35FD-425F-87B1-7A678D921028}" type="presOf" srcId="{AC251793-FB55-4B33-AAB2-7B226D15D58B}" destId="{DC3654B5-1B67-4995-84D0-DD4A5FE2EE5D}" srcOrd="0" destOrd="0" presId="urn:microsoft.com/office/officeart/2016/7/layout/RepeatingBendingProcessNew"/>
    <dgm:cxn modelId="{B928D6A0-D749-49C1-BBE0-7C321EA68C38}" type="presOf" srcId="{F8720506-7933-4FC8-9A71-2BE8DF04EAA9}" destId="{E0BE8109-DA5C-4436-A03A-87088DB920FC}" srcOrd="0" destOrd="0" presId="urn:microsoft.com/office/officeart/2016/7/layout/RepeatingBendingProcessNew"/>
    <dgm:cxn modelId="{BAE03AB3-55A9-4188-B154-ED511697D91C}" type="presOf" srcId="{B24A8707-F00E-4C00-BD3B-A03EB5B18670}" destId="{8951865C-3B85-4217-99F8-C3368BB28245}" srcOrd="0" destOrd="0" presId="urn:microsoft.com/office/officeart/2016/7/layout/RepeatingBendingProcessNew"/>
    <dgm:cxn modelId="{C38552C4-4A55-42EF-AB51-339CD3644A0B}" srcId="{E8F7D559-7476-4EC4-B8CB-A3F662E99FF6}" destId="{8BEDAEDC-0E7D-4D33-841B-6761B45F3742}" srcOrd="2" destOrd="0" parTransId="{0F33EB3A-CF08-4C7C-A11B-9C2D82DD9602}" sibTransId="{63A37D04-DF6A-4247-B7FF-7B50D3937BA2}"/>
    <dgm:cxn modelId="{512FD3DA-4775-4E05-90AE-1A86B992A7EE}" srcId="{E8F7D559-7476-4EC4-B8CB-A3F662E99FF6}" destId="{AC251793-FB55-4B33-AAB2-7B226D15D58B}" srcOrd="3" destOrd="0" parTransId="{B75EAACE-50CA-4F96-BCF5-7651D51B052D}" sibTransId="{D5F9811E-E778-4D91-8FC5-6500C670337E}"/>
    <dgm:cxn modelId="{438DD8F2-3C24-4BCF-9EBB-A91CB7FFE5AF}" type="presOf" srcId="{077C4279-0590-426C-B88E-AC71AE8E1D00}" destId="{19F8FB90-889E-49AE-B445-D2CE7457FA32}" srcOrd="0" destOrd="0" presId="urn:microsoft.com/office/officeart/2016/7/layout/RepeatingBendingProcessNew"/>
    <dgm:cxn modelId="{EC9E0FF5-D56B-49AA-8CA3-B16BCE41F657}" type="presOf" srcId="{FDF90969-7E7E-4A65-B7C1-6DD0E7ED725F}" destId="{5838A9B0-D9AA-40CC-B8E5-52D5ACC52614}" srcOrd="0" destOrd="0" presId="urn:microsoft.com/office/officeart/2016/7/layout/RepeatingBendingProcessNew"/>
    <dgm:cxn modelId="{18B5B9FB-FDDD-4A1F-A8A8-F09E7DA65FC8}" type="presOf" srcId="{CB5FD377-5474-48B5-B674-6E20EBD01C64}" destId="{BEC44269-206A-4E42-9921-1807B8592533}" srcOrd="1" destOrd="0" presId="urn:microsoft.com/office/officeart/2016/7/layout/RepeatingBendingProcessNew"/>
    <dgm:cxn modelId="{A2DF1163-04E6-4E6C-9E70-E58A43A6EE1F}" type="presParOf" srcId="{1A6E5FB4-7A57-461E-A65A-C451D6D13ECD}" destId="{19F8FB90-889E-49AE-B445-D2CE7457FA32}" srcOrd="0" destOrd="0" presId="urn:microsoft.com/office/officeart/2016/7/layout/RepeatingBendingProcessNew"/>
    <dgm:cxn modelId="{9F5AAC2C-E7BD-4DC0-A780-5EBB86EE1DF7}" type="presParOf" srcId="{1A6E5FB4-7A57-461E-A65A-C451D6D13ECD}" destId="{3AD0B185-A405-40D3-8EFC-A88F3DD9146F}" srcOrd="1" destOrd="0" presId="urn:microsoft.com/office/officeart/2016/7/layout/RepeatingBendingProcessNew"/>
    <dgm:cxn modelId="{688C151D-9E98-4066-8280-93A913E24E99}" type="presParOf" srcId="{3AD0B185-A405-40D3-8EFC-A88F3DD9146F}" destId="{9C5B373B-232B-4DFE-901A-B84C787C305E}" srcOrd="0" destOrd="0" presId="urn:microsoft.com/office/officeart/2016/7/layout/RepeatingBendingProcessNew"/>
    <dgm:cxn modelId="{A3414CE2-309D-4A89-8A77-10A97DFD52A3}" type="presParOf" srcId="{1A6E5FB4-7A57-461E-A65A-C451D6D13ECD}" destId="{8951865C-3B85-4217-99F8-C3368BB28245}" srcOrd="2" destOrd="0" presId="urn:microsoft.com/office/officeart/2016/7/layout/RepeatingBendingProcessNew"/>
    <dgm:cxn modelId="{2C4090BB-632C-4918-923C-C396B2EE0974}" type="presParOf" srcId="{1A6E5FB4-7A57-461E-A65A-C451D6D13ECD}" destId="{D2CE15C8-D25E-44CD-B3D6-6CF15B4EFDD8}" srcOrd="3" destOrd="0" presId="urn:microsoft.com/office/officeart/2016/7/layout/RepeatingBendingProcessNew"/>
    <dgm:cxn modelId="{A27D71E8-7D37-48BC-8FE3-6010663D0132}" type="presParOf" srcId="{D2CE15C8-D25E-44CD-B3D6-6CF15B4EFDD8}" destId="{7D80B2C0-8F91-4B26-BBFD-08F7F67EF097}" srcOrd="0" destOrd="0" presId="urn:microsoft.com/office/officeart/2016/7/layout/RepeatingBendingProcessNew"/>
    <dgm:cxn modelId="{F341B3B4-B4AD-4D5F-924D-E12860FF4CB6}" type="presParOf" srcId="{1A6E5FB4-7A57-461E-A65A-C451D6D13ECD}" destId="{FEBF5F98-CEED-4662-9D54-9F267E10B7F6}" srcOrd="4" destOrd="0" presId="urn:microsoft.com/office/officeart/2016/7/layout/RepeatingBendingProcessNew"/>
    <dgm:cxn modelId="{349009BC-DBB1-40F9-A58F-D9E0C00E43E2}" type="presParOf" srcId="{1A6E5FB4-7A57-461E-A65A-C451D6D13ECD}" destId="{19E14836-7CDB-4088-9007-17C3F574423D}" srcOrd="5" destOrd="0" presId="urn:microsoft.com/office/officeart/2016/7/layout/RepeatingBendingProcessNew"/>
    <dgm:cxn modelId="{E740AFDE-EA93-4AE9-AA3B-9BD7F7934286}" type="presParOf" srcId="{19E14836-7CDB-4088-9007-17C3F574423D}" destId="{5F6C5AA8-8D90-4E47-BDBE-0E0D4E4ECD52}" srcOrd="0" destOrd="0" presId="urn:microsoft.com/office/officeart/2016/7/layout/RepeatingBendingProcessNew"/>
    <dgm:cxn modelId="{9410AB29-D73B-4FC1-810B-CBD3018BCD4C}" type="presParOf" srcId="{1A6E5FB4-7A57-461E-A65A-C451D6D13ECD}" destId="{DC3654B5-1B67-4995-84D0-DD4A5FE2EE5D}" srcOrd="6" destOrd="0" presId="urn:microsoft.com/office/officeart/2016/7/layout/RepeatingBendingProcessNew"/>
    <dgm:cxn modelId="{70E6B895-A280-4369-A5FD-11514FA66C6C}" type="presParOf" srcId="{1A6E5FB4-7A57-461E-A65A-C451D6D13ECD}" destId="{554713B8-CBB2-4EE5-A98F-55239926EC15}" srcOrd="7" destOrd="0" presId="urn:microsoft.com/office/officeart/2016/7/layout/RepeatingBendingProcessNew"/>
    <dgm:cxn modelId="{2C4C3323-48DB-4523-889C-5C8FEE5C39C6}" type="presParOf" srcId="{554713B8-CBB2-4EE5-A98F-55239926EC15}" destId="{2A956A23-310C-44CC-86BA-B90954CAF794}" srcOrd="0" destOrd="0" presId="urn:microsoft.com/office/officeart/2016/7/layout/RepeatingBendingProcessNew"/>
    <dgm:cxn modelId="{8C4B0AC5-AE18-42CF-A804-33F2870CFDD3}" type="presParOf" srcId="{1A6E5FB4-7A57-461E-A65A-C451D6D13ECD}" destId="{5838A9B0-D9AA-40CC-B8E5-52D5ACC52614}" srcOrd="8" destOrd="0" presId="urn:microsoft.com/office/officeart/2016/7/layout/RepeatingBendingProcessNew"/>
    <dgm:cxn modelId="{C43E4D2A-8735-49D2-A3C3-1517F1AF36A1}" type="presParOf" srcId="{1A6E5FB4-7A57-461E-A65A-C451D6D13ECD}" destId="{9A942B80-D99F-43A9-9DEE-737FB4715FE3}" srcOrd="9" destOrd="0" presId="urn:microsoft.com/office/officeart/2016/7/layout/RepeatingBendingProcessNew"/>
    <dgm:cxn modelId="{C567804E-45CF-4248-9516-8034E195F282}" type="presParOf" srcId="{9A942B80-D99F-43A9-9DEE-737FB4715FE3}" destId="{BEC44269-206A-4E42-9921-1807B8592533}" srcOrd="0" destOrd="0" presId="urn:microsoft.com/office/officeart/2016/7/layout/RepeatingBendingProcessNew"/>
    <dgm:cxn modelId="{5202033A-6926-4AF7-881E-9A7FD4D2B983}" type="presParOf" srcId="{1A6E5FB4-7A57-461E-A65A-C451D6D13ECD}" destId="{E0BE8109-DA5C-4436-A03A-87088DB920FC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3161BF-FEA5-4F02-86DC-5066ABD340F1}" type="doc">
      <dgm:prSet loTypeId="urn:microsoft.com/office/officeart/2005/8/layout/vProcess5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hr-HR"/>
        </a:p>
      </dgm:t>
    </dgm:pt>
    <dgm:pt modelId="{9F67E7A3-EAAC-49A7-B656-8293330AE0C6}">
      <dgm:prSet custT="1"/>
      <dgm:spPr/>
      <dgm:t>
        <a:bodyPr/>
        <a:lstStyle/>
        <a:p>
          <a:r>
            <a:rPr lang="hr-HR" sz="2000" b="1" dirty="0">
              <a:cs typeface="Times New Roman" pitchFamily="18" charset="0"/>
            </a:rPr>
            <a:t>Informacijski intervju , dijagnostički</a:t>
          </a:r>
          <a:r>
            <a:rPr lang="hr-HR" sz="2000" dirty="0"/>
            <a:t>: </a:t>
          </a:r>
        </a:p>
        <a:p>
          <a:r>
            <a:rPr lang="hr-HR" sz="2000" dirty="0"/>
            <a:t>svrha je da </a:t>
          </a:r>
          <a:r>
            <a:rPr lang="hr-HR" sz="2000" dirty="0" err="1"/>
            <a:t>intervjuer</a:t>
          </a:r>
          <a:r>
            <a:rPr lang="hr-HR" sz="2000" dirty="0"/>
            <a:t> sazna neku specifičnu informaciju;</a:t>
          </a:r>
        </a:p>
      </dgm:t>
    </dgm:pt>
    <dgm:pt modelId="{9EA77CE4-39EA-4D83-B669-865D8F9EC7B2}" type="parTrans" cxnId="{3D3287D1-0A72-4D87-ACC0-D2FE9BC7285B}">
      <dgm:prSet/>
      <dgm:spPr/>
      <dgm:t>
        <a:bodyPr/>
        <a:lstStyle/>
        <a:p>
          <a:endParaRPr lang="hr-HR"/>
        </a:p>
      </dgm:t>
    </dgm:pt>
    <dgm:pt modelId="{0571DC01-3868-4F3C-8BC4-6E25D1F1B4AA}" type="sibTrans" cxnId="{3D3287D1-0A72-4D87-ACC0-D2FE9BC7285B}">
      <dgm:prSet/>
      <dgm:spPr>
        <a:solidFill>
          <a:schemeClr val="bg2">
            <a:alpha val="90000"/>
          </a:schemeClr>
        </a:solidFill>
      </dgm:spPr>
      <dgm:t>
        <a:bodyPr/>
        <a:lstStyle/>
        <a:p>
          <a:endParaRPr lang="hr-HR"/>
        </a:p>
      </dgm:t>
    </dgm:pt>
    <dgm:pt modelId="{17131015-9FDE-4515-B7F3-F4627B3ACB97}">
      <dgm:prSet custT="1"/>
      <dgm:spPr/>
      <dgm:t>
        <a:bodyPr/>
        <a:lstStyle/>
        <a:p>
          <a:r>
            <a:rPr lang="hr-HR" sz="2000" dirty="0"/>
            <a:t>manje ga zanima osobnost klijenta, osim ako to ne pomaže dobivanju informacije</a:t>
          </a:r>
        </a:p>
      </dgm:t>
    </dgm:pt>
    <dgm:pt modelId="{1B009AD6-61C1-4B8D-9D40-186D9EF9F862}" type="parTrans" cxnId="{ACAF36A8-68E3-4D8A-A429-E7E7AEA916C8}">
      <dgm:prSet/>
      <dgm:spPr/>
      <dgm:t>
        <a:bodyPr/>
        <a:lstStyle/>
        <a:p>
          <a:endParaRPr lang="hr-HR"/>
        </a:p>
      </dgm:t>
    </dgm:pt>
    <dgm:pt modelId="{DEB3B18A-E3C1-4BAC-BAD4-618AF0F6F709}" type="sibTrans" cxnId="{ACAF36A8-68E3-4D8A-A429-E7E7AEA916C8}">
      <dgm:prSet/>
      <dgm:spPr/>
      <dgm:t>
        <a:bodyPr/>
        <a:lstStyle/>
        <a:p>
          <a:endParaRPr lang="hr-HR"/>
        </a:p>
      </dgm:t>
    </dgm:pt>
    <dgm:pt modelId="{5AA11553-DC0E-4071-BD26-801B96DB7799}">
      <dgm:prSet custT="1"/>
      <dgm:spPr/>
      <dgm:t>
        <a:bodyPr/>
        <a:lstStyle/>
        <a:p>
          <a:r>
            <a:rPr lang="hr-HR" sz="2000" b="1" dirty="0">
              <a:cs typeface="Times New Roman" pitchFamily="18" charset="0"/>
            </a:rPr>
            <a:t>Terapijski intervju </a:t>
          </a:r>
          <a:r>
            <a:rPr lang="hr-HR" sz="2000" b="1" dirty="0" err="1">
              <a:cs typeface="Times New Roman" pitchFamily="18" charset="0"/>
            </a:rPr>
            <a:t>influentni</a:t>
          </a:r>
          <a:r>
            <a:rPr lang="hr-HR" sz="2000" b="1" dirty="0">
              <a:cs typeface="Times New Roman" pitchFamily="18" charset="0"/>
            </a:rPr>
            <a:t> </a:t>
          </a:r>
          <a:r>
            <a:rPr lang="hr-HR" sz="2000" dirty="0"/>
            <a:t>: </a:t>
          </a:r>
        </a:p>
        <a:p>
          <a:r>
            <a:rPr lang="hr-HR" sz="2000" dirty="0"/>
            <a:t>svrha je pomoći klijentu da izrazi svoje osjećaje, stavove, brige, sumnje, strahove; pružanje podrške u rješavanju problema, ohrabrivanje, unaprjeđivanje načina suočavanja s problemima i sl.</a:t>
          </a:r>
          <a:r>
            <a:rPr lang="en-GB" sz="2000" dirty="0"/>
            <a:t> </a:t>
          </a:r>
          <a:endParaRPr lang="hr-HR" sz="2000" dirty="0"/>
        </a:p>
      </dgm:t>
    </dgm:pt>
    <dgm:pt modelId="{86E79A1C-39EE-44A5-9AB4-05B746B801E9}" type="parTrans" cxnId="{D07CA6E5-9A47-4135-B080-E5B021090FA1}">
      <dgm:prSet/>
      <dgm:spPr/>
      <dgm:t>
        <a:bodyPr/>
        <a:lstStyle/>
        <a:p>
          <a:endParaRPr lang="hr-HR"/>
        </a:p>
      </dgm:t>
    </dgm:pt>
    <dgm:pt modelId="{79B6167E-ED9C-4E2F-AFFF-68B8A58B7CBC}" type="sibTrans" cxnId="{D07CA6E5-9A47-4135-B080-E5B021090FA1}">
      <dgm:prSet/>
      <dgm:spPr/>
      <dgm:t>
        <a:bodyPr/>
        <a:lstStyle/>
        <a:p>
          <a:endParaRPr lang="hr-HR"/>
        </a:p>
      </dgm:t>
    </dgm:pt>
    <dgm:pt modelId="{51094464-F7E9-4D9E-AFCC-C0EF3C865D93}" type="pres">
      <dgm:prSet presAssocID="{CD3161BF-FEA5-4F02-86DC-5066ABD340F1}" presName="outerComposite" presStyleCnt="0">
        <dgm:presLayoutVars>
          <dgm:chMax val="5"/>
          <dgm:dir/>
          <dgm:resizeHandles val="exact"/>
        </dgm:presLayoutVars>
      </dgm:prSet>
      <dgm:spPr/>
    </dgm:pt>
    <dgm:pt modelId="{87272B1B-931B-4D9E-B53D-FCE89B115EE4}" type="pres">
      <dgm:prSet presAssocID="{CD3161BF-FEA5-4F02-86DC-5066ABD340F1}" presName="dummyMaxCanvas" presStyleCnt="0">
        <dgm:presLayoutVars/>
      </dgm:prSet>
      <dgm:spPr/>
    </dgm:pt>
    <dgm:pt modelId="{BDE27C30-7AD8-4DD1-89DB-67B598747CD0}" type="pres">
      <dgm:prSet presAssocID="{CD3161BF-FEA5-4F02-86DC-5066ABD340F1}" presName="TwoNodes_1" presStyleLbl="node1" presStyleIdx="0" presStyleCnt="2" custScaleY="98363">
        <dgm:presLayoutVars>
          <dgm:bulletEnabled val="1"/>
        </dgm:presLayoutVars>
      </dgm:prSet>
      <dgm:spPr/>
    </dgm:pt>
    <dgm:pt modelId="{AB044146-895D-4A4E-B1AD-D52E60F1E2DF}" type="pres">
      <dgm:prSet presAssocID="{CD3161BF-FEA5-4F02-86DC-5066ABD340F1}" presName="TwoNodes_2" presStyleLbl="node1" presStyleIdx="1" presStyleCnt="2">
        <dgm:presLayoutVars>
          <dgm:bulletEnabled val="1"/>
        </dgm:presLayoutVars>
      </dgm:prSet>
      <dgm:spPr/>
    </dgm:pt>
    <dgm:pt modelId="{18686C9E-1EA0-4268-BF7B-CE0F3FE6D54A}" type="pres">
      <dgm:prSet presAssocID="{CD3161BF-FEA5-4F02-86DC-5066ABD340F1}" presName="TwoConn_1-2" presStyleLbl="fgAccFollowNode1" presStyleIdx="0" presStyleCnt="1" custLinFactNeighborX="1017" custLinFactNeighborY="25974">
        <dgm:presLayoutVars>
          <dgm:bulletEnabled val="1"/>
        </dgm:presLayoutVars>
      </dgm:prSet>
      <dgm:spPr/>
    </dgm:pt>
    <dgm:pt modelId="{83832565-5A5F-42F4-89EB-C222C04926B3}" type="pres">
      <dgm:prSet presAssocID="{CD3161BF-FEA5-4F02-86DC-5066ABD340F1}" presName="TwoNodes_1_text" presStyleLbl="node1" presStyleIdx="1" presStyleCnt="2">
        <dgm:presLayoutVars>
          <dgm:bulletEnabled val="1"/>
        </dgm:presLayoutVars>
      </dgm:prSet>
      <dgm:spPr/>
    </dgm:pt>
    <dgm:pt modelId="{A33AB5F0-2757-41CC-9F7F-9C4D0453770F}" type="pres">
      <dgm:prSet presAssocID="{CD3161BF-FEA5-4F02-86DC-5066ABD340F1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488E1E06-CBD3-469C-8D71-03220E05CC3D}" type="presOf" srcId="{17131015-9FDE-4515-B7F3-F4627B3ACB97}" destId="{BDE27C30-7AD8-4DD1-89DB-67B598747CD0}" srcOrd="0" destOrd="1" presId="urn:microsoft.com/office/officeart/2005/8/layout/vProcess5"/>
    <dgm:cxn modelId="{6EC82420-895E-4DD5-8FA2-8FE00E57A3C6}" type="presOf" srcId="{0571DC01-3868-4F3C-8BC4-6E25D1F1B4AA}" destId="{18686C9E-1EA0-4268-BF7B-CE0F3FE6D54A}" srcOrd="0" destOrd="0" presId="urn:microsoft.com/office/officeart/2005/8/layout/vProcess5"/>
    <dgm:cxn modelId="{593B8D69-4F80-4C17-BA29-D19198D7487F}" type="presOf" srcId="{5AA11553-DC0E-4071-BD26-801B96DB7799}" destId="{A33AB5F0-2757-41CC-9F7F-9C4D0453770F}" srcOrd="1" destOrd="0" presId="urn:microsoft.com/office/officeart/2005/8/layout/vProcess5"/>
    <dgm:cxn modelId="{04F0D96B-EDB4-40E7-BD29-68041FB3CAF9}" type="presOf" srcId="{CD3161BF-FEA5-4F02-86DC-5066ABD340F1}" destId="{51094464-F7E9-4D9E-AFCC-C0EF3C865D93}" srcOrd="0" destOrd="0" presId="urn:microsoft.com/office/officeart/2005/8/layout/vProcess5"/>
    <dgm:cxn modelId="{8D596B6D-9C44-4FB1-B9D5-7B866FB9DBBE}" type="presOf" srcId="{9F67E7A3-EAAC-49A7-B656-8293330AE0C6}" destId="{83832565-5A5F-42F4-89EB-C222C04926B3}" srcOrd="1" destOrd="0" presId="urn:microsoft.com/office/officeart/2005/8/layout/vProcess5"/>
    <dgm:cxn modelId="{0BDAE481-A63A-4DD3-B109-FB9F504CA5AB}" type="presOf" srcId="{17131015-9FDE-4515-B7F3-F4627B3ACB97}" destId="{83832565-5A5F-42F4-89EB-C222C04926B3}" srcOrd="1" destOrd="1" presId="urn:microsoft.com/office/officeart/2005/8/layout/vProcess5"/>
    <dgm:cxn modelId="{495D619D-C52C-43A8-AA3A-C9E6B561307B}" type="presOf" srcId="{9F67E7A3-EAAC-49A7-B656-8293330AE0C6}" destId="{BDE27C30-7AD8-4DD1-89DB-67B598747CD0}" srcOrd="0" destOrd="0" presId="urn:microsoft.com/office/officeart/2005/8/layout/vProcess5"/>
    <dgm:cxn modelId="{ACAF36A8-68E3-4D8A-A429-E7E7AEA916C8}" srcId="{9F67E7A3-EAAC-49A7-B656-8293330AE0C6}" destId="{17131015-9FDE-4515-B7F3-F4627B3ACB97}" srcOrd="0" destOrd="0" parTransId="{1B009AD6-61C1-4B8D-9D40-186D9EF9F862}" sibTransId="{DEB3B18A-E3C1-4BAC-BAD4-618AF0F6F709}"/>
    <dgm:cxn modelId="{3D3287D1-0A72-4D87-ACC0-D2FE9BC7285B}" srcId="{CD3161BF-FEA5-4F02-86DC-5066ABD340F1}" destId="{9F67E7A3-EAAC-49A7-B656-8293330AE0C6}" srcOrd="0" destOrd="0" parTransId="{9EA77CE4-39EA-4D83-B669-865D8F9EC7B2}" sibTransId="{0571DC01-3868-4F3C-8BC4-6E25D1F1B4AA}"/>
    <dgm:cxn modelId="{D07CA6E5-9A47-4135-B080-E5B021090FA1}" srcId="{CD3161BF-FEA5-4F02-86DC-5066ABD340F1}" destId="{5AA11553-DC0E-4071-BD26-801B96DB7799}" srcOrd="1" destOrd="0" parTransId="{86E79A1C-39EE-44A5-9AB4-05B746B801E9}" sibTransId="{79B6167E-ED9C-4E2F-AFFF-68B8A58B7CBC}"/>
    <dgm:cxn modelId="{258E09FB-2B1C-444B-9E67-D67CBF42CC15}" type="presOf" srcId="{5AA11553-DC0E-4071-BD26-801B96DB7799}" destId="{AB044146-895D-4A4E-B1AD-D52E60F1E2DF}" srcOrd="0" destOrd="0" presId="urn:microsoft.com/office/officeart/2005/8/layout/vProcess5"/>
    <dgm:cxn modelId="{B21DD83E-31F2-4A5D-944E-CA3898AE59AA}" type="presParOf" srcId="{51094464-F7E9-4D9E-AFCC-C0EF3C865D93}" destId="{87272B1B-931B-4D9E-B53D-FCE89B115EE4}" srcOrd="0" destOrd="0" presId="urn:microsoft.com/office/officeart/2005/8/layout/vProcess5"/>
    <dgm:cxn modelId="{31016787-B204-44CE-A046-786BF1815EB1}" type="presParOf" srcId="{51094464-F7E9-4D9E-AFCC-C0EF3C865D93}" destId="{BDE27C30-7AD8-4DD1-89DB-67B598747CD0}" srcOrd="1" destOrd="0" presId="urn:microsoft.com/office/officeart/2005/8/layout/vProcess5"/>
    <dgm:cxn modelId="{E5D82C04-33D4-4435-80C7-2AB5C8BBF311}" type="presParOf" srcId="{51094464-F7E9-4D9E-AFCC-C0EF3C865D93}" destId="{AB044146-895D-4A4E-B1AD-D52E60F1E2DF}" srcOrd="2" destOrd="0" presId="urn:microsoft.com/office/officeart/2005/8/layout/vProcess5"/>
    <dgm:cxn modelId="{4BC96635-7893-4D57-90DB-96178E6C6E07}" type="presParOf" srcId="{51094464-F7E9-4D9E-AFCC-C0EF3C865D93}" destId="{18686C9E-1EA0-4268-BF7B-CE0F3FE6D54A}" srcOrd="3" destOrd="0" presId="urn:microsoft.com/office/officeart/2005/8/layout/vProcess5"/>
    <dgm:cxn modelId="{7B82ABF0-47F5-4858-A324-3C44E263328A}" type="presParOf" srcId="{51094464-F7E9-4D9E-AFCC-C0EF3C865D93}" destId="{83832565-5A5F-42F4-89EB-C222C04926B3}" srcOrd="4" destOrd="0" presId="urn:microsoft.com/office/officeart/2005/8/layout/vProcess5"/>
    <dgm:cxn modelId="{755C7772-5A1C-448B-98CB-7233343335F3}" type="presParOf" srcId="{51094464-F7E9-4D9E-AFCC-C0EF3C865D93}" destId="{A33AB5F0-2757-41CC-9F7F-9C4D0453770F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007C8A-6F37-42EB-8824-6660D7FA2129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hr-HR"/>
        </a:p>
      </dgm:t>
    </dgm:pt>
    <dgm:pt modelId="{872BF4A6-3D2B-4433-A205-4E916C591577}">
      <dgm:prSet phldrT="[Tekst]"/>
      <dgm:spPr/>
      <dgm:t>
        <a:bodyPr/>
        <a:lstStyle/>
        <a:p>
          <a:r>
            <a:rPr lang="hr-HR" dirty="0"/>
            <a:t>1. početak</a:t>
          </a:r>
        </a:p>
      </dgm:t>
    </dgm:pt>
    <dgm:pt modelId="{9A896B14-68F5-434D-B74A-765264CAD017}" type="parTrans" cxnId="{2C12E4B8-2A40-400C-9649-6F054D2E1834}">
      <dgm:prSet/>
      <dgm:spPr/>
      <dgm:t>
        <a:bodyPr/>
        <a:lstStyle/>
        <a:p>
          <a:endParaRPr lang="hr-HR"/>
        </a:p>
      </dgm:t>
    </dgm:pt>
    <dgm:pt modelId="{3BA7B75C-B720-458F-A11D-8F6D237027CF}" type="sibTrans" cxnId="{2C12E4B8-2A40-400C-9649-6F054D2E1834}">
      <dgm:prSet/>
      <dgm:spPr/>
      <dgm:t>
        <a:bodyPr/>
        <a:lstStyle/>
        <a:p>
          <a:endParaRPr lang="hr-HR"/>
        </a:p>
      </dgm:t>
    </dgm:pt>
    <dgm:pt modelId="{E1336B20-2E9E-45B1-AC12-DB9EAC0C7125}">
      <dgm:prSet phldrT="[Tekst]"/>
      <dgm:spPr/>
      <dgm:t>
        <a:bodyPr/>
        <a:lstStyle/>
        <a:p>
          <a:r>
            <a:rPr lang="hr-HR" dirty="0"/>
            <a:t>2. tijek</a:t>
          </a:r>
        </a:p>
      </dgm:t>
    </dgm:pt>
    <dgm:pt modelId="{B33D937C-2FB0-443D-85BF-9D3433BA48F6}" type="parTrans" cxnId="{7747A288-0DE2-44AD-AA49-5F4AD15DEF33}">
      <dgm:prSet/>
      <dgm:spPr/>
      <dgm:t>
        <a:bodyPr/>
        <a:lstStyle/>
        <a:p>
          <a:endParaRPr lang="hr-HR"/>
        </a:p>
      </dgm:t>
    </dgm:pt>
    <dgm:pt modelId="{E5D2E88F-555C-44FD-A8AA-47F5CC224F64}" type="sibTrans" cxnId="{7747A288-0DE2-44AD-AA49-5F4AD15DEF33}">
      <dgm:prSet/>
      <dgm:spPr/>
      <dgm:t>
        <a:bodyPr/>
        <a:lstStyle/>
        <a:p>
          <a:endParaRPr lang="hr-HR"/>
        </a:p>
      </dgm:t>
    </dgm:pt>
    <dgm:pt modelId="{833BD13E-6F8C-47EC-A632-36BE75804B97}">
      <dgm:prSet phldrT="[Tekst]"/>
      <dgm:spPr/>
      <dgm:t>
        <a:bodyPr/>
        <a:lstStyle/>
        <a:p>
          <a:r>
            <a:rPr lang="hr-HR" dirty="0"/>
            <a:t>3. završetak</a:t>
          </a:r>
        </a:p>
      </dgm:t>
    </dgm:pt>
    <dgm:pt modelId="{77D02F34-197B-4512-B7DA-72A8945D09D9}" type="parTrans" cxnId="{47F91D67-A2DD-4A2A-A578-7545667B0722}">
      <dgm:prSet/>
      <dgm:spPr/>
      <dgm:t>
        <a:bodyPr/>
        <a:lstStyle/>
        <a:p>
          <a:endParaRPr lang="hr-HR"/>
        </a:p>
      </dgm:t>
    </dgm:pt>
    <dgm:pt modelId="{15D2F580-DB31-4325-9A88-BD4015626C52}" type="sibTrans" cxnId="{47F91D67-A2DD-4A2A-A578-7545667B0722}">
      <dgm:prSet/>
      <dgm:spPr/>
      <dgm:t>
        <a:bodyPr/>
        <a:lstStyle/>
        <a:p>
          <a:endParaRPr lang="hr-HR"/>
        </a:p>
      </dgm:t>
    </dgm:pt>
    <dgm:pt modelId="{E2ECB751-A93E-428C-AD43-DB0DCD9CFA5C}" type="pres">
      <dgm:prSet presAssocID="{BB007C8A-6F37-42EB-8824-6660D7FA2129}" presName="linear" presStyleCnt="0">
        <dgm:presLayoutVars>
          <dgm:dir/>
          <dgm:animLvl val="lvl"/>
          <dgm:resizeHandles val="exact"/>
        </dgm:presLayoutVars>
      </dgm:prSet>
      <dgm:spPr/>
    </dgm:pt>
    <dgm:pt modelId="{21431B91-2A36-42A8-B750-5C4392B52887}" type="pres">
      <dgm:prSet presAssocID="{872BF4A6-3D2B-4433-A205-4E916C591577}" presName="parentLin" presStyleCnt="0"/>
      <dgm:spPr/>
    </dgm:pt>
    <dgm:pt modelId="{C481A60A-6DAA-43EA-92B2-718D8DE7AABF}" type="pres">
      <dgm:prSet presAssocID="{872BF4A6-3D2B-4433-A205-4E916C591577}" presName="parentLeftMargin" presStyleLbl="node1" presStyleIdx="0" presStyleCnt="3"/>
      <dgm:spPr/>
    </dgm:pt>
    <dgm:pt modelId="{D87701C6-07DE-4FE9-A622-7ACD95387E43}" type="pres">
      <dgm:prSet presAssocID="{872BF4A6-3D2B-4433-A205-4E916C59157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98CD5A6-206E-49EB-856E-D4F4E2ADE0BA}" type="pres">
      <dgm:prSet presAssocID="{872BF4A6-3D2B-4433-A205-4E916C591577}" presName="negativeSpace" presStyleCnt="0"/>
      <dgm:spPr/>
    </dgm:pt>
    <dgm:pt modelId="{17AF9859-D5EA-4336-88C9-0A5B251FA2E7}" type="pres">
      <dgm:prSet presAssocID="{872BF4A6-3D2B-4433-A205-4E916C591577}" presName="childText" presStyleLbl="conFgAcc1" presStyleIdx="0" presStyleCnt="3">
        <dgm:presLayoutVars>
          <dgm:bulletEnabled val="1"/>
        </dgm:presLayoutVars>
      </dgm:prSet>
      <dgm:spPr/>
    </dgm:pt>
    <dgm:pt modelId="{C8DA1B59-8D42-4500-B9F0-76BA6CC41AE9}" type="pres">
      <dgm:prSet presAssocID="{3BA7B75C-B720-458F-A11D-8F6D237027CF}" presName="spaceBetweenRectangles" presStyleCnt="0"/>
      <dgm:spPr/>
    </dgm:pt>
    <dgm:pt modelId="{94F40497-CA40-45EF-8D47-7757AC59A143}" type="pres">
      <dgm:prSet presAssocID="{E1336B20-2E9E-45B1-AC12-DB9EAC0C7125}" presName="parentLin" presStyleCnt="0"/>
      <dgm:spPr/>
    </dgm:pt>
    <dgm:pt modelId="{6C88AE09-D1C0-4D67-BCF2-6919A7DDA611}" type="pres">
      <dgm:prSet presAssocID="{E1336B20-2E9E-45B1-AC12-DB9EAC0C7125}" presName="parentLeftMargin" presStyleLbl="node1" presStyleIdx="0" presStyleCnt="3"/>
      <dgm:spPr/>
    </dgm:pt>
    <dgm:pt modelId="{EF0740C0-8FD9-4E57-B18D-4385F9719910}" type="pres">
      <dgm:prSet presAssocID="{E1336B20-2E9E-45B1-AC12-DB9EAC0C712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956AC03-C4E2-4AB9-A8A8-4804F2A9116E}" type="pres">
      <dgm:prSet presAssocID="{E1336B20-2E9E-45B1-AC12-DB9EAC0C7125}" presName="negativeSpace" presStyleCnt="0"/>
      <dgm:spPr/>
    </dgm:pt>
    <dgm:pt modelId="{024EC27D-AC88-4974-917A-1E2CEC7E785C}" type="pres">
      <dgm:prSet presAssocID="{E1336B20-2E9E-45B1-AC12-DB9EAC0C7125}" presName="childText" presStyleLbl="conFgAcc1" presStyleIdx="1" presStyleCnt="3">
        <dgm:presLayoutVars>
          <dgm:bulletEnabled val="1"/>
        </dgm:presLayoutVars>
      </dgm:prSet>
      <dgm:spPr/>
    </dgm:pt>
    <dgm:pt modelId="{F1972B51-8023-4D40-914E-06B345565BF0}" type="pres">
      <dgm:prSet presAssocID="{E5D2E88F-555C-44FD-A8AA-47F5CC224F64}" presName="spaceBetweenRectangles" presStyleCnt="0"/>
      <dgm:spPr/>
    </dgm:pt>
    <dgm:pt modelId="{FE31DB54-C67E-4E47-AEA6-00880B8BED9A}" type="pres">
      <dgm:prSet presAssocID="{833BD13E-6F8C-47EC-A632-36BE75804B97}" presName="parentLin" presStyleCnt="0"/>
      <dgm:spPr/>
    </dgm:pt>
    <dgm:pt modelId="{3FFDF188-04D9-4F7E-9FAD-35F2E6107501}" type="pres">
      <dgm:prSet presAssocID="{833BD13E-6F8C-47EC-A632-36BE75804B97}" presName="parentLeftMargin" presStyleLbl="node1" presStyleIdx="1" presStyleCnt="3"/>
      <dgm:spPr/>
    </dgm:pt>
    <dgm:pt modelId="{C80DF49C-BC2F-4A7E-B8FF-4957F56D74A0}" type="pres">
      <dgm:prSet presAssocID="{833BD13E-6F8C-47EC-A632-36BE75804B9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488A322-C36C-4FCC-AC3F-FBBA3A5117BB}" type="pres">
      <dgm:prSet presAssocID="{833BD13E-6F8C-47EC-A632-36BE75804B97}" presName="negativeSpace" presStyleCnt="0"/>
      <dgm:spPr/>
    </dgm:pt>
    <dgm:pt modelId="{7BC10C82-819D-469C-BF14-3D795E2F0135}" type="pres">
      <dgm:prSet presAssocID="{833BD13E-6F8C-47EC-A632-36BE75804B9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970D404-B8A1-4785-8359-6396333E9082}" type="presOf" srcId="{872BF4A6-3D2B-4433-A205-4E916C591577}" destId="{D87701C6-07DE-4FE9-A622-7ACD95387E43}" srcOrd="1" destOrd="0" presId="urn:microsoft.com/office/officeart/2005/8/layout/list1"/>
    <dgm:cxn modelId="{11C24935-3A28-4511-BA6A-C0C090F07DAD}" type="presOf" srcId="{833BD13E-6F8C-47EC-A632-36BE75804B97}" destId="{3FFDF188-04D9-4F7E-9FAD-35F2E6107501}" srcOrd="0" destOrd="0" presId="urn:microsoft.com/office/officeart/2005/8/layout/list1"/>
    <dgm:cxn modelId="{C9946E5D-2E5A-4A5D-9436-0249710C4857}" type="presOf" srcId="{BB007C8A-6F37-42EB-8824-6660D7FA2129}" destId="{E2ECB751-A93E-428C-AD43-DB0DCD9CFA5C}" srcOrd="0" destOrd="0" presId="urn:microsoft.com/office/officeart/2005/8/layout/list1"/>
    <dgm:cxn modelId="{47F91D67-A2DD-4A2A-A578-7545667B0722}" srcId="{BB007C8A-6F37-42EB-8824-6660D7FA2129}" destId="{833BD13E-6F8C-47EC-A632-36BE75804B97}" srcOrd="2" destOrd="0" parTransId="{77D02F34-197B-4512-B7DA-72A8945D09D9}" sibTransId="{15D2F580-DB31-4325-9A88-BD4015626C52}"/>
    <dgm:cxn modelId="{7F188051-1307-4A71-879A-71A513041487}" type="presOf" srcId="{E1336B20-2E9E-45B1-AC12-DB9EAC0C7125}" destId="{6C88AE09-D1C0-4D67-BCF2-6919A7DDA611}" srcOrd="0" destOrd="0" presId="urn:microsoft.com/office/officeart/2005/8/layout/list1"/>
    <dgm:cxn modelId="{7747A288-0DE2-44AD-AA49-5F4AD15DEF33}" srcId="{BB007C8A-6F37-42EB-8824-6660D7FA2129}" destId="{E1336B20-2E9E-45B1-AC12-DB9EAC0C7125}" srcOrd="1" destOrd="0" parTransId="{B33D937C-2FB0-443D-85BF-9D3433BA48F6}" sibTransId="{E5D2E88F-555C-44FD-A8AA-47F5CC224F64}"/>
    <dgm:cxn modelId="{CC787F8C-D1BB-4B42-9C1D-410E89392C13}" type="presOf" srcId="{833BD13E-6F8C-47EC-A632-36BE75804B97}" destId="{C80DF49C-BC2F-4A7E-B8FF-4957F56D74A0}" srcOrd="1" destOrd="0" presId="urn:microsoft.com/office/officeart/2005/8/layout/list1"/>
    <dgm:cxn modelId="{2C12E4B8-2A40-400C-9649-6F054D2E1834}" srcId="{BB007C8A-6F37-42EB-8824-6660D7FA2129}" destId="{872BF4A6-3D2B-4433-A205-4E916C591577}" srcOrd="0" destOrd="0" parTransId="{9A896B14-68F5-434D-B74A-765264CAD017}" sibTransId="{3BA7B75C-B720-458F-A11D-8F6D237027CF}"/>
    <dgm:cxn modelId="{E261E3C6-E75F-47D4-ABEC-EFED182545B1}" type="presOf" srcId="{E1336B20-2E9E-45B1-AC12-DB9EAC0C7125}" destId="{EF0740C0-8FD9-4E57-B18D-4385F9719910}" srcOrd="1" destOrd="0" presId="urn:microsoft.com/office/officeart/2005/8/layout/list1"/>
    <dgm:cxn modelId="{F0D405F7-E383-41B8-865C-9463FC3673AD}" type="presOf" srcId="{872BF4A6-3D2B-4433-A205-4E916C591577}" destId="{C481A60A-6DAA-43EA-92B2-718D8DE7AABF}" srcOrd="0" destOrd="0" presId="urn:microsoft.com/office/officeart/2005/8/layout/list1"/>
    <dgm:cxn modelId="{DA1570E4-39E4-4BD9-B8A0-AB7803500975}" type="presParOf" srcId="{E2ECB751-A93E-428C-AD43-DB0DCD9CFA5C}" destId="{21431B91-2A36-42A8-B750-5C4392B52887}" srcOrd="0" destOrd="0" presId="urn:microsoft.com/office/officeart/2005/8/layout/list1"/>
    <dgm:cxn modelId="{7312A865-74BC-4A0E-BB84-B46629625C87}" type="presParOf" srcId="{21431B91-2A36-42A8-B750-5C4392B52887}" destId="{C481A60A-6DAA-43EA-92B2-718D8DE7AABF}" srcOrd="0" destOrd="0" presId="urn:microsoft.com/office/officeart/2005/8/layout/list1"/>
    <dgm:cxn modelId="{86681FBE-D196-4BB4-8BF1-22292C5544A1}" type="presParOf" srcId="{21431B91-2A36-42A8-B750-5C4392B52887}" destId="{D87701C6-07DE-4FE9-A622-7ACD95387E43}" srcOrd="1" destOrd="0" presId="urn:microsoft.com/office/officeart/2005/8/layout/list1"/>
    <dgm:cxn modelId="{8AF71A8A-2C24-42D8-88FF-4600FE141DB3}" type="presParOf" srcId="{E2ECB751-A93E-428C-AD43-DB0DCD9CFA5C}" destId="{198CD5A6-206E-49EB-856E-D4F4E2ADE0BA}" srcOrd="1" destOrd="0" presId="urn:microsoft.com/office/officeart/2005/8/layout/list1"/>
    <dgm:cxn modelId="{FFB1214F-4D36-474A-AE0C-8E9C0A251E97}" type="presParOf" srcId="{E2ECB751-A93E-428C-AD43-DB0DCD9CFA5C}" destId="{17AF9859-D5EA-4336-88C9-0A5B251FA2E7}" srcOrd="2" destOrd="0" presId="urn:microsoft.com/office/officeart/2005/8/layout/list1"/>
    <dgm:cxn modelId="{36DD9BA8-412D-4A93-AA21-C9472E5C841B}" type="presParOf" srcId="{E2ECB751-A93E-428C-AD43-DB0DCD9CFA5C}" destId="{C8DA1B59-8D42-4500-B9F0-76BA6CC41AE9}" srcOrd="3" destOrd="0" presId="urn:microsoft.com/office/officeart/2005/8/layout/list1"/>
    <dgm:cxn modelId="{8517DBED-6165-4697-B748-00F7DDF741F4}" type="presParOf" srcId="{E2ECB751-A93E-428C-AD43-DB0DCD9CFA5C}" destId="{94F40497-CA40-45EF-8D47-7757AC59A143}" srcOrd="4" destOrd="0" presId="urn:microsoft.com/office/officeart/2005/8/layout/list1"/>
    <dgm:cxn modelId="{0948EB64-EE81-4A86-9E87-DF408D1489BE}" type="presParOf" srcId="{94F40497-CA40-45EF-8D47-7757AC59A143}" destId="{6C88AE09-D1C0-4D67-BCF2-6919A7DDA611}" srcOrd="0" destOrd="0" presId="urn:microsoft.com/office/officeart/2005/8/layout/list1"/>
    <dgm:cxn modelId="{B94D6228-53C8-4253-93B1-2B47355D111A}" type="presParOf" srcId="{94F40497-CA40-45EF-8D47-7757AC59A143}" destId="{EF0740C0-8FD9-4E57-B18D-4385F9719910}" srcOrd="1" destOrd="0" presId="urn:microsoft.com/office/officeart/2005/8/layout/list1"/>
    <dgm:cxn modelId="{2C197F45-C9FD-407E-9AEE-386A30561185}" type="presParOf" srcId="{E2ECB751-A93E-428C-AD43-DB0DCD9CFA5C}" destId="{B956AC03-C4E2-4AB9-A8A8-4804F2A9116E}" srcOrd="5" destOrd="0" presId="urn:microsoft.com/office/officeart/2005/8/layout/list1"/>
    <dgm:cxn modelId="{9B51EB18-CDFE-4BE3-BF8E-9CDA1126B1A3}" type="presParOf" srcId="{E2ECB751-A93E-428C-AD43-DB0DCD9CFA5C}" destId="{024EC27D-AC88-4974-917A-1E2CEC7E785C}" srcOrd="6" destOrd="0" presId="urn:microsoft.com/office/officeart/2005/8/layout/list1"/>
    <dgm:cxn modelId="{9FA63988-56DF-4048-BA69-0C2ADF914A4D}" type="presParOf" srcId="{E2ECB751-A93E-428C-AD43-DB0DCD9CFA5C}" destId="{F1972B51-8023-4D40-914E-06B345565BF0}" srcOrd="7" destOrd="0" presId="urn:microsoft.com/office/officeart/2005/8/layout/list1"/>
    <dgm:cxn modelId="{AC4EABCF-C880-413B-983F-B0B62115CCD6}" type="presParOf" srcId="{E2ECB751-A93E-428C-AD43-DB0DCD9CFA5C}" destId="{FE31DB54-C67E-4E47-AEA6-00880B8BED9A}" srcOrd="8" destOrd="0" presId="urn:microsoft.com/office/officeart/2005/8/layout/list1"/>
    <dgm:cxn modelId="{45DFF267-987A-4EB8-A757-5A54B4FA2191}" type="presParOf" srcId="{FE31DB54-C67E-4E47-AEA6-00880B8BED9A}" destId="{3FFDF188-04D9-4F7E-9FAD-35F2E6107501}" srcOrd="0" destOrd="0" presId="urn:microsoft.com/office/officeart/2005/8/layout/list1"/>
    <dgm:cxn modelId="{64E50409-241A-4A69-A866-A09F7B4DA334}" type="presParOf" srcId="{FE31DB54-C67E-4E47-AEA6-00880B8BED9A}" destId="{C80DF49C-BC2F-4A7E-B8FF-4957F56D74A0}" srcOrd="1" destOrd="0" presId="urn:microsoft.com/office/officeart/2005/8/layout/list1"/>
    <dgm:cxn modelId="{9607A29E-49DD-4B9A-BAC9-8B1AFBF445D7}" type="presParOf" srcId="{E2ECB751-A93E-428C-AD43-DB0DCD9CFA5C}" destId="{E488A322-C36C-4FCC-AC3F-FBBA3A5117BB}" srcOrd="9" destOrd="0" presId="urn:microsoft.com/office/officeart/2005/8/layout/list1"/>
    <dgm:cxn modelId="{A17BD98C-BB6B-407F-BF6D-AA6BEE4B360E}" type="presParOf" srcId="{E2ECB751-A93E-428C-AD43-DB0DCD9CFA5C}" destId="{7BC10C82-819D-469C-BF14-3D795E2F013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E55D98-4624-4E6D-9D47-D7C4C69C4D50}">
      <dsp:nvSpPr>
        <dsp:cNvPr id="0" name=""/>
        <dsp:cNvSpPr/>
      </dsp:nvSpPr>
      <dsp:spPr>
        <a:xfrm>
          <a:off x="639856" y="0"/>
          <a:ext cx="6304300" cy="2232248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41FA496-EF4F-453D-AEE8-BC66DCF8A624}">
      <dsp:nvSpPr>
        <dsp:cNvPr id="0" name=""/>
        <dsp:cNvSpPr/>
      </dsp:nvSpPr>
      <dsp:spPr>
        <a:xfrm>
          <a:off x="5613" y="669674"/>
          <a:ext cx="2330432" cy="89289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b="1" kern="1200"/>
            <a:t>Kognitivni </a:t>
          </a:r>
          <a:endParaRPr lang="hr-HR" sz="2800" b="1" kern="1200" dirty="0"/>
        </a:p>
      </dsp:txBody>
      <dsp:txXfrm>
        <a:off x="49201" y="713262"/>
        <a:ext cx="2243256" cy="805723"/>
      </dsp:txXfrm>
    </dsp:sp>
    <dsp:sp modelId="{E55FDDBB-1917-45A3-9774-DA198E771376}">
      <dsp:nvSpPr>
        <dsp:cNvPr id="0" name=""/>
        <dsp:cNvSpPr/>
      </dsp:nvSpPr>
      <dsp:spPr>
        <a:xfrm>
          <a:off x="2543195" y="669674"/>
          <a:ext cx="2330432" cy="89289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b="1" kern="1200"/>
            <a:t>Psihomotorni </a:t>
          </a:r>
          <a:endParaRPr lang="hr-HR" sz="2800" b="1" kern="1200" dirty="0"/>
        </a:p>
      </dsp:txBody>
      <dsp:txXfrm>
        <a:off x="2586783" y="713262"/>
        <a:ext cx="2243256" cy="805723"/>
      </dsp:txXfrm>
    </dsp:sp>
    <dsp:sp modelId="{89D57D6F-F336-4EAE-8D38-08BE89ED6835}">
      <dsp:nvSpPr>
        <dsp:cNvPr id="0" name=""/>
        <dsp:cNvSpPr/>
      </dsp:nvSpPr>
      <dsp:spPr>
        <a:xfrm>
          <a:off x="5080777" y="669674"/>
          <a:ext cx="2330432" cy="89289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b="1" kern="1200"/>
            <a:t>Afektivni </a:t>
          </a:r>
          <a:endParaRPr lang="hr-HR" sz="2800" b="1" kern="1200" dirty="0"/>
        </a:p>
      </dsp:txBody>
      <dsp:txXfrm>
        <a:off x="5124365" y="713262"/>
        <a:ext cx="2243256" cy="8057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1A7CB2-B59F-4555-9E2B-EB861B9FDAFD}">
      <dsp:nvSpPr>
        <dsp:cNvPr id="0" name=""/>
        <dsp:cNvSpPr/>
      </dsp:nvSpPr>
      <dsp:spPr>
        <a:xfrm>
          <a:off x="1103" y="0"/>
          <a:ext cx="2868028" cy="5157192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500" b="1" kern="1200" dirty="0"/>
            <a:t>Metode rada s pojedincem</a:t>
          </a:r>
        </a:p>
      </dsp:txBody>
      <dsp:txXfrm>
        <a:off x="1103" y="0"/>
        <a:ext cx="2868028" cy="1547157"/>
      </dsp:txXfrm>
    </dsp:sp>
    <dsp:sp modelId="{0F9035B0-9565-4065-ACBF-DF9ECBAA05F3}">
      <dsp:nvSpPr>
        <dsp:cNvPr id="0" name=""/>
        <dsp:cNvSpPr/>
      </dsp:nvSpPr>
      <dsp:spPr>
        <a:xfrm>
          <a:off x="287905" y="1547283"/>
          <a:ext cx="2294422" cy="7512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intervju</a:t>
          </a:r>
        </a:p>
      </dsp:txBody>
      <dsp:txXfrm>
        <a:off x="309910" y="1569288"/>
        <a:ext cx="2250412" cy="707283"/>
      </dsp:txXfrm>
    </dsp:sp>
    <dsp:sp modelId="{4E6BCE70-EF92-43D1-8524-6297A73DFDFD}">
      <dsp:nvSpPr>
        <dsp:cNvPr id="0" name=""/>
        <dsp:cNvSpPr/>
      </dsp:nvSpPr>
      <dsp:spPr>
        <a:xfrm>
          <a:off x="287905" y="2414160"/>
          <a:ext cx="2294422" cy="7512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savjetovanje</a:t>
          </a:r>
        </a:p>
      </dsp:txBody>
      <dsp:txXfrm>
        <a:off x="309910" y="2436165"/>
        <a:ext cx="2250412" cy="707283"/>
      </dsp:txXfrm>
    </dsp:sp>
    <dsp:sp modelId="{6D1518F1-C855-4256-959A-4ED1EE14AE67}">
      <dsp:nvSpPr>
        <dsp:cNvPr id="0" name=""/>
        <dsp:cNvSpPr/>
      </dsp:nvSpPr>
      <dsp:spPr>
        <a:xfrm>
          <a:off x="287905" y="3281036"/>
          <a:ext cx="2294422" cy="7512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davanje uputa</a:t>
          </a:r>
        </a:p>
      </dsp:txBody>
      <dsp:txXfrm>
        <a:off x="309910" y="3303041"/>
        <a:ext cx="2250412" cy="707283"/>
      </dsp:txXfrm>
    </dsp:sp>
    <dsp:sp modelId="{1AB50435-C209-497F-B3C7-3E26FD9C68B8}">
      <dsp:nvSpPr>
        <dsp:cNvPr id="0" name=""/>
        <dsp:cNvSpPr/>
      </dsp:nvSpPr>
      <dsp:spPr>
        <a:xfrm>
          <a:off x="287905" y="4147913"/>
          <a:ext cx="2294422" cy="7512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demonstracija</a:t>
          </a:r>
        </a:p>
      </dsp:txBody>
      <dsp:txXfrm>
        <a:off x="309910" y="4169918"/>
        <a:ext cx="2250412" cy="707283"/>
      </dsp:txXfrm>
    </dsp:sp>
    <dsp:sp modelId="{F97EFC7D-204E-4B22-B2CB-38558AB93C25}">
      <dsp:nvSpPr>
        <dsp:cNvPr id="0" name=""/>
        <dsp:cNvSpPr/>
      </dsp:nvSpPr>
      <dsp:spPr>
        <a:xfrm>
          <a:off x="3084233" y="0"/>
          <a:ext cx="2868028" cy="5157192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500" b="1" kern="1200" dirty="0"/>
            <a:t>Metode rada u maloj grupi</a:t>
          </a:r>
        </a:p>
      </dsp:txBody>
      <dsp:txXfrm>
        <a:off x="3084233" y="0"/>
        <a:ext cx="2868028" cy="1547157"/>
      </dsp:txXfrm>
    </dsp:sp>
    <dsp:sp modelId="{54661B22-F603-46ED-8C1A-6DC65F3624FB}">
      <dsp:nvSpPr>
        <dsp:cNvPr id="0" name=""/>
        <dsp:cNvSpPr/>
      </dsp:nvSpPr>
      <dsp:spPr>
        <a:xfrm>
          <a:off x="3371036" y="1548133"/>
          <a:ext cx="2294422" cy="5966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usmjerena rasprava</a:t>
          </a:r>
        </a:p>
      </dsp:txBody>
      <dsp:txXfrm>
        <a:off x="3388510" y="1565607"/>
        <a:ext cx="2259474" cy="561667"/>
      </dsp:txXfrm>
    </dsp:sp>
    <dsp:sp modelId="{9080E061-A001-4D71-BCBF-9D9436893789}">
      <dsp:nvSpPr>
        <dsp:cNvPr id="0" name=""/>
        <dsp:cNvSpPr/>
      </dsp:nvSpPr>
      <dsp:spPr>
        <a:xfrm>
          <a:off x="3371036" y="2236535"/>
          <a:ext cx="2294422" cy="5966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slobodna rasprava</a:t>
          </a:r>
        </a:p>
      </dsp:txBody>
      <dsp:txXfrm>
        <a:off x="3388510" y="2254009"/>
        <a:ext cx="2259474" cy="561667"/>
      </dsp:txXfrm>
    </dsp:sp>
    <dsp:sp modelId="{DDB73299-FE47-489F-80FB-753A80AED301}">
      <dsp:nvSpPr>
        <dsp:cNvPr id="0" name=""/>
        <dsp:cNvSpPr/>
      </dsp:nvSpPr>
      <dsp:spPr>
        <a:xfrm>
          <a:off x="3371036" y="2924937"/>
          <a:ext cx="2294422" cy="5966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igranje uloga</a:t>
          </a:r>
        </a:p>
      </dsp:txBody>
      <dsp:txXfrm>
        <a:off x="3388510" y="2942411"/>
        <a:ext cx="2259474" cy="561667"/>
      </dsp:txXfrm>
    </dsp:sp>
    <dsp:sp modelId="{B5D9813C-00A6-420E-9C9B-3E16433CE169}">
      <dsp:nvSpPr>
        <dsp:cNvPr id="0" name=""/>
        <dsp:cNvSpPr/>
      </dsp:nvSpPr>
      <dsp:spPr>
        <a:xfrm>
          <a:off x="3371036" y="3613339"/>
          <a:ext cx="2294422" cy="5966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sociometrija</a:t>
          </a:r>
        </a:p>
      </dsp:txBody>
      <dsp:txXfrm>
        <a:off x="3388510" y="3630813"/>
        <a:ext cx="2259474" cy="561667"/>
      </dsp:txXfrm>
    </dsp:sp>
    <dsp:sp modelId="{B8611997-A343-420A-84A9-A52D77FA51F7}">
      <dsp:nvSpPr>
        <dsp:cNvPr id="0" name=""/>
        <dsp:cNvSpPr/>
      </dsp:nvSpPr>
      <dsp:spPr>
        <a:xfrm>
          <a:off x="3371036" y="4301741"/>
          <a:ext cx="2294422" cy="5966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tehnika rizika</a:t>
          </a:r>
        </a:p>
      </dsp:txBody>
      <dsp:txXfrm>
        <a:off x="3388510" y="4319215"/>
        <a:ext cx="2259474" cy="561667"/>
      </dsp:txXfrm>
    </dsp:sp>
    <dsp:sp modelId="{1FC9621E-0076-417D-B3C3-07779491CB06}">
      <dsp:nvSpPr>
        <dsp:cNvPr id="0" name=""/>
        <dsp:cNvSpPr/>
      </dsp:nvSpPr>
      <dsp:spPr>
        <a:xfrm>
          <a:off x="6167364" y="0"/>
          <a:ext cx="2868028" cy="5157192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500" b="1" kern="1200" dirty="0"/>
            <a:t>Metode rada u velikoj grupi</a:t>
          </a:r>
        </a:p>
      </dsp:txBody>
      <dsp:txXfrm>
        <a:off x="6167364" y="0"/>
        <a:ext cx="2868028" cy="1547157"/>
      </dsp:txXfrm>
    </dsp:sp>
    <dsp:sp modelId="{9911D904-239E-4262-A73E-A4410B93DE72}">
      <dsp:nvSpPr>
        <dsp:cNvPr id="0" name=""/>
        <dsp:cNvSpPr/>
      </dsp:nvSpPr>
      <dsp:spPr>
        <a:xfrm>
          <a:off x="6454167" y="1547598"/>
          <a:ext cx="2294422" cy="10131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predavanje</a:t>
          </a:r>
        </a:p>
      </dsp:txBody>
      <dsp:txXfrm>
        <a:off x="6483842" y="1577273"/>
        <a:ext cx="2235072" cy="953831"/>
      </dsp:txXfrm>
    </dsp:sp>
    <dsp:sp modelId="{CD238C08-93F9-4776-A35C-FB0EBEEBEAE9}">
      <dsp:nvSpPr>
        <dsp:cNvPr id="0" name=""/>
        <dsp:cNvSpPr/>
      </dsp:nvSpPr>
      <dsp:spPr>
        <a:xfrm>
          <a:off x="6454167" y="2716654"/>
          <a:ext cx="2294422" cy="10131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panel-rasprava</a:t>
          </a:r>
        </a:p>
      </dsp:txBody>
      <dsp:txXfrm>
        <a:off x="6483842" y="2746329"/>
        <a:ext cx="2235072" cy="953831"/>
      </dsp:txXfrm>
    </dsp:sp>
    <dsp:sp modelId="{C97FEE77-AB9F-448D-93CA-8AA6AB7AC9BF}">
      <dsp:nvSpPr>
        <dsp:cNvPr id="0" name=""/>
        <dsp:cNvSpPr/>
      </dsp:nvSpPr>
      <dsp:spPr>
        <a:xfrm>
          <a:off x="6454167" y="3885709"/>
          <a:ext cx="2294422" cy="10131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zuj grupe</a:t>
          </a:r>
        </a:p>
      </dsp:txBody>
      <dsp:txXfrm>
        <a:off x="6483842" y="3915384"/>
        <a:ext cx="2235072" cy="9538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261C17-4357-43BC-82F3-98F002060E51}">
      <dsp:nvSpPr>
        <dsp:cNvPr id="0" name=""/>
        <dsp:cNvSpPr/>
      </dsp:nvSpPr>
      <dsp:spPr>
        <a:xfrm>
          <a:off x="0" y="0"/>
          <a:ext cx="3908162" cy="97109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dirty="0"/>
            <a:t>INTERVJU</a:t>
          </a:r>
          <a:endParaRPr lang="en-US" sz="3000" kern="1200" dirty="0"/>
        </a:p>
      </dsp:txBody>
      <dsp:txXfrm>
        <a:off x="28442" y="28442"/>
        <a:ext cx="2778217" cy="914211"/>
      </dsp:txXfrm>
    </dsp:sp>
    <dsp:sp modelId="{2A7B80E2-6884-4DA6-8D19-0A84984A41B8}">
      <dsp:nvSpPr>
        <dsp:cNvPr id="0" name=""/>
        <dsp:cNvSpPr/>
      </dsp:nvSpPr>
      <dsp:spPr>
        <a:xfrm>
          <a:off x="327308" y="1147658"/>
          <a:ext cx="3908162" cy="971095"/>
        </a:xfrm>
        <a:prstGeom prst="roundRect">
          <a:avLst>
            <a:gd name="adj" fmla="val 1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dirty="0"/>
            <a:t>SAVJETOVANJE</a:t>
          </a:r>
          <a:endParaRPr lang="en-US" sz="3000" kern="1200" dirty="0"/>
        </a:p>
      </dsp:txBody>
      <dsp:txXfrm>
        <a:off x="355750" y="1176100"/>
        <a:ext cx="2892757" cy="914211"/>
      </dsp:txXfrm>
    </dsp:sp>
    <dsp:sp modelId="{282A109A-E5A3-48C7-8CF2-BEFCA3BF4CEE}">
      <dsp:nvSpPr>
        <dsp:cNvPr id="0" name=""/>
        <dsp:cNvSpPr/>
      </dsp:nvSpPr>
      <dsp:spPr>
        <a:xfrm>
          <a:off x="649731" y="2295316"/>
          <a:ext cx="3908162" cy="971095"/>
        </a:xfrm>
        <a:prstGeom prst="roundRect">
          <a:avLst>
            <a:gd name="adj" fmla="val 1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dirty="0"/>
            <a:t>DAVANJE UPUTA</a:t>
          </a:r>
          <a:endParaRPr lang="en-US" sz="3000" kern="1200" dirty="0"/>
        </a:p>
      </dsp:txBody>
      <dsp:txXfrm>
        <a:off x="678173" y="2323758"/>
        <a:ext cx="2897642" cy="914211"/>
      </dsp:txXfrm>
    </dsp:sp>
    <dsp:sp modelId="{76C9C6F7-EF24-4C30-B5CF-528213189C7F}">
      <dsp:nvSpPr>
        <dsp:cNvPr id="0" name=""/>
        <dsp:cNvSpPr/>
      </dsp:nvSpPr>
      <dsp:spPr>
        <a:xfrm>
          <a:off x="977040" y="3442974"/>
          <a:ext cx="3908162" cy="971095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dirty="0"/>
            <a:t>DEMONSTRACIJA</a:t>
          </a:r>
          <a:endParaRPr lang="en-US" sz="3000" kern="1200" dirty="0"/>
        </a:p>
      </dsp:txBody>
      <dsp:txXfrm>
        <a:off x="1005482" y="3471416"/>
        <a:ext cx="2892757" cy="914211"/>
      </dsp:txXfrm>
    </dsp:sp>
    <dsp:sp modelId="{96538D7A-9FDB-4831-9087-D3B0009CC7EF}">
      <dsp:nvSpPr>
        <dsp:cNvPr id="0" name=""/>
        <dsp:cNvSpPr/>
      </dsp:nvSpPr>
      <dsp:spPr>
        <a:xfrm>
          <a:off x="3276950" y="743770"/>
          <a:ext cx="631212" cy="631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3418973" y="743770"/>
        <a:ext cx="347166" cy="474987"/>
      </dsp:txXfrm>
    </dsp:sp>
    <dsp:sp modelId="{A8B8A248-319A-4A76-BCB4-28B4758ABA85}">
      <dsp:nvSpPr>
        <dsp:cNvPr id="0" name=""/>
        <dsp:cNvSpPr/>
      </dsp:nvSpPr>
      <dsp:spPr>
        <a:xfrm>
          <a:off x="3604258" y="1891428"/>
          <a:ext cx="631212" cy="631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3746281" y="1891428"/>
        <a:ext cx="347166" cy="474987"/>
      </dsp:txXfrm>
    </dsp:sp>
    <dsp:sp modelId="{37B89097-1D79-49EF-8A3E-7AE056AE359B}">
      <dsp:nvSpPr>
        <dsp:cNvPr id="0" name=""/>
        <dsp:cNvSpPr/>
      </dsp:nvSpPr>
      <dsp:spPr>
        <a:xfrm>
          <a:off x="3926682" y="3039087"/>
          <a:ext cx="631212" cy="631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4068705" y="3039087"/>
        <a:ext cx="347166" cy="4749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D0B185-A405-40D3-8EFC-A88F3DD9146F}">
      <dsp:nvSpPr>
        <dsp:cNvPr id="0" name=""/>
        <dsp:cNvSpPr/>
      </dsp:nvSpPr>
      <dsp:spPr>
        <a:xfrm>
          <a:off x="2424730" y="749519"/>
          <a:ext cx="4600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115" y="45720"/>
              </a:lnTo>
              <a:lnTo>
                <a:pt x="247115" y="48337"/>
              </a:lnTo>
              <a:lnTo>
                <a:pt x="460031" y="48337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42480" y="792513"/>
        <a:ext cx="24531" cy="5452"/>
      </dsp:txXfrm>
    </dsp:sp>
    <dsp:sp modelId="{19F8FB90-889E-49AE-B445-D2CE7457FA32}">
      <dsp:nvSpPr>
        <dsp:cNvPr id="0" name=""/>
        <dsp:cNvSpPr/>
      </dsp:nvSpPr>
      <dsp:spPr>
        <a:xfrm>
          <a:off x="55756" y="84007"/>
          <a:ext cx="2370773" cy="14224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170" tIns="121941" rIns="116170" bIns="121941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Tko mora učiti?</a:t>
          </a:r>
          <a:endParaRPr lang="en-US" sz="2000" kern="1200" dirty="0"/>
        </a:p>
      </dsp:txBody>
      <dsp:txXfrm>
        <a:off x="55756" y="84007"/>
        <a:ext cx="2370773" cy="1422464"/>
      </dsp:txXfrm>
    </dsp:sp>
    <dsp:sp modelId="{D2CE15C8-D25E-44CD-B3D6-6CF15B4EFDD8}">
      <dsp:nvSpPr>
        <dsp:cNvPr id="0" name=""/>
        <dsp:cNvSpPr/>
      </dsp:nvSpPr>
      <dsp:spPr>
        <a:xfrm>
          <a:off x="1186497" y="1507289"/>
          <a:ext cx="2916052" cy="665402"/>
        </a:xfrm>
        <a:custGeom>
          <a:avLst/>
          <a:gdLst/>
          <a:ahLst/>
          <a:cxnLst/>
          <a:rect l="0" t="0" r="0" b="0"/>
          <a:pathLst>
            <a:path>
              <a:moveTo>
                <a:pt x="2916052" y="0"/>
              </a:moveTo>
              <a:lnTo>
                <a:pt x="2916052" y="349801"/>
              </a:lnTo>
              <a:lnTo>
                <a:pt x="0" y="349801"/>
              </a:lnTo>
              <a:lnTo>
                <a:pt x="0" y="665402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69574" y="1837264"/>
        <a:ext cx="149898" cy="5452"/>
      </dsp:txXfrm>
    </dsp:sp>
    <dsp:sp modelId="{8951865C-3B85-4217-99F8-C3368BB28245}">
      <dsp:nvSpPr>
        <dsp:cNvPr id="0" name=""/>
        <dsp:cNvSpPr/>
      </dsp:nvSpPr>
      <dsp:spPr>
        <a:xfrm>
          <a:off x="2917162" y="86625"/>
          <a:ext cx="2370773" cy="14224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170" tIns="121941" rIns="116170" bIns="121941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Procjena razine motivacije i samopouzdanja</a:t>
          </a:r>
          <a:endParaRPr lang="en-US" sz="2000" kern="1200" dirty="0"/>
        </a:p>
      </dsp:txBody>
      <dsp:txXfrm>
        <a:off x="2917162" y="86625"/>
        <a:ext cx="2370773" cy="1422464"/>
      </dsp:txXfrm>
    </dsp:sp>
    <dsp:sp modelId="{19E14836-7CDB-4088-9007-17C3F574423D}">
      <dsp:nvSpPr>
        <dsp:cNvPr id="0" name=""/>
        <dsp:cNvSpPr/>
      </dsp:nvSpPr>
      <dsp:spPr>
        <a:xfrm>
          <a:off x="2370084" y="2870604"/>
          <a:ext cx="5146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678" y="45720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13791" y="2913597"/>
        <a:ext cx="27263" cy="5452"/>
      </dsp:txXfrm>
    </dsp:sp>
    <dsp:sp modelId="{FEBF5F98-CEED-4662-9D54-9F267E10B7F6}">
      <dsp:nvSpPr>
        <dsp:cNvPr id="0" name=""/>
        <dsp:cNvSpPr/>
      </dsp:nvSpPr>
      <dsp:spPr>
        <a:xfrm>
          <a:off x="1110" y="2205091"/>
          <a:ext cx="2370773" cy="14224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170" tIns="121941" rIns="116170" bIns="121941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Procjena mogućnosti učenja i provođenja vještina</a:t>
          </a:r>
          <a:endParaRPr lang="en-US" sz="2000" kern="1200" dirty="0"/>
        </a:p>
      </dsp:txBody>
      <dsp:txXfrm>
        <a:off x="1110" y="2205091"/>
        <a:ext cx="2370773" cy="1422464"/>
      </dsp:txXfrm>
    </dsp:sp>
    <dsp:sp modelId="{554713B8-CBB2-4EE5-A98F-55239926EC15}">
      <dsp:nvSpPr>
        <dsp:cNvPr id="0" name=""/>
        <dsp:cNvSpPr/>
      </dsp:nvSpPr>
      <dsp:spPr>
        <a:xfrm>
          <a:off x="1186497" y="3776480"/>
          <a:ext cx="2916052" cy="514678"/>
        </a:xfrm>
        <a:custGeom>
          <a:avLst/>
          <a:gdLst/>
          <a:ahLst/>
          <a:cxnLst/>
          <a:rect l="0" t="0" r="0" b="0"/>
          <a:pathLst>
            <a:path>
              <a:moveTo>
                <a:pt x="2916052" y="0"/>
              </a:moveTo>
              <a:lnTo>
                <a:pt x="2916052" y="274439"/>
              </a:lnTo>
              <a:lnTo>
                <a:pt x="0" y="274439"/>
              </a:lnTo>
              <a:lnTo>
                <a:pt x="0" y="514678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70358" y="4031093"/>
        <a:ext cx="148329" cy="5452"/>
      </dsp:txXfrm>
    </dsp:sp>
    <dsp:sp modelId="{DC3654B5-1B67-4995-84D0-DD4A5FE2EE5D}">
      <dsp:nvSpPr>
        <dsp:cNvPr id="0" name=""/>
        <dsp:cNvSpPr/>
      </dsp:nvSpPr>
      <dsp:spPr>
        <a:xfrm>
          <a:off x="2917162" y="2054367"/>
          <a:ext cx="2370773" cy="17239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170" tIns="121941" rIns="116170" bIns="121941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Određivanje prioriteta u poučavanju</a:t>
          </a:r>
          <a:endParaRPr lang="en-US" sz="2000" kern="1200" dirty="0"/>
        </a:p>
      </dsp:txBody>
      <dsp:txXfrm>
        <a:off x="2917162" y="2054367"/>
        <a:ext cx="2370773" cy="1723913"/>
      </dsp:txXfrm>
    </dsp:sp>
    <dsp:sp modelId="{9A942B80-D99F-43A9-9DEE-737FB4715FE3}">
      <dsp:nvSpPr>
        <dsp:cNvPr id="0" name=""/>
        <dsp:cNvSpPr/>
      </dsp:nvSpPr>
      <dsp:spPr>
        <a:xfrm>
          <a:off x="2370084" y="4989070"/>
          <a:ext cx="5146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678" y="45720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13791" y="5032064"/>
        <a:ext cx="27263" cy="5452"/>
      </dsp:txXfrm>
    </dsp:sp>
    <dsp:sp modelId="{5838A9B0-D9AA-40CC-B8E5-52D5ACC52614}">
      <dsp:nvSpPr>
        <dsp:cNvPr id="0" name=""/>
        <dsp:cNvSpPr/>
      </dsp:nvSpPr>
      <dsp:spPr>
        <a:xfrm>
          <a:off x="1110" y="4323558"/>
          <a:ext cx="2370773" cy="14224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170" tIns="121941" rIns="116170" bIns="121941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Procjena predznanja </a:t>
          </a:r>
          <a:endParaRPr lang="en-US" sz="2000" kern="1200" dirty="0"/>
        </a:p>
      </dsp:txBody>
      <dsp:txXfrm>
        <a:off x="1110" y="4323558"/>
        <a:ext cx="2370773" cy="1422464"/>
      </dsp:txXfrm>
    </dsp:sp>
    <dsp:sp modelId="{E0BE8109-DA5C-4436-A03A-87088DB920FC}">
      <dsp:nvSpPr>
        <dsp:cNvPr id="0" name=""/>
        <dsp:cNvSpPr/>
      </dsp:nvSpPr>
      <dsp:spPr>
        <a:xfrm>
          <a:off x="2917162" y="4323558"/>
          <a:ext cx="2370773" cy="14224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170" tIns="121941" rIns="116170" bIns="121941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Procjena prijašnjih iskustava u učenju i utvrđivanje najboljih metoda učenja</a:t>
          </a:r>
          <a:endParaRPr lang="en-US" sz="2000" kern="1200" dirty="0"/>
        </a:p>
      </dsp:txBody>
      <dsp:txXfrm>
        <a:off x="2917162" y="4323558"/>
        <a:ext cx="2370773" cy="14224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E27C30-7AD8-4DD1-89DB-67B598747CD0}">
      <dsp:nvSpPr>
        <dsp:cNvPr id="0" name=""/>
        <dsp:cNvSpPr/>
      </dsp:nvSpPr>
      <dsp:spPr>
        <a:xfrm>
          <a:off x="0" y="20321"/>
          <a:ext cx="7772400" cy="24421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>
              <a:cs typeface="Times New Roman" pitchFamily="18" charset="0"/>
            </a:rPr>
            <a:t>Informacijski intervju , dijagnostički</a:t>
          </a:r>
          <a:r>
            <a:rPr lang="hr-HR" sz="2000" kern="1200" dirty="0"/>
            <a:t>: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svrha je da </a:t>
          </a:r>
          <a:r>
            <a:rPr lang="hr-HR" sz="2000" kern="1200" dirty="0" err="1"/>
            <a:t>intervjuer</a:t>
          </a:r>
          <a:r>
            <a:rPr lang="hr-HR" sz="2000" kern="1200" dirty="0"/>
            <a:t> sazna neku specifičnu informaciju;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manje ga zanima osobnost klijenta, osim ako to ne pomaže dobivanju informacije</a:t>
          </a:r>
        </a:p>
      </dsp:txBody>
      <dsp:txXfrm>
        <a:off x="71527" y="91848"/>
        <a:ext cx="5208660" cy="2299057"/>
      </dsp:txXfrm>
    </dsp:sp>
    <dsp:sp modelId="{AB044146-895D-4A4E-B1AD-D52E60F1E2DF}">
      <dsp:nvSpPr>
        <dsp:cNvPr id="0" name=""/>
        <dsp:cNvSpPr/>
      </dsp:nvSpPr>
      <dsp:spPr>
        <a:xfrm>
          <a:off x="1371599" y="3034477"/>
          <a:ext cx="7772400" cy="24827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>
              <a:cs typeface="Times New Roman" pitchFamily="18" charset="0"/>
            </a:rPr>
            <a:t>Terapijski intervju </a:t>
          </a:r>
          <a:r>
            <a:rPr lang="hr-HR" sz="2000" b="1" kern="1200" dirty="0" err="1">
              <a:cs typeface="Times New Roman" pitchFamily="18" charset="0"/>
            </a:rPr>
            <a:t>influentni</a:t>
          </a:r>
          <a:r>
            <a:rPr lang="hr-HR" sz="2000" b="1" kern="1200" dirty="0">
              <a:cs typeface="Times New Roman" pitchFamily="18" charset="0"/>
            </a:rPr>
            <a:t> </a:t>
          </a:r>
          <a:r>
            <a:rPr lang="hr-HR" sz="2000" kern="1200" dirty="0"/>
            <a:t>: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svrha je pomoći klijentu da izrazi svoje osjećaje, stavove, brige, sumnje, strahove; pružanje podrške u rješavanju problema, ohrabrivanje, unaprjeđivanje načina suočavanja s problemima i sl.</a:t>
          </a:r>
          <a:r>
            <a:rPr lang="en-GB" sz="2000" kern="1200" dirty="0"/>
            <a:t> </a:t>
          </a:r>
          <a:endParaRPr lang="hr-HR" sz="2000" kern="1200" dirty="0"/>
        </a:p>
      </dsp:txBody>
      <dsp:txXfrm>
        <a:off x="1444316" y="3107194"/>
        <a:ext cx="4641575" cy="2337320"/>
      </dsp:txXfrm>
    </dsp:sp>
    <dsp:sp modelId="{18686C9E-1EA0-4268-BF7B-CE0F3FE6D54A}">
      <dsp:nvSpPr>
        <dsp:cNvPr id="0" name=""/>
        <dsp:cNvSpPr/>
      </dsp:nvSpPr>
      <dsp:spPr>
        <a:xfrm>
          <a:off x="6175021" y="2370886"/>
          <a:ext cx="1613790" cy="1613790"/>
        </a:xfrm>
        <a:prstGeom prst="downArrow">
          <a:avLst>
            <a:gd name="adj1" fmla="val 55000"/>
            <a:gd name="adj2" fmla="val 45000"/>
          </a:avLst>
        </a:prstGeom>
        <a:solidFill>
          <a:schemeClr val="bg2">
            <a:alpha val="9000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3600" kern="1200"/>
        </a:p>
      </dsp:txBody>
      <dsp:txXfrm>
        <a:off x="6538124" y="2370886"/>
        <a:ext cx="887584" cy="12143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AF9859-D5EA-4336-88C9-0A5B251FA2E7}">
      <dsp:nvSpPr>
        <dsp:cNvPr id="0" name=""/>
        <dsp:cNvSpPr/>
      </dsp:nvSpPr>
      <dsp:spPr>
        <a:xfrm>
          <a:off x="0" y="543261"/>
          <a:ext cx="8229600" cy="856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7701C6-07DE-4FE9-A622-7ACD95387E43}">
      <dsp:nvSpPr>
        <dsp:cNvPr id="0" name=""/>
        <dsp:cNvSpPr/>
      </dsp:nvSpPr>
      <dsp:spPr>
        <a:xfrm>
          <a:off x="411480" y="41421"/>
          <a:ext cx="5760720" cy="1003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400" kern="1200" dirty="0"/>
            <a:t>1. početak</a:t>
          </a:r>
        </a:p>
      </dsp:txBody>
      <dsp:txXfrm>
        <a:off x="460476" y="90417"/>
        <a:ext cx="5662728" cy="905688"/>
      </dsp:txXfrm>
    </dsp:sp>
    <dsp:sp modelId="{024EC27D-AC88-4974-917A-1E2CEC7E785C}">
      <dsp:nvSpPr>
        <dsp:cNvPr id="0" name=""/>
        <dsp:cNvSpPr/>
      </dsp:nvSpPr>
      <dsp:spPr>
        <a:xfrm>
          <a:off x="0" y="2085501"/>
          <a:ext cx="8229600" cy="856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0740C0-8FD9-4E57-B18D-4385F9719910}">
      <dsp:nvSpPr>
        <dsp:cNvPr id="0" name=""/>
        <dsp:cNvSpPr/>
      </dsp:nvSpPr>
      <dsp:spPr>
        <a:xfrm>
          <a:off x="411480" y="1583661"/>
          <a:ext cx="5760720" cy="1003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400" kern="1200" dirty="0"/>
            <a:t>2. tijek</a:t>
          </a:r>
        </a:p>
      </dsp:txBody>
      <dsp:txXfrm>
        <a:off x="460476" y="1632657"/>
        <a:ext cx="5662728" cy="905688"/>
      </dsp:txXfrm>
    </dsp:sp>
    <dsp:sp modelId="{7BC10C82-819D-469C-BF14-3D795E2F0135}">
      <dsp:nvSpPr>
        <dsp:cNvPr id="0" name=""/>
        <dsp:cNvSpPr/>
      </dsp:nvSpPr>
      <dsp:spPr>
        <a:xfrm>
          <a:off x="0" y="3627741"/>
          <a:ext cx="8229600" cy="856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0DF49C-BC2F-4A7E-B8FF-4957F56D74A0}">
      <dsp:nvSpPr>
        <dsp:cNvPr id="0" name=""/>
        <dsp:cNvSpPr/>
      </dsp:nvSpPr>
      <dsp:spPr>
        <a:xfrm>
          <a:off x="411480" y="3125901"/>
          <a:ext cx="5760720" cy="1003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400" kern="1200" dirty="0"/>
            <a:t>3. završetak</a:t>
          </a:r>
        </a:p>
      </dsp:txBody>
      <dsp:txXfrm>
        <a:off x="460476" y="3174897"/>
        <a:ext cx="5662728" cy="905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9FC54-A0F0-40D4-B134-F174265673BB}" type="datetimeFigureOut">
              <a:rPr lang="hr-HR" smtClean="0"/>
              <a:t>27.3.2024.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FAC8D-1B3B-4770-AA2F-D8508D808CE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833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1CF832-98FE-4140-B09C-E88B1565175C}" type="slidenum">
              <a:rPr lang="hr-HR"/>
              <a:pPr/>
              <a:t>75</a:t>
            </a:fld>
            <a:endParaRPr lang="hr-HR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86120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B8F918-C148-4910-8F64-0B5554E89F2D}" type="slidenum">
              <a:rPr lang="hr-HR"/>
              <a:pPr/>
              <a:t>89</a:t>
            </a:fld>
            <a:endParaRPr lang="hr-HR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827422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1F3D3B-2240-4F03-BD26-358B7AAC5681}" type="slidenum">
              <a:rPr lang="hr-HR"/>
              <a:pPr/>
              <a:t>90</a:t>
            </a:fld>
            <a:endParaRPr lang="hr-HR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4285281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B5B299-D191-423F-9AD1-66B0E8DD87B9}" type="slidenum">
              <a:rPr lang="hr-HR"/>
              <a:pPr/>
              <a:t>91</a:t>
            </a:fld>
            <a:endParaRPr lang="hr-HR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760643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631CDD-9FDA-42A8-92A2-CACE2786B360}" type="slidenum">
              <a:rPr lang="hr-HR"/>
              <a:pPr/>
              <a:t>78</a:t>
            </a:fld>
            <a:endParaRPr lang="hr-HR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209426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D2B7F3-107A-4DD5-8677-9C8F73B3B95B}" type="slidenum">
              <a:rPr lang="hr-HR"/>
              <a:pPr/>
              <a:t>82</a:t>
            </a:fld>
            <a:endParaRPr lang="hr-HR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338151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3EE850-6A77-4F52-8C13-FC53C43708E5}" type="slidenum">
              <a:rPr lang="hr-HR"/>
              <a:pPr/>
              <a:t>83</a:t>
            </a:fld>
            <a:endParaRPr lang="hr-HR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44760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0F9795-EA94-4153-971A-4721ACAA3451}" type="slidenum">
              <a:rPr lang="hr-HR"/>
              <a:pPr/>
              <a:t>84</a:t>
            </a:fld>
            <a:endParaRPr lang="hr-HR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409501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62D3EC-D218-40E4-B9DE-4347BDF86860}" type="slidenum">
              <a:rPr lang="hr-HR"/>
              <a:pPr/>
              <a:t>85</a:t>
            </a:fld>
            <a:endParaRPr lang="hr-HR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250827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3A1177-ECAA-4CF0-A3C7-35473DFF195D}" type="slidenum">
              <a:rPr lang="hr-HR"/>
              <a:pPr/>
              <a:t>86</a:t>
            </a:fld>
            <a:endParaRPr lang="hr-HR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554966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4B1689-9F02-4EF5-863D-40B6DF80567B}" type="slidenum">
              <a:rPr lang="hr-HR"/>
              <a:pPr/>
              <a:t>87</a:t>
            </a:fld>
            <a:endParaRPr lang="hr-HR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043987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86481-A76E-4140-A4E6-BC90F98194EE}" type="slidenum">
              <a:rPr lang="hr-HR"/>
              <a:pPr/>
              <a:t>88</a:t>
            </a:fld>
            <a:endParaRPr lang="hr-HR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793477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EC1C-D88C-4FE8-A20D-E9D7E04F71B6}" type="datetimeFigureOut">
              <a:rPr lang="hr-HR" smtClean="0"/>
              <a:t>27.3.2024.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5FAF-DD12-45B6-B9F6-F4BE9F4599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2621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EC1C-D88C-4FE8-A20D-E9D7E04F71B6}" type="datetimeFigureOut">
              <a:rPr lang="hr-HR" smtClean="0"/>
              <a:t>27.3.2024.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5FAF-DD12-45B6-B9F6-F4BE9F4599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1957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EC1C-D88C-4FE8-A20D-E9D7E04F71B6}" type="datetimeFigureOut">
              <a:rPr lang="hr-HR" smtClean="0"/>
              <a:t>27.3.2024.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5FAF-DD12-45B6-B9F6-F4BE9F4599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7161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F3B69E-82C6-450A-A35A-ED184489A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CFF594D-11C5-494A-A69F-339751A87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r-HR"/>
              <a:t>Kliknite da biste uredili stil podnaslova matrice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8AA2D0B-1BFC-4F33-8B8A-7C8EF04FD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D579-A81C-436B-97E1-566B1B1E737E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88A1049-E1A5-4CBF-98FA-56533797D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63A4317-7625-478E-86E5-C81FB46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7963-E268-4A9F-87E1-8EBA8282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59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E22525-C267-42CD-A2C2-AD3D0582F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4D1E1A8-8B12-4192-9DB0-A33D3B465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1A0B5D4-DFA2-4CB3-B77D-5FC94A783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D579-A81C-436B-97E1-566B1B1E737E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642194F-753C-4AFB-ABD4-5983CE4E5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7082EC1-3474-4065-ABE6-EDAC2AC64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7963-E268-4A9F-87E1-8EBA8282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944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C40582-6BE7-48C5-BCA7-6E74DDD43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4FD0EEA-72C3-4419-AA5A-EC535ECCF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8BCB835-942F-41DA-80DB-A883629AB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D579-A81C-436B-97E1-566B1B1E737E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5E04B8E-13CD-44C7-9898-41A834DE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C4FDF88-D1A2-4F52-88FC-6AEEB83EB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7963-E268-4A9F-87E1-8EBA8282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91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42E681-A0DC-4C1B-B6D1-203B70112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0E578EA-5559-4DC7-BEA4-78C4C0CD79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03E86E2-DFA6-444B-A68F-1403F0FDA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CAA0EB4-2CD6-4BC1-99D3-5DB37D82A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D579-A81C-436B-97E1-566B1B1E737E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0F84A4A-23DE-483A-8493-E1C77257A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FA998AC-AA2E-4DE2-8F28-F57E794CD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7963-E268-4A9F-87E1-8EBA8282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24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CCF997-4749-42DD-8D0A-F8C5550C6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A8E6DC7-FCD4-4CC6-9070-426C9B7FC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DD4FDC2-DC75-4AD3-A025-E4AFBA50A5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B5CDF028-F832-4C3C-92B2-AD7D997293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AF2F718E-E98D-4A33-932E-88D4A03B59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F7A35FF1-B10B-46A3-99EA-5926DFC1A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D579-A81C-436B-97E1-566B1B1E737E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10B87248-1A3B-4D29-8D18-F4D17AC1B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0817E417-2333-449D-98FA-AAFAEC276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7963-E268-4A9F-87E1-8EBA8282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57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1B2D08-694A-4F19-9379-ACF7869CA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A8EBB584-F6D2-4C42-BF5B-4648F6CB7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D579-A81C-436B-97E1-566B1B1E737E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2248C1BB-B7A7-44C1-8303-8F4B40288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263C8958-C94E-4445-82C3-16BCB1568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7963-E268-4A9F-87E1-8EBA8282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87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C246F184-966A-46CC-A5B4-4716245A9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D579-A81C-436B-97E1-566B1B1E737E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CBBD3556-8B40-441A-904C-FE603EF24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23AC8091-0CC6-46AD-A143-69D78388D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7963-E268-4A9F-87E1-8EBA8282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07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03F0A2-1EEE-418B-9F36-EAF26AB70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BF92580-B4BA-4EFE-9FAD-AFAB3A5DC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FAF7C25-DA86-4BDF-BC4C-0E3F4134D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BF691AF-F7CA-4D3B-8AF4-EEA6D48CE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D579-A81C-436B-97E1-566B1B1E737E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179BAD2-42EE-4B4A-9CA3-BF58B740C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BC3363E-751B-476B-A9D4-BE193649E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7963-E268-4A9F-87E1-8EBA8282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15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EC1C-D88C-4FE8-A20D-E9D7E04F71B6}" type="datetimeFigureOut">
              <a:rPr lang="hr-HR" smtClean="0"/>
              <a:t>27.3.2024.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5FAF-DD12-45B6-B9F6-F4BE9F4599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53089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338089-8480-460B-B32C-91005EBF1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FCE829E8-F7C2-4D2A-AF01-88E8A3A91D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8FBDFAF-F1BE-4D84-9CB5-859FD340F5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6D18C5A-61FC-4FE4-8724-C5FF28453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D579-A81C-436B-97E1-566B1B1E737E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B95591F-875A-4866-9313-83CC46FD7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BB4D79E-9875-421B-957F-E9D19562E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7963-E268-4A9F-87E1-8EBA8282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12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83B47F-63A3-4E15-922D-08C86AC57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DFBC3FB1-AB56-4D33-8964-67A49432A0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C3CF54C-3B9B-44EA-84B1-CDCF42CD2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D579-A81C-436B-97E1-566B1B1E737E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CF0916C-D500-4EC9-B30A-F89A4117A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D94D5D0-81A2-4A28-A394-F4BBD2AAC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7963-E268-4A9F-87E1-8EBA8282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653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047BC016-021F-4B0A-901B-ABC30E2353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04F7A00-6212-4DD0-B829-8F0E7739AC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EF258CF-2F89-4A21-9F78-771B0303D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D579-A81C-436B-97E1-566B1B1E737E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C76565D-9776-4B11-BF8B-13C563EC4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35DF2CB-C0C8-41AF-9AB9-958638464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7963-E268-4A9F-87E1-8EBA8282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93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EC1C-D88C-4FE8-A20D-E9D7E04F71B6}" type="datetimeFigureOut">
              <a:rPr lang="hr-HR" smtClean="0"/>
              <a:t>27.3.2024.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5FAF-DD12-45B6-B9F6-F4BE9F4599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4846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EC1C-D88C-4FE8-A20D-E9D7E04F71B6}" type="datetimeFigureOut">
              <a:rPr lang="hr-HR" smtClean="0"/>
              <a:t>27.3.2024.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5FAF-DD12-45B6-B9F6-F4BE9F4599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7032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EC1C-D88C-4FE8-A20D-E9D7E04F71B6}" type="datetimeFigureOut">
              <a:rPr lang="hr-HR" smtClean="0"/>
              <a:t>27.3.2024.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5FAF-DD12-45B6-B9F6-F4BE9F4599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3612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EC1C-D88C-4FE8-A20D-E9D7E04F71B6}" type="datetimeFigureOut">
              <a:rPr lang="hr-HR" smtClean="0"/>
              <a:t>27.3.2024.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5FAF-DD12-45B6-B9F6-F4BE9F4599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4799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EC1C-D88C-4FE8-A20D-E9D7E04F71B6}" type="datetimeFigureOut">
              <a:rPr lang="hr-HR" smtClean="0"/>
              <a:t>27.3.2024.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5FAF-DD12-45B6-B9F6-F4BE9F4599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2854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EC1C-D88C-4FE8-A20D-E9D7E04F71B6}" type="datetimeFigureOut">
              <a:rPr lang="hr-HR" smtClean="0"/>
              <a:t>27.3.2024.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5FAF-DD12-45B6-B9F6-F4BE9F4599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930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EC1C-D88C-4FE8-A20D-E9D7E04F71B6}" type="datetimeFigureOut">
              <a:rPr lang="hr-HR" smtClean="0"/>
              <a:t>27.3.2024.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5FAF-DD12-45B6-B9F6-F4BE9F4599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9865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CEC1C-D88C-4FE8-A20D-E9D7E04F71B6}" type="datetimeFigureOut">
              <a:rPr lang="hr-HR" smtClean="0"/>
              <a:t>27.3.2024.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B5FAF-DD12-45B6-B9F6-F4BE9F4599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312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139B0ACB-5364-434E-84B5-6ACA36CC4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8739426-526C-4847-AA5E-6A4C7DBD8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6175F4C-43A1-43DB-BB10-D13A6E35A5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1D579-A81C-436B-97E1-566B1B1E737E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C88A20A-C948-4A1E-B343-C3D36C66F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B75A4E2-0A8A-4CF5-A73E-9111F5AE9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A7963-E268-4A9F-87E1-8EBA8282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hr/url?sa=i&amp;rct=j&amp;q=&amp;esrc=s&amp;source=images&amp;cd=&amp;cad=rja&amp;uact=8&amp;ved=0CAcQjRxqFQoTCMGtt8Xh5ccCFYtaFAodWiEHAw&amp;url=http://thesaleshunter.com/5-questions-to-ask-yourself-a-look-back-on-the-year-that-was/&amp;bvm=bv.102022582,d.d2s&amp;psig=AFQjCNFYfTPmfGRjtpW5gNtYmT14ySelpw&amp;ust=1441744122847233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google.hr/url?sa=i&amp;rct=j&amp;q=&amp;esrc=s&amp;source=images&amp;cd=&amp;cad=rja&amp;uact=8&amp;ved=0CAcQjRxqFQoTCKX-l-_V5ccCFUk4FAodnxQJ0g&amp;url=http://www.clipartbest.com/clipart-nTBX9nerc&amp;bvm=bv.102022582,d.d2s&amp;psig=AFQjCNGJ9USwN7K5LqAeNVMtjIWFAxKv-A&amp;ust=1441740614942544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60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05273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br>
              <a:rPr lang="hr-HR" b="1" dirty="0">
                <a:solidFill>
                  <a:srgbClr val="DA0000"/>
                </a:solidFill>
              </a:rPr>
            </a:br>
            <a:r>
              <a:rPr lang="hr-HR" b="1" dirty="0">
                <a:solidFill>
                  <a:srgbClr val="DA0000"/>
                </a:solidFill>
              </a:rPr>
              <a:t>     Ishodi učenja</a:t>
            </a:r>
            <a:endParaRPr lang="hr-BA" b="1" dirty="0">
              <a:solidFill>
                <a:srgbClr val="DA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307976"/>
            <a:ext cx="8686800" cy="4525963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 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nabrojati faktore o kojima ovisi planiranje u </a:t>
            </a:r>
          </a:p>
          <a:p>
            <a:pPr marL="0" indent="0">
              <a:buNone/>
            </a:pP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    zdravstvenom odgoju</a:t>
            </a: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definirati poučavanje</a:t>
            </a: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navesti dva pristupa u planiranju zdravstvenog</a:t>
            </a:r>
          </a:p>
          <a:p>
            <a:pPr marL="0" indent="0">
              <a:buNone/>
            </a:pP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     odgoja</a:t>
            </a: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objasniti pet koraka u planiranju</a:t>
            </a:r>
          </a:p>
          <a:p>
            <a:pPr marL="0" indent="0">
              <a:buNone/>
            </a:pP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    zdravstvenoodgojne akcije</a:t>
            </a: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opisati planiranje u sklopu procesa zdravstvene</a:t>
            </a:r>
          </a:p>
          <a:p>
            <a:pPr marL="0" indent="0">
              <a:buNone/>
            </a:pP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     njege</a:t>
            </a:r>
            <a:endParaRPr lang="hr-BA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0428A493-1F68-4F7B-9E4C-C80013903D7F}"/>
              </a:ext>
            </a:extLst>
          </p:cNvPr>
          <p:cNvSpPr/>
          <p:nvPr/>
        </p:nvSpPr>
        <p:spPr>
          <a:xfrm>
            <a:off x="467544" y="260648"/>
            <a:ext cx="8229600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>
                <a:solidFill>
                  <a:srgbClr val="DA0000"/>
                </a:solidFill>
                <a:ea typeface="+mj-ea"/>
                <a:cs typeface="+mj-cs"/>
              </a:rPr>
              <a:t>Planiranje u zdravstvenom odgoju</a:t>
            </a:r>
            <a:endParaRPr lang="hr-HR" dirty="0">
              <a:solidFill>
                <a:srgbClr val="DA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hr-HR" b="1" dirty="0">
                <a:solidFill>
                  <a:srgbClr val="DA0000"/>
                </a:solidFill>
              </a:rPr>
              <a:t>Koraci u planiranju zdravstveno odgojne akcije</a:t>
            </a:r>
            <a:endParaRPr lang="hr-HR" dirty="0">
              <a:solidFill>
                <a:srgbClr val="DA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b="1" dirty="0">
                <a:solidFill>
                  <a:srgbClr val="002060"/>
                </a:solidFill>
              </a:rPr>
              <a:t>4. procjena MOGUĆNOSTI</a:t>
            </a:r>
            <a:r>
              <a:rPr lang="hr-HR" sz="3600" dirty="0">
                <a:solidFill>
                  <a:srgbClr val="002060"/>
                </a:solidFill>
              </a:rPr>
              <a:t> i eventualno rizika</a:t>
            </a:r>
          </a:p>
          <a:p>
            <a:r>
              <a:rPr lang="hr-HR" sz="3600" dirty="0">
                <a:solidFill>
                  <a:srgbClr val="002060"/>
                </a:solidFill>
              </a:rPr>
              <a:t>prostor, pomagala, financije, nezainteresiranost…</a:t>
            </a:r>
          </a:p>
          <a:p>
            <a:pPr marL="0" indent="0">
              <a:buNone/>
            </a:pPr>
            <a:r>
              <a:rPr lang="hr-HR" sz="3600" b="1" dirty="0">
                <a:solidFill>
                  <a:srgbClr val="002060"/>
                </a:solidFill>
              </a:rPr>
              <a:t>5. detaljni PLAN</a:t>
            </a:r>
          </a:p>
          <a:p>
            <a:r>
              <a:rPr lang="hr-HR" sz="3600" dirty="0">
                <a:solidFill>
                  <a:srgbClr val="002060"/>
                </a:solidFill>
              </a:rPr>
              <a:t>ključne osobe</a:t>
            </a:r>
          </a:p>
          <a:p>
            <a:r>
              <a:rPr lang="hr-HR" sz="3600" dirty="0">
                <a:solidFill>
                  <a:srgbClr val="002060"/>
                </a:solidFill>
              </a:rPr>
              <a:t>metode</a:t>
            </a:r>
          </a:p>
          <a:p>
            <a:r>
              <a:rPr lang="hr-HR" sz="3600" dirty="0">
                <a:solidFill>
                  <a:srgbClr val="002060"/>
                </a:solidFill>
              </a:rPr>
              <a:t>evaluacija</a:t>
            </a:r>
          </a:p>
          <a:p>
            <a:endParaRPr lang="hr-HR" sz="3600" b="1" dirty="0">
              <a:solidFill>
                <a:srgbClr val="002060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E5CD6F2-B680-4B7C-A68B-6FF8B3D69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3252992"/>
            <a:ext cx="2664296" cy="333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7105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62BB17-54CF-4E99-9B7C-9A4B14E2B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A0000"/>
                </a:solidFill>
              </a:rPr>
              <a:t>Davanje uputa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CC3D79E-6AE1-416A-9E59-36F70BE3DF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/>
              <a:t>Najčešća metoda individualnog poučavanja med. sestre</a:t>
            </a:r>
          </a:p>
          <a:p>
            <a:r>
              <a:rPr lang="hr-HR" dirty="0"/>
              <a:t>Upute moraju biti jasne i jednostavno razumljive</a:t>
            </a:r>
          </a:p>
          <a:p>
            <a:r>
              <a:rPr lang="hr-HR" dirty="0"/>
              <a:t>Nije prihvatljiva za poučavanje vještina</a:t>
            </a:r>
          </a:p>
          <a:p>
            <a:r>
              <a:rPr lang="hr-HR" dirty="0"/>
              <a:t>Upute dobiti i pismeno</a:t>
            </a:r>
          </a:p>
          <a:p>
            <a:r>
              <a:rPr lang="hr-HR" dirty="0"/>
              <a:t>Povratna informacija uz pohvalu za usvojene sadržaje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3BFA26AC-B6FE-4825-B6D0-0535D66C60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843881"/>
            <a:ext cx="4038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410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948014-C0BD-49A4-AF3E-9895ED9A852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hr-H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A0000"/>
                </a:solidFill>
              </a:rPr>
              <a:t>Demonstracija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7299236-F131-4245-950F-7B63D97E2816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Aktivno sudjelovanje</a:t>
            </a:r>
          </a:p>
          <a:p>
            <a:r>
              <a:rPr lang="hr-HR" dirty="0"/>
              <a:t>Prikazivanje , predstavljanje ili izlaganje nečega</a:t>
            </a:r>
          </a:p>
          <a:p>
            <a:r>
              <a:rPr lang="hr-HR" dirty="0"/>
              <a:t>Bitan za razvoj vještina</a:t>
            </a:r>
          </a:p>
          <a:p>
            <a:r>
              <a:rPr lang="hr-HR" dirty="0"/>
              <a:t>Stjecanje stajališta</a:t>
            </a:r>
          </a:p>
          <a:p>
            <a:r>
              <a:rPr lang="hr-HR" dirty="0"/>
              <a:t>Izvoditi polagano uz jasnu vidljivost položaja tijela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D7C57D18-0D4A-4637-88AA-A0E494E33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2060848"/>
            <a:ext cx="4653682" cy="4269433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118205509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8B5F5F-CD39-4095-867B-F65BB071D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Osnovna pravila pri demonstraciji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1F80E30-89F5-4910-BC17-826DCF10F66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dirty="0"/>
              <a:t>Usmjeravanje pozornosti pacijenta</a:t>
            </a:r>
          </a:p>
          <a:p>
            <a:r>
              <a:rPr lang="hr-HR" dirty="0"/>
              <a:t>Dajte opći pregled modela ili pojave</a:t>
            </a:r>
          </a:p>
          <a:p>
            <a:r>
              <a:rPr lang="hr-HR" dirty="0"/>
              <a:t>Imenujte pojedine dijelove</a:t>
            </a:r>
          </a:p>
          <a:p>
            <a:r>
              <a:rPr lang="hr-HR" dirty="0"/>
              <a:t>Najavite radnje koje ćete izvesti</a:t>
            </a:r>
          </a:p>
          <a:p>
            <a:r>
              <a:rPr lang="hr-HR" dirty="0"/>
              <a:t>Radnje obavljajte polako</a:t>
            </a:r>
          </a:p>
          <a:p>
            <a:r>
              <a:rPr lang="hr-HR" dirty="0"/>
              <a:t>Tražite od osobe da ponovi aktivnost</a:t>
            </a:r>
          </a:p>
          <a:p>
            <a:r>
              <a:rPr lang="hr-HR" dirty="0"/>
              <a:t>Ako pogriješi-pokažite mu ponovno</a:t>
            </a:r>
          </a:p>
        </p:txBody>
      </p:sp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5F6F4D15-7CFE-415A-A0B9-877FEA3151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49400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3D6319-4428-4134-9114-03CFA58B4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>
                <a:solidFill>
                  <a:srgbClr val="C00000"/>
                </a:solidFill>
              </a:rPr>
              <a:t>Pitanja za ponavljanje:</a:t>
            </a:r>
            <a:br>
              <a:rPr lang="hr-HR" b="1" dirty="0">
                <a:solidFill>
                  <a:srgbClr val="C00000"/>
                </a:solidFill>
              </a:rPr>
            </a:b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51795AB-6A01-4870-8F58-7BA025267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5763" indent="-385763">
              <a:buFont typeface="Arial" panose="020B0604020202020204" pitchFamily="34" charset="0"/>
              <a:buAutoNum type="arabicPeriod"/>
            </a:pPr>
            <a:r>
              <a:rPr lang="hr-HR" dirty="0">
                <a:solidFill>
                  <a:prstClr val="black"/>
                </a:solidFill>
              </a:rPr>
              <a:t>Što je to savjetovanje?</a:t>
            </a:r>
          </a:p>
          <a:p>
            <a:pPr marL="385763" indent="-385763">
              <a:buFont typeface="Arial" panose="020B0604020202020204" pitchFamily="34" charset="0"/>
              <a:buAutoNum type="arabicPeriod"/>
            </a:pPr>
            <a:r>
              <a:rPr lang="hr-HR" dirty="0">
                <a:solidFill>
                  <a:prstClr val="black"/>
                </a:solidFill>
              </a:rPr>
              <a:t>Navedi osnovne ciljeve savjetovanja</a:t>
            </a:r>
          </a:p>
          <a:p>
            <a:pPr marL="385763" indent="-385763">
              <a:buFont typeface="Arial" panose="020B0604020202020204" pitchFamily="34" charset="0"/>
              <a:buAutoNum type="arabicPeriod"/>
            </a:pPr>
            <a:r>
              <a:rPr lang="hr-HR" dirty="0">
                <a:solidFill>
                  <a:prstClr val="black"/>
                </a:solidFill>
              </a:rPr>
              <a:t>Koja su pravila pri davanju uputa pacijentu?</a:t>
            </a:r>
          </a:p>
          <a:p>
            <a:pPr marL="385763" indent="-385763">
              <a:buFont typeface="Arial" panose="020B0604020202020204" pitchFamily="34" charset="0"/>
              <a:buAutoNum type="arabicPeriod"/>
            </a:pPr>
            <a:r>
              <a:rPr lang="hr-HR" dirty="0">
                <a:solidFill>
                  <a:prstClr val="black"/>
                </a:solidFill>
              </a:rPr>
              <a:t>Što je demonstracija postupaka u zdravstvenoj njezi?</a:t>
            </a:r>
          </a:p>
          <a:p>
            <a:pPr marL="385763" indent="-385763">
              <a:buFont typeface="Arial" panose="020B0604020202020204" pitchFamily="34" charset="0"/>
              <a:buAutoNum type="arabicPeriod"/>
            </a:pPr>
            <a:r>
              <a:rPr lang="hr-HR" dirty="0">
                <a:solidFill>
                  <a:prstClr val="black"/>
                </a:solidFill>
              </a:rPr>
              <a:t>Koja su pravila pri demonstraciji postupaka?</a:t>
            </a:r>
          </a:p>
          <a:p>
            <a:pPr marL="385763" indent="-385763">
              <a:buFont typeface="Arial" panose="020B0604020202020204" pitchFamily="34" charset="0"/>
              <a:buAutoNum type="arabicPeriod"/>
            </a:pPr>
            <a:r>
              <a:rPr lang="hr-HR" dirty="0">
                <a:solidFill>
                  <a:prstClr val="black"/>
                </a:solidFill>
              </a:rPr>
              <a:t>Što su to edukativni trenutci? Objasni njihovu važnost u zdravstvenom odgoju pojedinca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148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07" y="359813"/>
            <a:ext cx="9144000" cy="86895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hr-HR" sz="4000" b="1" dirty="0">
                <a:solidFill>
                  <a:srgbClr val="DA0000"/>
                </a:solidFill>
              </a:rPr>
              <a:t>Planiranje u sklopu zdravstvenog procesa</a:t>
            </a:r>
            <a:endParaRPr lang="hr-HR" dirty="0">
              <a:solidFill>
                <a:srgbClr val="DA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/>
          </a:bodyPr>
          <a:lstStyle/>
          <a:p>
            <a:r>
              <a:rPr lang="hr-HR" sz="3600" b="1" dirty="0">
                <a:solidFill>
                  <a:srgbClr val="002060"/>
                </a:solidFill>
              </a:rPr>
              <a:t>sestrinski problem </a:t>
            </a:r>
            <a:r>
              <a:rPr lang="hr-HR" sz="3600" dirty="0">
                <a:solidFill>
                  <a:srgbClr val="002060"/>
                </a:solidFill>
              </a:rPr>
              <a:t>– </a:t>
            </a:r>
            <a:r>
              <a:rPr lang="hr-HR" sz="3600" b="1" dirty="0">
                <a:solidFill>
                  <a:srgbClr val="002060"/>
                </a:solidFill>
              </a:rPr>
              <a:t>NEUPUĆENOST-</a:t>
            </a:r>
            <a:r>
              <a:rPr lang="hr-HR" sz="3600" dirty="0">
                <a:solidFill>
                  <a:srgbClr val="002060"/>
                </a:solidFill>
              </a:rPr>
              <a:t>definira se kao ključni element pravilnoga zdravstvenog ponašanja</a:t>
            </a:r>
          </a:p>
          <a:p>
            <a:r>
              <a:rPr lang="hr-HR" sz="3600" dirty="0">
                <a:solidFill>
                  <a:srgbClr val="002060"/>
                </a:solidFill>
              </a:rPr>
              <a:t>Odnosi se na znanja potrebna za promociju i očuvanje zdravlja/ozdravljenje</a:t>
            </a:r>
          </a:p>
          <a:p>
            <a:r>
              <a:rPr lang="hr-HR" sz="3600" dirty="0">
                <a:solidFill>
                  <a:srgbClr val="002060"/>
                </a:solidFill>
              </a:rPr>
              <a:t>Poučavanje se provodi u zdravstvenim ustanovama ili pacijentovoj kući</a:t>
            </a:r>
          </a:p>
          <a:p>
            <a:endParaRPr lang="hr-HR" sz="36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r-HR" sz="3600" dirty="0">
              <a:solidFill>
                <a:srgbClr val="002060"/>
              </a:solidFill>
            </a:endParaRPr>
          </a:p>
        </p:txBody>
      </p:sp>
      <p:pic>
        <p:nvPicPr>
          <p:cNvPr id="7170" name="Picture 2" descr="http://thesaleshunter.com/wp-content/uploads/2014/10/5358447-medium-241x3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1579" y="4581128"/>
            <a:ext cx="1691680" cy="210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55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>
                <a:solidFill>
                  <a:srgbClr val="DA0000"/>
                </a:solidFill>
              </a:rPr>
              <a:t>Planiranje u sklopu procesa zdravstvene njege</a:t>
            </a:r>
            <a:endParaRPr lang="hr-BA" dirty="0">
              <a:solidFill>
                <a:srgbClr val="DA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 lnSpcReduction="20000"/>
          </a:bodyPr>
          <a:lstStyle/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Ne odnosi se samo na pacijenta već i na njegovu obitelj, bližnje i skrbnike</a:t>
            </a:r>
          </a:p>
          <a:p>
            <a:pPr>
              <a:buNone/>
            </a:pPr>
            <a:endParaRPr lang="hr-HR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r-HR" b="1" dirty="0">
                <a:solidFill>
                  <a:schemeClr val="tx2">
                    <a:lumMod val="50000"/>
                  </a:schemeClr>
                </a:solidFill>
              </a:rPr>
              <a:t>Faktori koji utječu na izbor metode poučavanja:</a:t>
            </a:r>
          </a:p>
          <a:p>
            <a:pPr>
              <a:buFont typeface="Wingdings" pitchFamily="2" charset="2"/>
              <a:buChar char="ü"/>
            </a:pP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dob</a:t>
            </a:r>
          </a:p>
          <a:p>
            <a:pPr>
              <a:buFont typeface="Wingdings" pitchFamily="2" charset="2"/>
              <a:buChar char="ü"/>
            </a:pP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kognitivne sposobnosti</a:t>
            </a:r>
          </a:p>
          <a:p>
            <a:pPr>
              <a:buFont typeface="Wingdings" pitchFamily="2" charset="2"/>
              <a:buChar char="ü"/>
            </a:pP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razvojni stadij</a:t>
            </a:r>
          </a:p>
          <a:p>
            <a:pPr>
              <a:buFont typeface="Wingdings" pitchFamily="2" charset="2"/>
              <a:buChar char="ü"/>
            </a:pP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motoričke sposobnosti</a:t>
            </a:r>
          </a:p>
          <a:p>
            <a:pPr>
              <a:buFont typeface="Wingdings" pitchFamily="2" charset="2"/>
              <a:buChar char="ü"/>
            </a:pP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bolest</a:t>
            </a:r>
          </a:p>
          <a:p>
            <a:pPr>
              <a:buFont typeface="Wingdings" pitchFamily="2" charset="2"/>
              <a:buChar char="ü"/>
            </a:pP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sociokulturni faktori</a:t>
            </a:r>
            <a:endParaRPr lang="hr-BA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46B4E36-F975-4A32-9DB3-C7FF133DF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3645024"/>
            <a:ext cx="3695700" cy="27813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DA0000"/>
                </a:solidFill>
              </a:rPr>
              <a:t>Ponovimo...</a:t>
            </a:r>
            <a:endParaRPr lang="hr-BA" b="1" dirty="0">
              <a:solidFill>
                <a:srgbClr val="DA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92500" lnSpcReduction="20000"/>
          </a:bodyPr>
          <a:lstStyle/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r-HR" sz="3500" dirty="0">
                <a:solidFill>
                  <a:schemeClr val="tx2">
                    <a:lumMod val="50000"/>
                  </a:schemeClr>
                </a:solidFill>
              </a:rPr>
              <a:t>O kojim faktorima ovisi planiranje u</a:t>
            </a:r>
          </a:p>
          <a:p>
            <a:pPr marL="0" indent="0">
              <a:buNone/>
            </a:pPr>
            <a:r>
              <a:rPr lang="hr-HR" sz="3500" dirty="0">
                <a:solidFill>
                  <a:schemeClr val="tx2">
                    <a:lumMod val="50000"/>
                  </a:schemeClr>
                </a:solidFill>
              </a:rPr>
              <a:t>     zdravstvenom odgoju?</a:t>
            </a:r>
          </a:p>
          <a:p>
            <a:r>
              <a:rPr lang="hr-HR" sz="3500" dirty="0">
                <a:solidFill>
                  <a:schemeClr val="tx2">
                    <a:lumMod val="50000"/>
                  </a:schemeClr>
                </a:solidFill>
              </a:rPr>
              <a:t> Što je poučavanje?</a:t>
            </a:r>
          </a:p>
          <a:p>
            <a:r>
              <a:rPr lang="hr-HR" sz="3500" dirty="0">
                <a:solidFill>
                  <a:schemeClr val="tx2">
                    <a:lumMod val="50000"/>
                  </a:schemeClr>
                </a:solidFill>
              </a:rPr>
              <a:t> Koja su dva pristupa u planiranju zdravstvenog </a:t>
            </a:r>
          </a:p>
          <a:p>
            <a:pPr marL="0" indent="0">
              <a:buNone/>
            </a:pPr>
            <a:r>
              <a:rPr lang="hr-HR" sz="3500" dirty="0">
                <a:solidFill>
                  <a:schemeClr val="tx2">
                    <a:lumMod val="50000"/>
                  </a:schemeClr>
                </a:solidFill>
              </a:rPr>
              <a:t>     odgoja?</a:t>
            </a:r>
          </a:p>
          <a:p>
            <a:r>
              <a:rPr lang="hr-HR" sz="3500" dirty="0">
                <a:solidFill>
                  <a:schemeClr val="tx2">
                    <a:lumMod val="50000"/>
                  </a:schemeClr>
                </a:solidFill>
              </a:rPr>
              <a:t> Objasni pet koraka u planiranju  </a:t>
            </a:r>
          </a:p>
          <a:p>
            <a:pPr marL="0" indent="0">
              <a:buNone/>
            </a:pPr>
            <a:r>
              <a:rPr lang="hr-HR" sz="3500" dirty="0">
                <a:solidFill>
                  <a:schemeClr val="tx2">
                    <a:lumMod val="50000"/>
                  </a:schemeClr>
                </a:solidFill>
              </a:rPr>
              <a:t>     zdravstven-</a:t>
            </a:r>
            <a:r>
              <a:rPr lang="hr-HR" sz="3500" dirty="0" err="1">
                <a:solidFill>
                  <a:schemeClr val="tx2">
                    <a:lumMod val="50000"/>
                  </a:schemeClr>
                </a:solidFill>
              </a:rPr>
              <a:t>oodgojne</a:t>
            </a:r>
            <a:r>
              <a:rPr lang="hr-HR" sz="3500" dirty="0">
                <a:solidFill>
                  <a:schemeClr val="tx2">
                    <a:lumMod val="50000"/>
                  </a:schemeClr>
                </a:solidFill>
              </a:rPr>
              <a:t> akcije.</a:t>
            </a:r>
          </a:p>
          <a:p>
            <a:r>
              <a:rPr lang="hr-HR" sz="3500" dirty="0">
                <a:solidFill>
                  <a:schemeClr val="tx2">
                    <a:lumMod val="50000"/>
                  </a:schemeClr>
                </a:solidFill>
              </a:rPr>
              <a:t> Opiši planiranje u sklopu procesa zdravstvene</a:t>
            </a:r>
          </a:p>
          <a:p>
            <a:pPr marL="0" indent="0">
              <a:buNone/>
            </a:pPr>
            <a:r>
              <a:rPr lang="hr-HR" sz="3500" dirty="0">
                <a:solidFill>
                  <a:schemeClr val="tx2">
                    <a:lumMod val="50000"/>
                  </a:schemeClr>
                </a:solidFill>
              </a:rPr>
              <a:t>      njege.</a:t>
            </a:r>
            <a:endParaRPr lang="hr-BA" sz="3500" dirty="0">
              <a:solidFill>
                <a:schemeClr val="tx2">
                  <a:lumMod val="50000"/>
                </a:schemeClr>
              </a:solidFill>
            </a:endParaRPr>
          </a:p>
          <a:p>
            <a:endParaRPr lang="hr-B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hr-HR" sz="4000" b="1" dirty="0">
                <a:solidFill>
                  <a:srgbClr val="DA0000"/>
                </a:solidFill>
              </a:rPr>
              <a:t>Metode rada u zdravstvenom odgoju</a:t>
            </a:r>
            <a:endParaRPr lang="hr-HR" dirty="0">
              <a:solidFill>
                <a:srgbClr val="DA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/>
          </a:bodyPr>
          <a:lstStyle/>
          <a:p>
            <a:r>
              <a:rPr lang="hr-HR" sz="4000" b="1" dirty="0">
                <a:solidFill>
                  <a:srgbClr val="FF0000"/>
                </a:solidFill>
              </a:rPr>
              <a:t>ovise o broju</a:t>
            </a:r>
          </a:p>
          <a:p>
            <a:r>
              <a:rPr lang="hr-HR" sz="4000" b="1" dirty="0">
                <a:solidFill>
                  <a:srgbClr val="002060"/>
                </a:solidFill>
              </a:rPr>
              <a:t>Podjela je na:</a:t>
            </a:r>
          </a:p>
          <a:p>
            <a:pPr marL="0" indent="0">
              <a:buNone/>
            </a:pPr>
            <a:r>
              <a:rPr lang="hr-HR" sz="4000" b="1" dirty="0">
                <a:solidFill>
                  <a:srgbClr val="002060"/>
                </a:solidFill>
              </a:rPr>
              <a:t>- individualne i</a:t>
            </a:r>
          </a:p>
          <a:p>
            <a:pPr marL="0" indent="0">
              <a:buNone/>
            </a:pPr>
            <a:r>
              <a:rPr lang="hr-HR" sz="4000" b="1" dirty="0">
                <a:solidFill>
                  <a:srgbClr val="002060"/>
                </a:solidFill>
              </a:rPr>
              <a:t>- grupne metode</a:t>
            </a:r>
          </a:p>
          <a:p>
            <a:pPr marL="0" indent="0">
              <a:buNone/>
            </a:pPr>
            <a:endParaRPr lang="hr-HR" sz="36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1507009"/>
            <a:ext cx="4546848" cy="5261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558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E86E5C-FCDA-4A98-B063-BC94433BD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>
                <a:solidFill>
                  <a:srgbClr val="DA0000"/>
                </a:solidFill>
              </a:rPr>
              <a:t>Metode rada u zdravstvenom odgoju prema broju osoba koje se poučava</a:t>
            </a: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8F871CB8-C5E6-459D-8B5E-149BED40CF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9252673"/>
              </p:ext>
            </p:extLst>
          </p:nvPr>
        </p:nvGraphicFramePr>
        <p:xfrm>
          <a:off x="107504" y="1700808"/>
          <a:ext cx="9036496" cy="51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3820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DA0000"/>
                </a:solidFill>
              </a:rPr>
              <a:t>Ishodi učenja kod predavanja</a:t>
            </a:r>
            <a:endParaRPr lang="hr-BA" dirty="0">
              <a:solidFill>
                <a:srgbClr val="DA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hr-HR" dirty="0"/>
          </a:p>
          <a:p>
            <a:r>
              <a:rPr lang="hr-HR" dirty="0"/>
              <a:t> Navesti prednosti i nedostatke predavanja</a:t>
            </a:r>
          </a:p>
          <a:p>
            <a:r>
              <a:rPr lang="hr-HR" dirty="0"/>
              <a:t> Opisati pripremu o području o kojem će predavač govoriti</a:t>
            </a:r>
          </a:p>
          <a:p>
            <a:r>
              <a:rPr lang="hr-HR" dirty="0"/>
              <a:t> Objasniti što obuhvaća definiranje ciljeva predavanja</a:t>
            </a:r>
          </a:p>
          <a:p>
            <a:r>
              <a:rPr lang="hr-HR" dirty="0"/>
              <a:t> Nabrojati tri obilježja vezana za izlaganje predavanja</a:t>
            </a:r>
          </a:p>
          <a:p>
            <a:r>
              <a:rPr lang="hr-HR" dirty="0"/>
              <a:t> Razlikovati tri osnovna dijela predavanja</a:t>
            </a:r>
          </a:p>
          <a:p>
            <a:r>
              <a:rPr lang="hr-HR" dirty="0"/>
              <a:t> Opisati obilježja predavača i slušatelja</a:t>
            </a:r>
            <a:endParaRPr lang="hr-B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>
                <a:solidFill>
                  <a:srgbClr val="DA0000"/>
                </a:solidFill>
              </a:rPr>
              <a:t>Metode rada s velikom grupom - predavanje</a:t>
            </a:r>
            <a:endParaRPr lang="hr-BA" dirty="0">
              <a:solidFill>
                <a:srgbClr val="DA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hr-HR" dirty="0">
                <a:solidFill>
                  <a:srgbClr val="002060"/>
                </a:solidFill>
              </a:rPr>
              <a:t>Najstarija metoda poučavanja koja potječe iz antike</a:t>
            </a:r>
          </a:p>
          <a:p>
            <a:r>
              <a:rPr lang="hr-HR" dirty="0">
                <a:solidFill>
                  <a:srgbClr val="002060"/>
                </a:solidFill>
              </a:rPr>
              <a:t>Najčešća metoda edukacije</a:t>
            </a:r>
          </a:p>
          <a:p>
            <a:r>
              <a:rPr lang="hr-HR" dirty="0">
                <a:solidFill>
                  <a:srgbClr val="002060"/>
                </a:solidFill>
              </a:rPr>
              <a:t>dvije vrste predavanja: za laike vs stručnjake</a:t>
            </a:r>
          </a:p>
          <a:p>
            <a:endParaRPr lang="hr-HR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3975348"/>
            <a:ext cx="5979140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DA0000"/>
                </a:solidFill>
              </a:rPr>
              <a:t>Prednosti predavanja</a:t>
            </a:r>
            <a:endParaRPr lang="hr-BA" b="1" dirty="0">
              <a:solidFill>
                <a:srgbClr val="DA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Ekonomičnost – velika skupina polaznika </a:t>
            </a: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Ušteda vremena za predavača</a:t>
            </a: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Ušteda nastavnih sredstava</a:t>
            </a: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Mogući izravan kontakt s predavačem</a:t>
            </a: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Daje osjećaj sigurnosti</a:t>
            </a: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Obrađuje sadržaje koji se lako pamte</a:t>
            </a: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Slušatelji imaju iskustvo 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→ znaju što očekivati</a:t>
            </a:r>
            <a:endParaRPr lang="hr-BA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DA0000"/>
                </a:solidFill>
              </a:rPr>
              <a:t>Nedostatci predavanja</a:t>
            </a:r>
            <a:endParaRPr lang="hr-BA" b="1" dirty="0">
              <a:solidFill>
                <a:srgbClr val="DA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317649"/>
            <a:ext cx="8686800" cy="4525963"/>
          </a:xfrm>
        </p:spPr>
        <p:txBody>
          <a:bodyPr/>
          <a:lstStyle/>
          <a:p>
            <a:pPr>
              <a:buNone/>
            </a:pPr>
            <a:endParaRPr lang="hr-HR" dirty="0"/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Pasivno učenje</a:t>
            </a: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Nemoguće je poučavati problemskim</a:t>
            </a:r>
          </a:p>
          <a:p>
            <a:pPr marL="0" indent="0">
              <a:buNone/>
            </a:pP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    situacijama</a:t>
            </a: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Otežava procjenu naučenog i napretka</a:t>
            </a: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Ne prilagođuje se individualnim zahtjevima </a:t>
            </a: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Teško se održava pozornost</a:t>
            </a:r>
            <a:endParaRPr lang="hr-BA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D5DC8BD-9F97-44A4-9DA6-1D8E172E42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8368" y="1242206"/>
            <a:ext cx="3626120" cy="24070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hr-HR" sz="4000" b="1" dirty="0">
                <a:solidFill>
                  <a:srgbClr val="DA0000"/>
                </a:solidFill>
              </a:rPr>
              <a:t>Planiranje u zdravstvenom odgoju</a:t>
            </a:r>
            <a:endParaRPr lang="hr-HR" dirty="0">
              <a:solidFill>
                <a:srgbClr val="DA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036496" cy="54452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36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r-HR" sz="36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r-HR" sz="3600" dirty="0">
              <a:solidFill>
                <a:srgbClr val="002060"/>
              </a:solidFill>
            </a:endParaRPr>
          </a:p>
          <a:p>
            <a:endParaRPr lang="hr-HR" sz="3600" dirty="0">
              <a:solidFill>
                <a:srgbClr val="002060"/>
              </a:solidFill>
            </a:endParaRPr>
          </a:p>
          <a:p>
            <a:r>
              <a:rPr lang="hr-HR" sz="3600" dirty="0">
                <a:solidFill>
                  <a:srgbClr val="002060"/>
                </a:solidFill>
              </a:rPr>
              <a:t>najviša svrha </a:t>
            </a:r>
            <a:r>
              <a:rPr lang="hr-HR" sz="3600" dirty="0">
                <a:solidFill>
                  <a:srgbClr val="002060"/>
                </a:solidFill>
                <a:latin typeface="Calibri"/>
              </a:rPr>
              <a:t>→ </a:t>
            </a:r>
            <a:r>
              <a:rPr lang="hr-HR" sz="3600" dirty="0">
                <a:solidFill>
                  <a:srgbClr val="FF0000"/>
                </a:solidFill>
                <a:latin typeface="Calibri"/>
              </a:rPr>
              <a:t>PROMJENA PONAŠANJA</a:t>
            </a:r>
          </a:p>
          <a:p>
            <a:r>
              <a:rPr lang="hr-HR" sz="3600" dirty="0">
                <a:solidFill>
                  <a:srgbClr val="002060"/>
                </a:solidFill>
                <a:latin typeface="Calibri"/>
              </a:rPr>
              <a:t>zdravstveni odgoj/njega → UVIJEK planiran/a</a:t>
            </a:r>
          </a:p>
          <a:p>
            <a:endParaRPr lang="hr-HR" sz="3600" dirty="0">
              <a:solidFill>
                <a:srgbClr val="FF000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12768894"/>
              </p:ext>
            </p:extLst>
          </p:nvPr>
        </p:nvGraphicFramePr>
        <p:xfrm>
          <a:off x="539552" y="1268760"/>
          <a:ext cx="7416824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 flipV="1">
            <a:off x="2339752" y="2996952"/>
            <a:ext cx="1656184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4139952" y="2996952"/>
            <a:ext cx="72008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499992" y="2996952"/>
            <a:ext cx="1584176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08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5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2800" b="1" dirty="0">
                <a:solidFill>
                  <a:srgbClr val="FF0000"/>
                </a:solidFill>
              </a:rPr>
              <a:t>Metode rada s velikom grupom - predavanje</a:t>
            </a:r>
            <a:endParaRPr lang="hr-BA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265" y="2708920"/>
            <a:ext cx="8003232" cy="4065315"/>
          </a:xfrm>
        </p:spPr>
        <p:txBody>
          <a:bodyPr>
            <a:normAutofit fontScale="92500" lnSpcReduction="10000"/>
          </a:bodyPr>
          <a:lstStyle/>
          <a:p>
            <a:pPr marL="0" indent="-742950">
              <a:buNone/>
            </a:pPr>
            <a:r>
              <a:rPr lang="hr-HR" sz="3000" b="1" dirty="0">
                <a:solidFill>
                  <a:srgbClr val="002060"/>
                </a:solidFill>
              </a:rPr>
              <a:t>Priprema o području o koje će predavač govoriti</a:t>
            </a:r>
          </a:p>
          <a:p>
            <a:pPr marL="0" indent="-742950">
              <a:buFont typeface="Wingdings" pitchFamily="2" charset="2"/>
              <a:buChar char="ü"/>
            </a:pPr>
            <a:r>
              <a:rPr lang="hr-HR" sz="3000" dirty="0">
                <a:solidFill>
                  <a:srgbClr val="002060"/>
                </a:solidFill>
              </a:rPr>
              <a:t>prikupiti suvremene podatke</a:t>
            </a:r>
          </a:p>
          <a:p>
            <a:pPr marL="0" indent="-742950">
              <a:buFont typeface="Wingdings" pitchFamily="2" charset="2"/>
              <a:buChar char="ü"/>
            </a:pPr>
            <a:r>
              <a:rPr lang="hr-HR" sz="3000" dirty="0">
                <a:solidFill>
                  <a:srgbClr val="002060"/>
                </a:solidFill>
              </a:rPr>
              <a:t>koristiti stručnu literaturu</a:t>
            </a:r>
          </a:p>
          <a:p>
            <a:pPr marL="0" indent="-742950">
              <a:buFont typeface="Wingdings" pitchFamily="2" charset="2"/>
              <a:buChar char="ü"/>
            </a:pPr>
            <a:r>
              <a:rPr lang="hr-HR" sz="3000" dirty="0">
                <a:solidFill>
                  <a:srgbClr val="002060"/>
                </a:solidFill>
              </a:rPr>
              <a:t>opredijeliti se za stajalište i objasniti ga</a:t>
            </a:r>
          </a:p>
          <a:p>
            <a:pPr marL="0" indent="-742950">
              <a:buFont typeface="Wingdings" pitchFamily="2" charset="2"/>
              <a:buChar char="ü"/>
            </a:pPr>
            <a:r>
              <a:rPr lang="hr-HR" sz="3000" b="1" dirty="0">
                <a:solidFill>
                  <a:srgbClr val="002060"/>
                </a:solidFill>
              </a:rPr>
              <a:t>izbjegavati nastavnički egoizam</a:t>
            </a:r>
          </a:p>
          <a:p>
            <a:pPr marL="0" indent="-742950">
              <a:buFont typeface="Wingdings" pitchFamily="2" charset="2"/>
              <a:buChar char="ü"/>
            </a:pPr>
            <a:r>
              <a:rPr lang="hr-HR" sz="3000" dirty="0">
                <a:solidFill>
                  <a:srgbClr val="FF0000"/>
                </a:solidFill>
              </a:rPr>
              <a:t>oprez </a:t>
            </a:r>
            <a:r>
              <a:rPr lang="hr-HR" sz="3000" dirty="0">
                <a:solidFill>
                  <a:srgbClr val="002060"/>
                </a:solidFill>
                <a:latin typeface="Calibri"/>
                <a:cs typeface="Calibri"/>
              </a:rPr>
              <a:t>→ slušatelji tijekom predavanja od 45 </a:t>
            </a:r>
          </a:p>
          <a:p>
            <a:pPr marL="0" indent="-742950">
              <a:buNone/>
            </a:pPr>
            <a:r>
              <a:rPr lang="hr-HR" sz="3000" dirty="0">
                <a:solidFill>
                  <a:srgbClr val="002060"/>
                </a:solidFill>
                <a:latin typeface="Calibri"/>
                <a:cs typeface="Calibri"/>
              </a:rPr>
              <a:t>         minuta ragiraju na 7+/-2 važnih poruka</a:t>
            </a:r>
            <a:endParaRPr lang="hr-HR" sz="3000" dirty="0">
              <a:solidFill>
                <a:srgbClr val="002060"/>
              </a:solidFill>
            </a:endParaRPr>
          </a:p>
          <a:p>
            <a:pPr marL="0" indent="-742950">
              <a:buFont typeface="Wingdings" pitchFamily="2" charset="2"/>
              <a:buChar char="ü"/>
            </a:pPr>
            <a:r>
              <a:rPr lang="hr-HR" sz="3000" dirty="0">
                <a:solidFill>
                  <a:srgbClr val="002060"/>
                </a:solidFill>
              </a:rPr>
              <a:t> “ne mnogo, nego na mnogo načina”</a:t>
            </a:r>
          </a:p>
          <a:p>
            <a:pPr>
              <a:buNone/>
            </a:pPr>
            <a:endParaRPr lang="hr-BA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E90154A-0034-4AED-A50D-31812F0C08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8691" y="274638"/>
            <a:ext cx="1932731" cy="2594359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3AFF0A4-480A-401B-8CEE-30EE7BBA6B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5085184"/>
            <a:ext cx="1482716" cy="168590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DA0000"/>
                </a:solidFill>
              </a:rPr>
              <a:t>Definiranje ciljeva predavanja</a:t>
            </a:r>
            <a:endParaRPr lang="hr-BA" b="1" dirty="0">
              <a:solidFill>
                <a:srgbClr val="DA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Što želim da saznaju – ishodi</a:t>
            </a: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Koja stajališta želim promijeniti</a:t>
            </a: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Što želim da učine</a:t>
            </a:r>
          </a:p>
          <a:p>
            <a:endParaRPr lang="hr-BA" dirty="0"/>
          </a:p>
        </p:txBody>
      </p:sp>
      <p:pic>
        <p:nvPicPr>
          <p:cNvPr id="4" name="Picture 3" descr="cilj 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7988" y="3458571"/>
            <a:ext cx="4788024" cy="314096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hr-HR" sz="4000" b="1" dirty="0">
                <a:solidFill>
                  <a:srgbClr val="DA0000"/>
                </a:solidFill>
              </a:rPr>
              <a:t>Predavanje - poziv</a:t>
            </a:r>
            <a:endParaRPr lang="hr-HR" dirty="0">
              <a:solidFill>
                <a:srgbClr val="DA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/>
          </a:bodyPr>
          <a:lstStyle/>
          <a:p>
            <a:r>
              <a:rPr lang="hr-HR" sz="3600" b="1" dirty="0">
                <a:solidFill>
                  <a:srgbClr val="002060"/>
                </a:solidFill>
              </a:rPr>
              <a:t>Plakat, letak</a:t>
            </a:r>
          </a:p>
          <a:p>
            <a:pPr>
              <a:buFontTx/>
              <a:buChar char="-"/>
            </a:pPr>
            <a:r>
              <a:rPr lang="hr-HR" sz="3600" dirty="0">
                <a:solidFill>
                  <a:srgbClr val="002060"/>
                </a:solidFill>
              </a:rPr>
              <a:t>Broj</a:t>
            </a:r>
          </a:p>
          <a:p>
            <a:pPr>
              <a:buFontTx/>
              <a:buChar char="-"/>
            </a:pPr>
            <a:r>
              <a:rPr lang="hr-HR" sz="3600" dirty="0">
                <a:solidFill>
                  <a:srgbClr val="002060"/>
                </a:solidFill>
              </a:rPr>
              <a:t>Atraktivnost</a:t>
            </a:r>
          </a:p>
          <a:p>
            <a:pPr>
              <a:buFontTx/>
              <a:buChar char="-"/>
            </a:pPr>
            <a:r>
              <a:rPr lang="hr-HR" sz="3600" dirty="0">
                <a:solidFill>
                  <a:srgbClr val="002060"/>
                </a:solidFill>
              </a:rPr>
              <a:t>Naslov</a:t>
            </a:r>
          </a:p>
          <a:p>
            <a:pPr>
              <a:buFontTx/>
              <a:buChar char="-"/>
            </a:pPr>
            <a:r>
              <a:rPr lang="hr-HR" sz="3600" dirty="0">
                <a:solidFill>
                  <a:srgbClr val="002060"/>
                </a:solidFill>
              </a:rPr>
              <a:t>Tko će sudjelovati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222823"/>
            <a:ext cx="3976801" cy="5635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474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hr-HR" sz="4000" b="1" dirty="0">
                <a:solidFill>
                  <a:srgbClr val="DA0000"/>
                </a:solidFill>
              </a:rPr>
              <a:t>Predavanje - poziv</a:t>
            </a:r>
            <a:endParaRPr lang="hr-HR" dirty="0">
              <a:solidFill>
                <a:srgbClr val="DA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/>
          </a:bodyPr>
          <a:lstStyle/>
          <a:p>
            <a:r>
              <a:rPr lang="hr-HR" sz="3600" b="1" dirty="0">
                <a:solidFill>
                  <a:srgbClr val="002060"/>
                </a:solidFill>
              </a:rPr>
              <a:t>Pisani poziv</a:t>
            </a:r>
          </a:p>
          <a:p>
            <a:pPr>
              <a:buFontTx/>
              <a:buChar char="-"/>
            </a:pPr>
            <a:r>
              <a:rPr lang="hr-HR" sz="3600" dirty="0">
                <a:solidFill>
                  <a:srgbClr val="002060"/>
                </a:solidFill>
              </a:rPr>
              <a:t>Osobno</a:t>
            </a:r>
          </a:p>
          <a:p>
            <a:pPr>
              <a:buFontTx/>
              <a:buChar char="-"/>
            </a:pPr>
            <a:r>
              <a:rPr lang="hr-HR" sz="3600" dirty="0">
                <a:solidFill>
                  <a:srgbClr val="002060"/>
                </a:solidFill>
              </a:rPr>
              <a:t>10 dana prije</a:t>
            </a:r>
          </a:p>
          <a:p>
            <a:pPr>
              <a:buFontTx/>
              <a:buChar char="-"/>
            </a:pPr>
            <a:r>
              <a:rPr lang="hr-HR" sz="3600" dirty="0">
                <a:solidFill>
                  <a:srgbClr val="002060"/>
                </a:solidFill>
              </a:rPr>
              <a:t>Obvezujući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D3C8E7F-B55A-4CC4-8EB5-67383802E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162880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4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hr-HR" sz="4000" b="1" dirty="0">
                <a:solidFill>
                  <a:srgbClr val="DA0000"/>
                </a:solidFill>
              </a:rPr>
              <a:t>Tehnike predavanja</a:t>
            </a:r>
            <a:br>
              <a:rPr lang="hr-HR" sz="4000" b="1" dirty="0">
                <a:solidFill>
                  <a:srgbClr val="DA0000"/>
                </a:solidFill>
              </a:rPr>
            </a:br>
            <a:r>
              <a:rPr lang="hr-HR" b="1" dirty="0">
                <a:solidFill>
                  <a:srgbClr val="DA0000"/>
                </a:solidFill>
              </a:rPr>
              <a:t>obilježja vezana za izlaganja</a:t>
            </a:r>
            <a:endParaRPr lang="hr-HR" dirty="0">
              <a:solidFill>
                <a:srgbClr val="DA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b="1" dirty="0">
                <a:solidFill>
                  <a:srgbClr val="002060"/>
                </a:solidFill>
              </a:rPr>
              <a:t>1. Jasnoća sadržaja</a:t>
            </a:r>
          </a:p>
          <a:p>
            <a:pPr>
              <a:buFontTx/>
              <a:buChar char="-"/>
            </a:pPr>
            <a:r>
              <a:rPr lang="hr-HR" sz="3600" dirty="0">
                <a:solidFill>
                  <a:srgbClr val="002060"/>
                </a:solidFill>
              </a:rPr>
              <a:t>Ključni pojmovi</a:t>
            </a:r>
          </a:p>
          <a:p>
            <a:pPr>
              <a:buFontTx/>
              <a:buChar char="-"/>
            </a:pPr>
            <a:r>
              <a:rPr lang="hr-HR" sz="3600" dirty="0">
                <a:solidFill>
                  <a:srgbClr val="002060"/>
                </a:solidFill>
              </a:rPr>
              <a:t>Razumljivo</a:t>
            </a:r>
          </a:p>
          <a:p>
            <a:pPr>
              <a:buFontTx/>
              <a:buChar char="-"/>
            </a:pPr>
            <a:r>
              <a:rPr lang="hr-HR" sz="3600" dirty="0">
                <a:solidFill>
                  <a:srgbClr val="002060"/>
                </a:solidFill>
              </a:rPr>
              <a:t>Bez pretpostavki što se zna</a:t>
            </a:r>
          </a:p>
          <a:p>
            <a:pPr>
              <a:buFontTx/>
              <a:buChar char="-"/>
            </a:pPr>
            <a:r>
              <a:rPr lang="hr-HR" sz="3600" dirty="0">
                <a:solidFill>
                  <a:srgbClr val="002060"/>
                </a:solidFill>
              </a:rPr>
              <a:t>Nejasno - kasnije???</a:t>
            </a:r>
          </a:p>
          <a:p>
            <a:pPr marL="0" indent="0">
              <a:buNone/>
            </a:pPr>
            <a:r>
              <a:rPr lang="hr-HR" sz="3600" b="1" dirty="0">
                <a:solidFill>
                  <a:srgbClr val="002060"/>
                </a:solidFill>
              </a:rPr>
              <a:t>2. Entuzijazam</a:t>
            </a:r>
          </a:p>
          <a:p>
            <a:pPr marL="0" indent="0">
              <a:buNone/>
            </a:pPr>
            <a:r>
              <a:rPr lang="hr-HR" sz="3600" b="1" dirty="0">
                <a:solidFill>
                  <a:srgbClr val="002060"/>
                </a:solidFill>
              </a:rPr>
              <a:t>3. Komunikacijske vještine</a:t>
            </a:r>
          </a:p>
          <a:p>
            <a:endParaRPr lang="hr-HR" sz="3600" dirty="0">
              <a:solidFill>
                <a:srgbClr val="002060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264295D-6847-48F4-92B9-F2E3A5294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1665188"/>
            <a:ext cx="266700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443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DA0000"/>
                </a:solidFill>
              </a:rPr>
              <a:t>Osnovni dijelovi predavanja</a:t>
            </a:r>
            <a:endParaRPr lang="hr-BA" b="1" dirty="0">
              <a:solidFill>
                <a:srgbClr val="DA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b="1" dirty="0">
                <a:solidFill>
                  <a:schemeClr val="tx2">
                    <a:lumMod val="50000"/>
                  </a:schemeClr>
                </a:solidFill>
              </a:rPr>
              <a:t>Uvodni dio </a:t>
            </a:r>
          </a:p>
          <a:p>
            <a:pPr>
              <a:buNone/>
            </a:pPr>
            <a:endParaRPr lang="hr-HR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hr-HR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početi predstavljanjem predavača i teme</a:t>
            </a:r>
          </a:p>
          <a:p>
            <a:pPr>
              <a:buNone/>
            </a:pP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- iznijeti okosnicu</a:t>
            </a:r>
          </a:p>
          <a:p>
            <a:pPr>
              <a:buNone/>
            </a:pP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- nebi trebao trajati više od 1/5 predavanja</a:t>
            </a:r>
          </a:p>
          <a:p>
            <a:endParaRPr lang="hr-BA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660A53C-4658-481C-A9A2-C95DA829F8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1150" y="4869160"/>
            <a:ext cx="5981700" cy="180518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DA0000"/>
                </a:solidFill>
              </a:rPr>
              <a:t>Osnovni dijelovi predavanja</a:t>
            </a:r>
            <a:endParaRPr lang="hr-BA" dirty="0">
              <a:solidFill>
                <a:srgbClr val="DA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868" y="2332037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hr-HR" b="1" dirty="0">
                <a:solidFill>
                  <a:schemeClr val="tx2">
                    <a:lumMod val="50000"/>
                  </a:schemeClr>
                </a:solidFill>
              </a:rPr>
              <a:t>Središnji dio</a:t>
            </a:r>
          </a:p>
          <a:p>
            <a:pPr>
              <a:buFontTx/>
              <a:buChar char="-"/>
            </a:pP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rasprava o samoj temi</a:t>
            </a:r>
          </a:p>
          <a:p>
            <a:pPr>
              <a:buFontTx/>
              <a:buChar char="-"/>
            </a:pP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koncentracija slušatelja pada svakih 10-15 min </a:t>
            </a:r>
          </a:p>
          <a:p>
            <a:pPr marL="0" indent="0">
              <a:buFontTx/>
              <a:buChar char="-"/>
            </a:pP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  poticati pozornost (hodanjem, zastajanjem kod naglašavanja važnog...)</a:t>
            </a:r>
          </a:p>
          <a:p>
            <a:pPr marL="0" indent="0">
              <a:buNone/>
            </a:pPr>
            <a:endParaRPr lang="hr-HR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r-HR" b="1" dirty="0">
                <a:solidFill>
                  <a:schemeClr val="tx2">
                    <a:lumMod val="50000"/>
                  </a:schemeClr>
                </a:solidFill>
              </a:rPr>
              <a:t>Završni dio</a:t>
            </a:r>
          </a:p>
          <a:p>
            <a:pPr>
              <a:buFontTx/>
              <a:buChar char="-"/>
            </a:pP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ponavljanje </a:t>
            </a:r>
          </a:p>
          <a:p>
            <a:pPr>
              <a:buFontTx/>
              <a:buChar char="-"/>
            </a:pP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davanje mogućnosti za postavljanje pitanja</a:t>
            </a:r>
          </a:p>
          <a:p>
            <a:endParaRPr lang="hr-BA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5D47639-36B6-4F04-B2E1-BCBC0E1EF3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1370097"/>
            <a:ext cx="2625080" cy="174567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hr-HR" sz="4000" b="1" dirty="0">
                <a:solidFill>
                  <a:srgbClr val="DA0000"/>
                </a:solidFill>
              </a:rPr>
              <a:t>Predavač </a:t>
            </a:r>
            <a:endParaRPr lang="hr-HR" dirty="0">
              <a:solidFill>
                <a:srgbClr val="DA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/>
          </a:bodyPr>
          <a:lstStyle/>
          <a:p>
            <a:r>
              <a:rPr lang="hr-HR" sz="3600" dirty="0">
                <a:solidFill>
                  <a:srgbClr val="002060"/>
                </a:solidFill>
              </a:rPr>
              <a:t>Izgled</a:t>
            </a:r>
          </a:p>
          <a:p>
            <a:r>
              <a:rPr lang="hr-HR" sz="3600" dirty="0">
                <a:solidFill>
                  <a:srgbClr val="002060"/>
                </a:solidFill>
              </a:rPr>
              <a:t>Odjeća</a:t>
            </a:r>
          </a:p>
          <a:p>
            <a:r>
              <a:rPr lang="hr-HR" sz="3600" dirty="0">
                <a:solidFill>
                  <a:srgbClr val="002060"/>
                </a:solidFill>
              </a:rPr>
              <a:t>Jednostavnost</a:t>
            </a:r>
          </a:p>
          <a:p>
            <a:pPr>
              <a:buFontTx/>
              <a:buChar char="-"/>
            </a:pPr>
            <a:r>
              <a:rPr lang="hr-HR" sz="3600" dirty="0">
                <a:solidFill>
                  <a:srgbClr val="002060"/>
                </a:solidFill>
              </a:rPr>
              <a:t>Kratke jasne rečenice</a:t>
            </a:r>
          </a:p>
          <a:p>
            <a:pPr>
              <a:buFontTx/>
              <a:buChar char="-"/>
            </a:pPr>
            <a:r>
              <a:rPr lang="hr-HR" sz="3600" dirty="0">
                <a:solidFill>
                  <a:srgbClr val="002060"/>
                </a:solidFill>
              </a:rPr>
              <a:t>Emotivno obojene riječi</a:t>
            </a:r>
          </a:p>
          <a:p>
            <a:pPr>
              <a:buFontTx/>
              <a:buChar char="-"/>
            </a:pPr>
            <a:r>
              <a:rPr lang="hr-HR" sz="3600" dirty="0">
                <a:solidFill>
                  <a:srgbClr val="002060"/>
                </a:solidFill>
              </a:rPr>
              <a:t>Humor </a:t>
            </a:r>
          </a:p>
          <a:p>
            <a:r>
              <a:rPr lang="hr-HR" sz="3600" dirty="0">
                <a:solidFill>
                  <a:srgbClr val="002060"/>
                </a:solidFill>
              </a:rPr>
              <a:t>Dijalekt, žargon?</a:t>
            </a:r>
          </a:p>
          <a:p>
            <a:r>
              <a:rPr lang="hr-HR" sz="3600" dirty="0">
                <a:solidFill>
                  <a:srgbClr val="002060"/>
                </a:solidFill>
              </a:rPr>
              <a:t>Strah prije predavanja</a:t>
            </a:r>
          </a:p>
          <a:p>
            <a:pPr marL="0" indent="0">
              <a:buNone/>
            </a:pPr>
            <a:endParaRPr lang="hr-HR" sz="3600" dirty="0">
              <a:solidFill>
                <a:srgbClr val="00206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5298" y="1628800"/>
            <a:ext cx="291632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47443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hr-HR" sz="4000" b="1" dirty="0">
                <a:solidFill>
                  <a:srgbClr val="DA0000"/>
                </a:solidFill>
              </a:rPr>
              <a:t>Predavač </a:t>
            </a:r>
            <a:r>
              <a:rPr lang="hr-HR" dirty="0">
                <a:solidFill>
                  <a:srgbClr val="DA00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r>
              <a:rPr lang="hr-HR" b="1" dirty="0">
                <a:solidFill>
                  <a:srgbClr val="002060"/>
                </a:solidFill>
              </a:rPr>
              <a:t>Čitanje???</a:t>
            </a:r>
          </a:p>
          <a:p>
            <a:pPr lvl="0"/>
            <a:r>
              <a:rPr lang="hr-HR" dirty="0">
                <a:solidFill>
                  <a:srgbClr val="002060"/>
                </a:solidFill>
              </a:rPr>
              <a:t>Uvijek odgovoriti na pitanja</a:t>
            </a:r>
          </a:p>
          <a:p>
            <a:pPr lvl="0"/>
            <a:r>
              <a:rPr lang="hr-HR" dirty="0">
                <a:solidFill>
                  <a:srgbClr val="002060"/>
                </a:solidFill>
              </a:rPr>
              <a:t>Ne ismijavati stajališta</a:t>
            </a:r>
          </a:p>
          <a:p>
            <a:endParaRPr lang="hr-HR" dirty="0">
              <a:solidFill>
                <a:srgbClr val="002060"/>
              </a:solidFill>
            </a:endParaRPr>
          </a:p>
          <a:p>
            <a:endParaRPr lang="hr-HR" dirty="0">
              <a:solidFill>
                <a:srgbClr val="00206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2802942"/>
            <a:ext cx="4122204" cy="412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ultiply 3"/>
          <p:cNvSpPr/>
          <p:nvPr/>
        </p:nvSpPr>
        <p:spPr>
          <a:xfrm>
            <a:off x="5347302" y="2276872"/>
            <a:ext cx="3339498" cy="2659958"/>
          </a:xfrm>
          <a:prstGeom prst="mathMultiply">
            <a:avLst/>
          </a:prstGeom>
          <a:solidFill>
            <a:srgbClr val="FF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668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hr-HR" sz="4000" b="1" dirty="0">
                <a:solidFill>
                  <a:srgbClr val="DA0000"/>
                </a:solidFill>
              </a:rPr>
              <a:t>Slušatelji </a:t>
            </a:r>
            <a:endParaRPr lang="hr-HR" dirty="0">
              <a:solidFill>
                <a:srgbClr val="DA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/>
          </a:bodyPr>
          <a:lstStyle/>
          <a:p>
            <a:r>
              <a:rPr lang="hr-HR" sz="3600" dirty="0">
                <a:solidFill>
                  <a:srgbClr val="002060"/>
                </a:solidFill>
              </a:rPr>
              <a:t>S poštovanjem</a:t>
            </a:r>
          </a:p>
          <a:p>
            <a:r>
              <a:rPr lang="hr-HR" sz="3600" dirty="0">
                <a:solidFill>
                  <a:srgbClr val="002060"/>
                </a:solidFill>
              </a:rPr>
              <a:t>Dob</a:t>
            </a:r>
          </a:p>
          <a:p>
            <a:r>
              <a:rPr lang="hr-HR" sz="3600" dirty="0">
                <a:solidFill>
                  <a:srgbClr val="002060"/>
                </a:solidFill>
              </a:rPr>
              <a:t>Spol</a:t>
            </a:r>
          </a:p>
          <a:p>
            <a:endParaRPr lang="hr-HR" sz="3600" dirty="0">
              <a:solidFill>
                <a:srgbClr val="002060"/>
              </a:solidFill>
            </a:endParaRPr>
          </a:p>
          <a:p>
            <a:endParaRPr lang="hr-HR" sz="3600" dirty="0">
              <a:solidFill>
                <a:srgbClr val="002060"/>
              </a:solidFill>
            </a:endParaRPr>
          </a:p>
          <a:p>
            <a:endParaRPr lang="hr-HR" sz="3600" dirty="0">
              <a:solidFill>
                <a:srgbClr val="00206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2276872"/>
            <a:ext cx="6698985" cy="4306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4744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>
                <a:solidFill>
                  <a:srgbClr val="DA0000"/>
                </a:solidFill>
              </a:rPr>
              <a:t>Planiranje zdravstvenog odgoja</a:t>
            </a:r>
            <a:endParaRPr lang="hr-BA" b="1" dirty="0">
              <a:solidFill>
                <a:srgbClr val="DA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767" y="503156"/>
            <a:ext cx="8229600" cy="4525963"/>
          </a:xfrm>
        </p:spPr>
        <p:txBody>
          <a:bodyPr/>
          <a:lstStyle/>
          <a:p>
            <a:endParaRPr lang="hr-HR" dirty="0">
              <a:solidFill>
                <a:srgbClr val="002060"/>
              </a:solidFill>
            </a:endParaRPr>
          </a:p>
          <a:p>
            <a:endParaRPr lang="hr-HR" dirty="0">
              <a:solidFill>
                <a:srgbClr val="002060"/>
              </a:solidFill>
            </a:endParaRP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Najviša svrha → </a:t>
            </a:r>
            <a:r>
              <a:rPr lang="hr-HR" dirty="0">
                <a:solidFill>
                  <a:srgbClr val="FF0000"/>
                </a:solidFill>
              </a:rPr>
              <a:t>PROMJENA PONAŠANJA</a:t>
            </a:r>
          </a:p>
          <a:p>
            <a:pPr>
              <a:buNone/>
            </a:pPr>
            <a:endParaRPr lang="hr-HR" dirty="0">
              <a:solidFill>
                <a:srgbClr val="FF0000"/>
              </a:solidFill>
            </a:endParaRP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Zdravstveni odgoj/njega → UVIJEK planiran/a</a:t>
            </a:r>
          </a:p>
          <a:p>
            <a:endParaRPr lang="hr-BA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CE0A025-AA54-4F71-988A-8E6A3F540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222" y="3429000"/>
            <a:ext cx="3361556" cy="336155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hr-HR" sz="4000" b="1" dirty="0">
                <a:solidFill>
                  <a:srgbClr val="DA0000"/>
                </a:solidFill>
              </a:rPr>
              <a:t>Slušatelji </a:t>
            </a:r>
            <a:endParaRPr lang="hr-HR" dirty="0">
              <a:solidFill>
                <a:srgbClr val="DA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</a:bodyPr>
          <a:lstStyle/>
          <a:p>
            <a:r>
              <a:rPr lang="hr-HR" sz="3600" dirty="0">
                <a:solidFill>
                  <a:srgbClr val="002060"/>
                </a:solidFill>
              </a:rPr>
              <a:t>Pratiti auditorij</a:t>
            </a:r>
          </a:p>
          <a:p>
            <a:endParaRPr lang="hr-HR" sz="3600" dirty="0">
              <a:solidFill>
                <a:srgbClr val="002060"/>
              </a:solidFill>
            </a:endParaRPr>
          </a:p>
          <a:p>
            <a:endParaRPr lang="hr-HR" sz="3600" dirty="0">
              <a:solidFill>
                <a:srgbClr val="002060"/>
              </a:solidFill>
            </a:endParaRPr>
          </a:p>
          <a:p>
            <a:endParaRPr lang="hr-HR" sz="3600" dirty="0">
              <a:solidFill>
                <a:srgbClr val="002060"/>
              </a:solidFill>
            </a:endParaRPr>
          </a:p>
          <a:p>
            <a:endParaRPr lang="hr-HR" sz="3600" dirty="0">
              <a:solidFill>
                <a:srgbClr val="002060"/>
              </a:solidFill>
            </a:endParaRPr>
          </a:p>
          <a:p>
            <a:endParaRPr lang="hr-HR" sz="3600" dirty="0">
              <a:solidFill>
                <a:srgbClr val="002060"/>
              </a:solidFill>
            </a:endParaRPr>
          </a:p>
          <a:p>
            <a:endParaRPr lang="hr-HR" sz="3600" dirty="0">
              <a:solidFill>
                <a:srgbClr val="002060"/>
              </a:solidFill>
            </a:endParaRPr>
          </a:p>
          <a:p>
            <a:r>
              <a:rPr lang="hr-HR" sz="3600" dirty="0">
                <a:solidFill>
                  <a:srgbClr val="002060"/>
                </a:solidFill>
              </a:rPr>
              <a:t>Ekonomske prilike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751" y="1916832"/>
            <a:ext cx="6969125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474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DA0000"/>
                </a:solidFill>
              </a:rPr>
              <a:t>Ponovimo...</a:t>
            </a:r>
            <a:endParaRPr lang="hr-BA" b="1" dirty="0">
              <a:solidFill>
                <a:srgbClr val="DA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/>
              <a:t>Navedi prednosti i nedostatke predavanja.</a:t>
            </a:r>
          </a:p>
          <a:p>
            <a:r>
              <a:rPr lang="hr-HR" dirty="0"/>
              <a:t> Opiši pripremu o području o kojem će predavač govoriti.</a:t>
            </a:r>
          </a:p>
          <a:p>
            <a:r>
              <a:rPr lang="hr-HR" dirty="0"/>
              <a:t> Objasni što obuhvaća definiranje ciljeva predavanja.</a:t>
            </a:r>
          </a:p>
          <a:p>
            <a:r>
              <a:rPr lang="hr-HR" dirty="0"/>
              <a:t> Nabroji tri obilježja vezana za izlaganje predavanja.</a:t>
            </a:r>
          </a:p>
          <a:p>
            <a:r>
              <a:rPr lang="hr-HR" dirty="0"/>
              <a:t> Opiši tri osnovna dijela predavanja.</a:t>
            </a:r>
          </a:p>
          <a:p>
            <a:r>
              <a:rPr lang="hr-HR" dirty="0"/>
              <a:t> Opiši obilježja predavača i slušatelja.</a:t>
            </a:r>
            <a:endParaRPr lang="hr-BA" dirty="0"/>
          </a:p>
          <a:p>
            <a:endParaRPr lang="hr-BA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>
                <a:solidFill>
                  <a:srgbClr val="DA0000"/>
                </a:solidFill>
              </a:rPr>
              <a:t>Panel – rasprava i zuj grupe</a:t>
            </a:r>
            <a:endParaRPr lang="hr-BA" dirty="0">
              <a:solidFill>
                <a:srgbClr val="DA0000"/>
              </a:solidFill>
            </a:endParaRP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AF443A1-E2C9-4BF6-A1B5-3451203C3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    </a:t>
            </a:r>
            <a:r>
              <a:rPr lang="hr-HR" b="1" dirty="0">
                <a:solidFill>
                  <a:schemeClr val="tx2">
                    <a:lumMod val="50000"/>
                  </a:schemeClr>
                </a:solidFill>
              </a:rPr>
              <a:t>ISHODI:</a:t>
            </a: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Definirati panel – raspravu</a:t>
            </a: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Nabrojati vrste panel – rasprave</a:t>
            </a: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Navesti prednost panel- rasprave</a:t>
            </a: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Definirati zuj grupe</a:t>
            </a: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Navesti prednost zuj grupa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C00000"/>
                </a:solidFill>
              </a:rPr>
              <a:t>Panel - rasprava</a:t>
            </a:r>
            <a:endParaRPr lang="hr-BA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Organizirana javna rasprava uz sudjelovanje stručnjaka i slušateljstva</a:t>
            </a:r>
          </a:p>
          <a:p>
            <a:pPr>
              <a:buNone/>
            </a:pPr>
            <a:endParaRPr lang="hr-B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0785" y="3241775"/>
            <a:ext cx="5422429" cy="33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C00000"/>
                </a:solidFill>
              </a:rPr>
              <a:t>Vrste panel- rasprava</a:t>
            </a:r>
            <a:endParaRPr lang="hr-BA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 </a:t>
            </a:r>
            <a:r>
              <a:rPr lang="hr-HR" b="1" dirty="0">
                <a:solidFill>
                  <a:schemeClr val="tx2">
                    <a:lumMod val="50000"/>
                  </a:schemeClr>
                </a:solidFill>
              </a:rPr>
              <a:t>Interdisciplinarna</a:t>
            </a:r>
          </a:p>
          <a:p>
            <a:pPr>
              <a:buFontTx/>
              <a:buChar char="-"/>
            </a:pP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Više stručnjaka raznih disciplina govori o istom</a:t>
            </a:r>
          </a:p>
          <a:p>
            <a:pPr>
              <a:buNone/>
            </a:pP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    problemu</a:t>
            </a:r>
          </a:p>
          <a:p>
            <a:pPr>
              <a:buNone/>
            </a:pPr>
            <a:endParaRPr lang="hr-HR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r-HR" b="1" dirty="0">
                <a:solidFill>
                  <a:schemeClr val="tx2">
                    <a:lumMod val="50000"/>
                  </a:schemeClr>
                </a:solidFill>
              </a:rPr>
              <a:t>Stručnjaci iste discipline govore o istom </a:t>
            </a:r>
          </a:p>
          <a:p>
            <a:pPr>
              <a:buNone/>
            </a:pPr>
            <a:r>
              <a:rPr lang="hr-HR" b="1" dirty="0">
                <a:solidFill>
                  <a:schemeClr val="tx2">
                    <a:lumMod val="50000"/>
                  </a:schemeClr>
                </a:solidFill>
              </a:rPr>
              <a:t>    problemu s različitim iskustvima i mišljenjima</a:t>
            </a:r>
            <a:endParaRPr lang="hr-BA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4376A62-B77A-4A60-B9FB-3C648FB419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5273021"/>
            <a:ext cx="3533775" cy="159616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C00000"/>
                </a:solidFill>
              </a:rPr>
              <a:t>Prednost panel - rasprava</a:t>
            </a:r>
            <a:endParaRPr lang="hr-BA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846138"/>
            <a:ext cx="8229600" cy="4525963"/>
          </a:xfrm>
        </p:spPr>
        <p:txBody>
          <a:bodyPr/>
          <a:lstStyle/>
          <a:p>
            <a:endParaRPr lang="hr-HR" dirty="0">
              <a:solidFill>
                <a:schemeClr val="tx2">
                  <a:lumMod val="50000"/>
                </a:schemeClr>
              </a:solidFill>
            </a:endParaRPr>
          </a:p>
          <a:p>
            <a:endParaRPr lang="hr-HR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Sučeljavanje mišljenja argumentima</a:t>
            </a: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Ne dolazi do sukoba ličnosti i afekata</a:t>
            </a:r>
          </a:p>
          <a:p>
            <a:endParaRPr lang="hr-BA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1DC07CE-D961-4819-B5AE-1906CA425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3212976"/>
            <a:ext cx="3571875" cy="357187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b="1" dirty="0">
                <a:solidFill>
                  <a:srgbClr val="C00000"/>
                </a:solidFill>
              </a:rPr>
              <a:t>Panel - rasprava</a:t>
            </a:r>
            <a:endParaRPr lang="hr-BA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636912"/>
            <a:ext cx="7931224" cy="3845023"/>
          </a:xfrm>
        </p:spPr>
        <p:txBody>
          <a:bodyPr>
            <a:normAutofit lnSpcReduction="10000"/>
          </a:bodyPr>
          <a:lstStyle/>
          <a:p>
            <a:endParaRPr lang="hr-HR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Organizirati panel – raspravu nije lako</a:t>
            </a: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Zahtijeva pripremu svakog predavača kako bi usklađeno govorili o temi</a:t>
            </a: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Postoji opasnost da svaki sugovornik pretjerano raspravlja</a:t>
            </a: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Panel – raspravom upravlja moderator</a:t>
            </a:r>
            <a:endParaRPr lang="hr-BA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65DBFBB-DB74-45B0-93B3-26EA82B5A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473968"/>
            <a:ext cx="2667000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hr-HR" sz="4000" dirty="0">
                <a:solidFill>
                  <a:srgbClr val="C00000"/>
                </a:solidFill>
              </a:rPr>
              <a:t>Metode rada s velikom grupom </a:t>
            </a:r>
            <a:br>
              <a:rPr lang="hr-HR" sz="4000" b="1" dirty="0">
                <a:solidFill>
                  <a:srgbClr val="C00000"/>
                </a:solidFill>
              </a:rPr>
            </a:br>
            <a:r>
              <a:rPr lang="hr-HR" sz="4000" b="1" dirty="0">
                <a:solidFill>
                  <a:srgbClr val="C00000"/>
                </a:solidFill>
              </a:rPr>
              <a:t>Zuj grupe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/>
          </a:bodyPr>
          <a:lstStyle/>
          <a:p>
            <a:r>
              <a:rPr lang="hr-HR" sz="3600" dirty="0">
                <a:solidFill>
                  <a:schemeClr val="accent1">
                    <a:lumMod val="50000"/>
                  </a:schemeClr>
                </a:solidFill>
              </a:rPr>
              <a:t>Tehnika poučavanja u kojoj se pojedincu unutar velike skupine omogućuje da bude aktivni sudionik rasprave</a:t>
            </a:r>
            <a:endParaRPr lang="hr-BA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3212976"/>
            <a:ext cx="518457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47443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C00000"/>
                </a:solidFill>
              </a:rPr>
              <a:t>Zuj grupe</a:t>
            </a:r>
            <a:endParaRPr lang="hr-BA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hr-HR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Naziva se još i “Phillips 66” prema autoru</a:t>
            </a: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Najčešće se primjenjuje u sklopu predavanja kao završni dio</a:t>
            </a:r>
          </a:p>
          <a:p>
            <a:r>
              <a:rPr lang="hr-HR" b="1" dirty="0">
                <a:solidFill>
                  <a:schemeClr val="tx2">
                    <a:lumMod val="50000"/>
                  </a:schemeClr>
                </a:solidFill>
              </a:rPr>
              <a:t>Princip rada</a:t>
            </a:r>
          </a:p>
          <a:p>
            <a:pPr>
              <a:buNone/>
            </a:pPr>
            <a:endParaRPr lang="hr-HR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Cijela se grupa nakon predavanja dijeli u manje skupine od po 6 osoba</a:t>
            </a:r>
          </a:p>
          <a:p>
            <a:pPr>
              <a:buNone/>
            </a:pPr>
            <a:endParaRPr lang="hr-HR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Osobe diskutiraju po 6 minuta</a:t>
            </a:r>
          </a:p>
          <a:p>
            <a:endParaRPr lang="hr-HR" dirty="0">
              <a:solidFill>
                <a:schemeClr val="tx2">
                  <a:lumMod val="50000"/>
                </a:schemeClr>
              </a:solidFill>
            </a:endParaRPr>
          </a:p>
          <a:p>
            <a:endParaRPr lang="hr-BA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8F0E1A2-DBE1-4409-B6E0-4FD1E5CF5C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225147"/>
            <a:ext cx="2459765" cy="1844824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C00000"/>
                </a:solidFill>
              </a:rPr>
              <a:t>Zuj grupe </a:t>
            </a:r>
            <a:endParaRPr lang="hr-BA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b="1" dirty="0">
                <a:solidFill>
                  <a:schemeClr val="tx2">
                    <a:lumMod val="50000"/>
                  </a:schemeClr>
                </a:solidFill>
              </a:rPr>
              <a:t>Princip rada</a:t>
            </a:r>
          </a:p>
          <a:p>
            <a:pPr>
              <a:buNone/>
            </a:pP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- Svakoj skupini treba dati 1-2 minute za upoznavanje i dogovaranje, a jednako tako i nakon rasprave kako bi referent grupe formulirao zaključke</a:t>
            </a:r>
          </a:p>
          <a:p>
            <a:pPr>
              <a:buNone/>
            </a:pPr>
            <a:endParaRPr lang="hr-HR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- Svrha je da svaki referent iznese zaključke skupine na koje predavač daje odgovor ili komentar</a:t>
            </a:r>
            <a:endParaRPr lang="hr-BA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53A6477-1C4C-4D94-9B27-8E912E00B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16632"/>
            <a:ext cx="2667000" cy="17811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Faktori o kojima ovisi planiranje u zdravstvenom odgoju  </a:t>
            </a:r>
            <a:endParaRPr lang="hr-B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hr-HR" dirty="0">
              <a:solidFill>
                <a:srgbClr val="002060"/>
              </a:solidFill>
            </a:endParaRP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koga poučavamo: pojedinac, mala grupa, velika grupa</a:t>
            </a:r>
          </a:p>
          <a:p>
            <a:pPr>
              <a:buNone/>
            </a:pPr>
            <a:endParaRPr lang="hr-HR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sadržaj poučavanja</a:t>
            </a:r>
          </a:p>
          <a:p>
            <a:endParaRPr lang="hr-HR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situacija u kojoj se poučava</a:t>
            </a:r>
          </a:p>
          <a:p>
            <a:endParaRPr lang="hr-HR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ciljevi poučavanja</a:t>
            </a:r>
          </a:p>
          <a:p>
            <a:pPr>
              <a:buNone/>
            </a:pPr>
            <a:endParaRPr lang="hr-BA" dirty="0"/>
          </a:p>
        </p:txBody>
      </p:sp>
      <p:pic>
        <p:nvPicPr>
          <p:cNvPr id="4" name="Picture 2" descr="http://www.clipartbest.com/cliparts/nTB/X9n/nTBX9nerc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114675"/>
            <a:ext cx="43910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C00000"/>
                </a:solidFill>
              </a:rPr>
              <a:t>Prednost zuj grupa</a:t>
            </a:r>
            <a:endParaRPr lang="hr-BA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 </a:t>
            </a: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pasivno učenje postaje aktivno </a:t>
            </a: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svaki sudionik mora promisliti o problemu i iznijeti svoje mišljenje</a:t>
            </a: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svaki sudionik mora čuti mišljenje drugih osoba</a:t>
            </a:r>
            <a:endParaRPr lang="hr-BA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A39317E-9D2D-47FC-B4EC-B7CCBA9A5C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4077072"/>
            <a:ext cx="3322340" cy="2657872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C00000"/>
                </a:solidFill>
              </a:rPr>
              <a:t>Ponovimo...</a:t>
            </a:r>
            <a:endParaRPr lang="hr-BA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Što je panel – rasprava?</a:t>
            </a: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Koje su vrste panel – rasprave?</a:t>
            </a: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Navedi prednost panel- rasprave.</a:t>
            </a: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Što su zuj grupe?</a:t>
            </a: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Navedi prednost zuj grupa.</a:t>
            </a:r>
            <a:endParaRPr lang="hr-BA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C566ED7-71A5-464F-A0D2-61BF906799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4252802"/>
            <a:ext cx="3415777" cy="2605197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hr-HR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hr-HR" b="1" dirty="0">
                <a:solidFill>
                  <a:schemeClr val="tx2">
                    <a:lumMod val="50000"/>
                  </a:schemeClr>
                </a:solidFill>
              </a:rPr>
              <a:t>      </a:t>
            </a:r>
            <a:r>
              <a:rPr lang="hr-HR" b="1" dirty="0">
                <a:solidFill>
                  <a:srgbClr val="C00000"/>
                </a:solidFill>
              </a:rPr>
              <a:t>Metode rada s malom grupom</a:t>
            </a:r>
            <a:br>
              <a:rPr lang="hr-HR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hr-HR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hr-HR" b="1" dirty="0">
                <a:solidFill>
                  <a:schemeClr val="tx2">
                    <a:lumMod val="50000"/>
                  </a:schemeClr>
                </a:solidFill>
              </a:rPr>
              <a:t>   </a:t>
            </a:r>
            <a:r>
              <a:rPr lang="hr-HR" b="1" dirty="0">
                <a:solidFill>
                  <a:srgbClr val="C00000"/>
                </a:solidFill>
              </a:rPr>
              <a:t>Ishodi učenja:</a:t>
            </a:r>
            <a:endParaRPr lang="hr-BA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487" y="2273119"/>
            <a:ext cx="8229600" cy="4525963"/>
          </a:xfrm>
        </p:spPr>
        <p:txBody>
          <a:bodyPr/>
          <a:lstStyle/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Opisati obilježja grupe</a:t>
            </a: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Definirati edukacijsku grupu</a:t>
            </a: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Navesti prednosti grupe</a:t>
            </a: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Objasniti vrijednosti male grupe</a:t>
            </a: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Opisati poteškoće rada u maloj grupi</a:t>
            </a:r>
          </a:p>
          <a:p>
            <a:endParaRPr lang="hr-HR" dirty="0">
              <a:solidFill>
                <a:schemeClr val="tx2">
                  <a:lumMod val="50000"/>
                </a:schemeClr>
              </a:solidFill>
            </a:endParaRPr>
          </a:p>
          <a:p>
            <a:endParaRPr lang="hr-BA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3934DEF-0495-4BAB-8C16-351E9CF734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0265" y="982208"/>
            <a:ext cx="2581822" cy="2581822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C00000"/>
                </a:solidFill>
              </a:rPr>
              <a:t>Metode rada s malom grupom</a:t>
            </a:r>
            <a:endParaRPr lang="hr-BA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Mala grupa je skupina od 6 – 10 članova</a:t>
            </a: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Ima svoju jedinstvenu življu dinamiku</a:t>
            </a: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Sudjelovanje pojedinca je lakše</a:t>
            </a: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Učenje je aktivnije</a:t>
            </a:r>
          </a:p>
          <a:p>
            <a:pPr>
              <a:buNone/>
            </a:pP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hr-BA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3957947"/>
            <a:ext cx="6264696" cy="290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7437438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260647"/>
            <a:ext cx="6264696" cy="290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6396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hr-HR" b="1" dirty="0">
                <a:solidFill>
                  <a:srgbClr val="C00000"/>
                </a:solidFill>
              </a:rPr>
              <a:t>Obilježja grupe/ Zajednički cilj</a:t>
            </a:r>
            <a:br>
              <a:rPr lang="hr-HR" b="1" dirty="0">
                <a:solidFill>
                  <a:srgbClr val="002060"/>
                </a:solidFill>
              </a:rPr>
            </a:b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pPr marL="0" indent="0">
              <a:buNone/>
            </a:pPr>
            <a:endParaRPr lang="hr-HR" b="1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hr-HR" dirty="0">
                <a:solidFill>
                  <a:srgbClr val="002060"/>
                </a:solidFill>
              </a:rPr>
              <a:t>Smisao postojanja grupe</a:t>
            </a:r>
          </a:p>
          <a:p>
            <a:pPr>
              <a:buFontTx/>
              <a:buChar char="-"/>
            </a:pPr>
            <a:endParaRPr lang="hr-HR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hr-HR" dirty="0">
                <a:solidFill>
                  <a:srgbClr val="002060"/>
                </a:solidFill>
              </a:rPr>
              <a:t>Zajednički </a:t>
            </a:r>
            <a:r>
              <a:rPr lang="hr-HR" dirty="0" err="1">
                <a:solidFill>
                  <a:srgbClr val="002060"/>
                </a:solidFill>
              </a:rPr>
              <a:t>vs</a:t>
            </a:r>
            <a:r>
              <a:rPr lang="hr-HR" dirty="0">
                <a:solidFill>
                  <a:srgbClr val="002060"/>
                </a:solidFill>
              </a:rPr>
              <a:t> isti cilj?</a:t>
            </a:r>
          </a:p>
          <a:p>
            <a:pPr>
              <a:buFontTx/>
              <a:buChar char="-"/>
            </a:pPr>
            <a:endParaRPr lang="hr-HR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hr-HR" dirty="0">
                <a:solidFill>
                  <a:srgbClr val="002060"/>
                </a:solidFill>
              </a:rPr>
              <a:t>Lakše do cilja grupnom suradnjom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489107"/>
            <a:ext cx="4320480" cy="362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56612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br>
              <a:rPr lang="hr-HR" b="1" dirty="0">
                <a:solidFill>
                  <a:srgbClr val="C00000"/>
                </a:solidFill>
              </a:rPr>
            </a:br>
            <a:r>
              <a:rPr lang="hr-HR" b="1" dirty="0">
                <a:solidFill>
                  <a:srgbClr val="C00000"/>
                </a:solidFill>
              </a:rPr>
              <a:t>Obilježja grupe/međuovisnost članova</a:t>
            </a:r>
            <a:br>
              <a:rPr lang="hr-HR" b="1" dirty="0">
                <a:solidFill>
                  <a:srgbClr val="002060"/>
                </a:solidFill>
              </a:rPr>
            </a:br>
            <a:endParaRPr lang="hr-HR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r-HR" sz="3600" dirty="0">
                <a:solidFill>
                  <a:schemeClr val="tx2">
                    <a:lumMod val="50000"/>
                  </a:schemeClr>
                </a:solidFill>
              </a:rPr>
              <a:t>atmosfera međusobne podrške</a:t>
            </a:r>
          </a:p>
          <a:p>
            <a:pPr>
              <a:buFontTx/>
              <a:buChar char="-"/>
            </a:pPr>
            <a:endParaRPr lang="hr-HR" sz="3600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hr-HR" sz="3600" dirty="0">
                <a:solidFill>
                  <a:srgbClr val="002060"/>
                </a:solidFill>
              </a:rPr>
              <a:t>Na koga se može računati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3438128"/>
            <a:ext cx="4032448" cy="3253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15429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hr-HR" sz="3600" b="1" dirty="0">
                <a:solidFill>
                  <a:srgbClr val="C00000"/>
                </a:solidFill>
              </a:rPr>
              <a:t>Obilježja grupe / organizacija rada i postojanje funkcija uloga</a:t>
            </a:r>
            <a:br>
              <a:rPr lang="hr-HR" sz="3200" b="1" dirty="0">
                <a:solidFill>
                  <a:srgbClr val="002060"/>
                </a:solidFill>
              </a:rPr>
            </a:br>
            <a:endParaRPr lang="hr-HR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r-HR" sz="3600" dirty="0">
                <a:solidFill>
                  <a:srgbClr val="002060"/>
                </a:solidFill>
              </a:rPr>
              <a:t>Formalne i neformalne uloge</a:t>
            </a:r>
          </a:p>
          <a:p>
            <a:pPr marL="0" indent="0">
              <a:buNone/>
            </a:pPr>
            <a:endParaRPr lang="hr-HR" sz="3600" dirty="0">
              <a:solidFill>
                <a:srgbClr val="00206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187624" y="2780928"/>
            <a:ext cx="0" cy="864096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770040" y="2780928"/>
            <a:ext cx="0" cy="864096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0" y="3861048"/>
            <a:ext cx="2411760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/>
              <a:t>Grupa sama određuje - predsjednik</a:t>
            </a:r>
          </a:p>
        </p:txBody>
      </p:sp>
      <p:sp>
        <p:nvSpPr>
          <p:cNvPr id="8" name="Oval 7"/>
          <p:cNvSpPr/>
          <p:nvPr/>
        </p:nvSpPr>
        <p:spPr>
          <a:xfrm>
            <a:off x="2564160" y="3861048"/>
            <a:ext cx="2411760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/>
              <a:t>Podgrupe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115616" y="6525344"/>
            <a:ext cx="4608512" cy="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701343" y="4505942"/>
            <a:ext cx="2411760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/>
              <a:t>Hijerarhija </a:t>
            </a:r>
          </a:p>
          <a:p>
            <a:pPr algn="ctr"/>
            <a:r>
              <a:rPr lang="hr-HR" sz="2400" b="1" dirty="0"/>
              <a:t>voditelj </a:t>
            </a:r>
          </a:p>
        </p:txBody>
      </p:sp>
    </p:spTree>
    <p:extLst>
      <p:ext uri="{BB962C8B-B14F-4D97-AF65-F5344CB8AC3E}">
        <p14:creationId xmlns:p14="http://schemas.microsoft.com/office/powerpoint/2010/main" val="22296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  <p:bldP spid="1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hr-HR" sz="3600" b="1" dirty="0">
                <a:solidFill>
                  <a:srgbClr val="C00000"/>
                </a:solidFill>
              </a:rPr>
              <a:t>Obilježja grupe/ osjećaj grupne pripadnosti</a:t>
            </a:r>
            <a:br>
              <a:rPr lang="hr-HR" sz="3600" b="1" dirty="0">
                <a:solidFill>
                  <a:srgbClr val="C00000"/>
                </a:solidFill>
              </a:rPr>
            </a:br>
            <a:endParaRPr lang="hr-HR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r-HR" sz="3600" dirty="0">
                <a:solidFill>
                  <a:srgbClr val="002060"/>
                </a:solidFill>
              </a:rPr>
              <a:t>osjećaj suradnje da se postigne zajednički cilj</a:t>
            </a:r>
          </a:p>
          <a:p>
            <a:pPr>
              <a:buFontTx/>
              <a:buChar char="-"/>
            </a:pPr>
            <a:r>
              <a:rPr lang="hr-HR" sz="3600" dirty="0">
                <a:solidFill>
                  <a:srgbClr val="002060"/>
                </a:solidFill>
              </a:rPr>
              <a:t>specifični emocionalni odnosi </a:t>
            </a:r>
            <a:r>
              <a:rPr lang="hr-HR" sz="3600" dirty="0">
                <a:solidFill>
                  <a:srgbClr val="002060"/>
                </a:solidFill>
                <a:cs typeface="Calibri"/>
              </a:rPr>
              <a:t>→ zadovoljstvo i ugoda</a:t>
            </a:r>
            <a:endParaRPr lang="hr-HR" sz="3600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endParaRPr lang="hr-HR" sz="3600" dirty="0">
              <a:solidFill>
                <a:srgbClr val="00206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931907"/>
            <a:ext cx="38100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7494" y="4293096"/>
            <a:ext cx="5003248" cy="206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638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hr-HR" b="1" dirty="0">
                <a:solidFill>
                  <a:srgbClr val="C00000"/>
                </a:solidFill>
              </a:rPr>
              <a:t>Obilježja grupe/ grupne norme</a:t>
            </a:r>
            <a:br>
              <a:rPr lang="hr-HR" b="1" dirty="0">
                <a:solidFill>
                  <a:srgbClr val="C00000"/>
                </a:solidFill>
              </a:rPr>
            </a:br>
            <a:endParaRPr lang="hr-HR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r-HR" sz="3600" dirty="0">
                <a:solidFill>
                  <a:srgbClr val="002060"/>
                </a:solidFill>
              </a:rPr>
              <a:t>skup propisanih ili nepisanih pravila</a:t>
            </a:r>
          </a:p>
          <a:p>
            <a:pPr>
              <a:buFontTx/>
              <a:buChar char="-"/>
            </a:pPr>
            <a:r>
              <a:rPr lang="hr-HR" sz="3600" dirty="0">
                <a:solidFill>
                  <a:srgbClr val="002060"/>
                </a:solidFill>
              </a:rPr>
              <a:t>stvaraju osjećaj dužnosti </a:t>
            </a:r>
          </a:p>
          <a:p>
            <a:pPr>
              <a:buFontTx/>
              <a:buChar char="-"/>
            </a:pPr>
            <a:r>
              <a:rPr lang="hr-HR" sz="3600" dirty="0">
                <a:solidFill>
                  <a:srgbClr val="002060"/>
                </a:solidFill>
              </a:rPr>
              <a:t>najčešće se odnose na komunikacijske stilove</a:t>
            </a:r>
          </a:p>
          <a:p>
            <a:pPr>
              <a:buNone/>
            </a:pPr>
            <a:r>
              <a:rPr lang="hr-HR" sz="3600" dirty="0">
                <a:solidFill>
                  <a:srgbClr val="002060"/>
                </a:solidFill>
              </a:rPr>
              <a:t>    koje grupa koristi</a:t>
            </a:r>
          </a:p>
          <a:p>
            <a:pPr>
              <a:buFontTx/>
              <a:buChar char="-"/>
            </a:pPr>
            <a:endParaRPr lang="hr-HR" sz="3600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3565347"/>
            <a:ext cx="4104456" cy="307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63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hr-HR" sz="4000" b="1" dirty="0">
                <a:solidFill>
                  <a:srgbClr val="DA0000"/>
                </a:solidFill>
              </a:rPr>
              <a:t>Poučavanje</a:t>
            </a:r>
            <a:endParaRPr lang="hr-HR" dirty="0">
              <a:solidFill>
                <a:srgbClr val="DA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9036496" cy="5445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dirty="0">
                <a:solidFill>
                  <a:srgbClr val="FF0000"/>
                </a:solidFill>
              </a:rPr>
              <a:t>Niz aktivnosti koje su oblikovane radi olakšavanja procesa učenja</a:t>
            </a:r>
          </a:p>
          <a:p>
            <a:r>
              <a:rPr lang="hr-HR" sz="3600" dirty="0">
                <a:solidFill>
                  <a:srgbClr val="002060"/>
                </a:solidFill>
              </a:rPr>
              <a:t>olakšava učenje </a:t>
            </a:r>
            <a:r>
              <a:rPr lang="hr-HR" sz="3600" dirty="0">
                <a:solidFill>
                  <a:srgbClr val="002060"/>
                </a:solidFill>
                <a:latin typeface="Calibri"/>
              </a:rPr>
              <a:t>→ NE MOŽE ga zamijeniti</a:t>
            </a:r>
          </a:p>
          <a:p>
            <a:r>
              <a:rPr lang="hr-HR" sz="3600" dirty="0">
                <a:solidFill>
                  <a:srgbClr val="002060"/>
                </a:solidFill>
                <a:latin typeface="Calibri"/>
              </a:rPr>
              <a:t>poučavanje vs učenje</a:t>
            </a:r>
            <a:endParaRPr lang="hr-HR" sz="3600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4221088"/>
            <a:ext cx="5660805" cy="2247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20865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C00000"/>
                </a:solidFill>
              </a:rPr>
              <a:t>Edukacijska grupa</a:t>
            </a:r>
            <a:endParaRPr lang="hr-BA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rgbClr val="002060"/>
                </a:solidFill>
              </a:rPr>
              <a:t>Grupa koja mora imati stručno vodstvo, a voditelj ima temeljnu ulogu u planiranju rada grupe i ostvarenju zajedničkog cilja članova</a:t>
            </a:r>
          </a:p>
          <a:p>
            <a:pPr>
              <a:buNone/>
            </a:pPr>
            <a:endParaRPr lang="hr-HR" dirty="0">
              <a:solidFill>
                <a:srgbClr val="002060"/>
              </a:solidFill>
            </a:endParaRPr>
          </a:p>
          <a:p>
            <a:r>
              <a:rPr lang="hr-HR" dirty="0">
                <a:solidFill>
                  <a:srgbClr val="002060"/>
                </a:solidFill>
              </a:rPr>
              <a:t>Olakšava svojim članovima učenje na stjecanju znanja</a:t>
            </a:r>
            <a:endParaRPr lang="hr-BA" dirty="0">
              <a:solidFill>
                <a:srgbClr val="00206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4437112"/>
            <a:ext cx="5004048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C00000"/>
                </a:solidFill>
              </a:rPr>
              <a:t>Prednosti učenja u maloj grupi</a:t>
            </a:r>
            <a:endParaRPr lang="hr-BA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rgbClr val="002060"/>
                </a:solidFill>
              </a:rPr>
              <a:t>Ekonomičnost</a:t>
            </a:r>
          </a:p>
          <a:p>
            <a:r>
              <a:rPr lang="hr-HR" dirty="0">
                <a:solidFill>
                  <a:srgbClr val="002060"/>
                </a:solidFill>
              </a:rPr>
              <a:t>Lakše učenje kroz razmjenu iskustva</a:t>
            </a:r>
          </a:p>
          <a:p>
            <a:r>
              <a:rPr lang="hr-HR" dirty="0">
                <a:solidFill>
                  <a:srgbClr val="002060"/>
                </a:solidFill>
              </a:rPr>
              <a:t>Utječe na formiranje stajališta i vrijednosti</a:t>
            </a:r>
          </a:p>
          <a:p>
            <a:endParaRPr lang="hr-HR" dirty="0">
              <a:solidFill>
                <a:srgbClr val="002060"/>
              </a:solidFill>
            </a:endParaRPr>
          </a:p>
          <a:p>
            <a:r>
              <a:rPr lang="hr-HR" dirty="0">
                <a:solidFill>
                  <a:srgbClr val="002060"/>
                </a:solidFill>
              </a:rPr>
              <a:t>Zahtijeva aktivno sudjelovanje</a:t>
            </a:r>
          </a:p>
          <a:p>
            <a:r>
              <a:rPr lang="hr-HR" dirty="0">
                <a:solidFill>
                  <a:srgbClr val="002060"/>
                </a:solidFill>
              </a:rPr>
              <a:t>Međusobno utjecanje, podrška</a:t>
            </a:r>
          </a:p>
          <a:p>
            <a:r>
              <a:rPr lang="hr-HR" dirty="0">
                <a:solidFill>
                  <a:srgbClr val="002060"/>
                </a:solidFill>
              </a:rPr>
              <a:t>Zajednički cilj</a:t>
            </a:r>
          </a:p>
          <a:p>
            <a:pPr>
              <a:buNone/>
            </a:pPr>
            <a:endParaRPr lang="hr-BA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2AB24C6-1CF6-4A57-B03C-52231E8F16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3545144"/>
            <a:ext cx="2122282" cy="2763581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C00000"/>
                </a:solidFill>
              </a:rPr>
              <a:t>Vrijednosti rada u maloj grupi</a:t>
            </a:r>
            <a:endParaRPr lang="hr-BA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rgbClr val="002060"/>
                </a:solidFill>
              </a:rPr>
              <a:t>Aktivno sudjelovanje</a:t>
            </a:r>
          </a:p>
          <a:p>
            <a:r>
              <a:rPr lang="hr-HR" dirty="0">
                <a:solidFill>
                  <a:srgbClr val="002060"/>
                </a:solidFill>
              </a:rPr>
              <a:t>Povećana motivacija za učenjem</a:t>
            </a:r>
          </a:p>
          <a:p>
            <a:r>
              <a:rPr lang="hr-HR" dirty="0">
                <a:solidFill>
                  <a:srgbClr val="002060"/>
                </a:solidFill>
              </a:rPr>
              <a:t>Razvija se sposobnost komunikacije</a:t>
            </a:r>
          </a:p>
          <a:p>
            <a:r>
              <a:rPr lang="hr-HR" dirty="0">
                <a:solidFill>
                  <a:srgbClr val="002060"/>
                </a:solidFill>
              </a:rPr>
              <a:t>Razvija se sposobnost za timski rad i vodstvo</a:t>
            </a:r>
          </a:p>
          <a:p>
            <a:pPr>
              <a:buNone/>
            </a:pPr>
            <a:endParaRPr lang="hr-B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4280917"/>
            <a:ext cx="3919518" cy="257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C00000"/>
                </a:solidFill>
              </a:rPr>
              <a:t>Poteškoće rada u maloj  grupi</a:t>
            </a:r>
            <a:endParaRPr lang="hr-HR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>
            <a:normAutofit/>
          </a:bodyPr>
          <a:lstStyle/>
          <a:p>
            <a:r>
              <a:rPr lang="hr-HR" sz="3600" dirty="0">
                <a:solidFill>
                  <a:srgbClr val="002060"/>
                </a:solidFill>
              </a:rPr>
              <a:t>Nelagoda pojedinca pri govoru je najčešće poteškoća u radu male grupe</a:t>
            </a:r>
          </a:p>
          <a:p>
            <a:r>
              <a:rPr lang="hr-HR" sz="3600" dirty="0">
                <a:solidFill>
                  <a:srgbClr val="002060"/>
                </a:solidFill>
              </a:rPr>
              <a:t>Jedna od metoda sprečavanja nelagode je </a:t>
            </a:r>
            <a:r>
              <a:rPr lang="hr-HR" sz="3600" i="1" dirty="0">
                <a:solidFill>
                  <a:srgbClr val="002060"/>
                </a:solidFill>
              </a:rPr>
              <a:t>probijanje leda </a:t>
            </a:r>
            <a:r>
              <a:rPr lang="hr-HR" sz="3600" dirty="0">
                <a:solidFill>
                  <a:srgbClr val="002060"/>
                </a:solidFill>
              </a:rPr>
              <a:t>(npr. predstaviti se uz neku anegdotu..)</a:t>
            </a:r>
          </a:p>
          <a:p>
            <a:endParaRPr lang="hr-HR" sz="3600" dirty="0">
              <a:solidFill>
                <a:srgbClr val="00206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860388"/>
            <a:ext cx="2075364" cy="2704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638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hr-HR" b="1" dirty="0">
                <a:solidFill>
                  <a:srgbClr val="C00000"/>
                </a:solidFill>
              </a:rPr>
              <a:t>Metode rada u maloj grupi – </a:t>
            </a:r>
            <a:br>
              <a:rPr lang="hr-HR" b="1" dirty="0">
                <a:solidFill>
                  <a:srgbClr val="C00000"/>
                </a:solidFill>
              </a:rPr>
            </a:br>
            <a:r>
              <a:rPr lang="hr-HR" b="1" dirty="0">
                <a:solidFill>
                  <a:srgbClr val="C00000"/>
                </a:solidFill>
              </a:rPr>
              <a:t>grupne rasprave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>
            <a:normAutofit/>
          </a:bodyPr>
          <a:lstStyle/>
          <a:p>
            <a:r>
              <a:rPr lang="hr-HR" sz="3600" dirty="0">
                <a:solidFill>
                  <a:srgbClr val="002060"/>
                </a:solidFill>
              </a:rPr>
              <a:t>Planirano izmjenjivanje ideja</a:t>
            </a:r>
          </a:p>
          <a:p>
            <a:r>
              <a:rPr lang="hr-HR" sz="3600" dirty="0">
                <a:solidFill>
                  <a:srgbClr val="002060"/>
                </a:solidFill>
              </a:rPr>
              <a:t>Nakon predavanja</a:t>
            </a:r>
          </a:p>
          <a:p>
            <a:r>
              <a:rPr lang="hr-HR" sz="3600" dirty="0">
                <a:solidFill>
                  <a:srgbClr val="002060"/>
                </a:solidFill>
              </a:rPr>
              <a:t>Ugodna atmosfera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7" y="3230786"/>
            <a:ext cx="5220071" cy="3627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638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147"/>
            <a:ext cx="8229600" cy="90872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hr-HR" b="1" dirty="0">
                <a:solidFill>
                  <a:srgbClr val="C00000"/>
                </a:solidFill>
              </a:rPr>
              <a:t>Vrste rasprava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445224"/>
          </a:xfrm>
        </p:spPr>
        <p:txBody>
          <a:bodyPr>
            <a:normAutofit/>
          </a:bodyPr>
          <a:lstStyle/>
          <a:p>
            <a:r>
              <a:rPr lang="hr-HR" sz="3600" b="1" dirty="0">
                <a:solidFill>
                  <a:srgbClr val="002060"/>
                </a:solidFill>
              </a:rPr>
              <a:t>Usmjerena rasprava </a:t>
            </a:r>
          </a:p>
          <a:p>
            <a:pPr>
              <a:buFontTx/>
              <a:buChar char="-"/>
            </a:pPr>
            <a:r>
              <a:rPr lang="hr-HR" sz="3600" dirty="0">
                <a:solidFill>
                  <a:srgbClr val="002060"/>
                </a:solidFill>
              </a:rPr>
              <a:t>voditelj grupe postavlja pitanja</a:t>
            </a:r>
          </a:p>
          <a:p>
            <a:pPr>
              <a:buFontTx/>
              <a:buChar char="-"/>
            </a:pPr>
            <a:endParaRPr lang="hr-HR" sz="3600" dirty="0">
              <a:solidFill>
                <a:srgbClr val="002060"/>
              </a:solidFill>
            </a:endParaRPr>
          </a:p>
          <a:p>
            <a:r>
              <a:rPr lang="hr-HR" sz="3600" b="1" dirty="0">
                <a:solidFill>
                  <a:srgbClr val="002060"/>
                </a:solidFill>
              </a:rPr>
              <a:t>Slobodna rasprava </a:t>
            </a:r>
          </a:p>
          <a:p>
            <a:pPr marL="0" indent="0">
              <a:buNone/>
            </a:pPr>
            <a:r>
              <a:rPr lang="hr-HR" sz="3600" dirty="0">
                <a:solidFill>
                  <a:srgbClr val="002060"/>
                </a:solidFill>
              </a:rPr>
              <a:t>- voditelj usmjerava- zahtjevnija za voditelja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4882" y="1340768"/>
            <a:ext cx="2608916" cy="245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3473" y="4941168"/>
            <a:ext cx="3578721" cy="1911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6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hr-HR" b="1" dirty="0">
                <a:solidFill>
                  <a:srgbClr val="C00000"/>
                </a:solidFill>
              </a:rPr>
              <a:t>Voditelj rasprave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>
            <a:normAutofit/>
          </a:bodyPr>
          <a:lstStyle/>
          <a:p>
            <a:r>
              <a:rPr lang="hr-HR" sz="3600" dirty="0">
                <a:solidFill>
                  <a:srgbClr val="002060"/>
                </a:solidFill>
              </a:rPr>
              <a:t>Omogućiti sudjelovanje svima</a:t>
            </a:r>
          </a:p>
          <a:p>
            <a:pPr marL="0" indent="0">
              <a:buNone/>
            </a:pPr>
            <a:endParaRPr lang="hr-HR" sz="3600" b="1" u="sng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r-HR" sz="3600" b="1" u="sng" dirty="0">
                <a:solidFill>
                  <a:srgbClr val="002060"/>
                </a:solidFill>
              </a:rPr>
              <a:t>Uloge:</a:t>
            </a:r>
          </a:p>
          <a:p>
            <a:pPr marL="742950" indent="-742950">
              <a:buFont typeface="+mj-lt"/>
              <a:buAutoNum type="arabicPeriod"/>
            </a:pPr>
            <a:r>
              <a:rPr lang="hr-HR" sz="3600" b="1" dirty="0">
                <a:solidFill>
                  <a:srgbClr val="002060"/>
                </a:solidFill>
              </a:rPr>
              <a:t>Administrativna uloga</a:t>
            </a:r>
          </a:p>
          <a:p>
            <a:pPr marL="742950" indent="-742950">
              <a:buFont typeface="+mj-lt"/>
              <a:buAutoNum type="arabicPeriod"/>
            </a:pPr>
            <a:r>
              <a:rPr lang="hr-HR" sz="3600" b="1" dirty="0">
                <a:solidFill>
                  <a:srgbClr val="002060"/>
                </a:solidFill>
              </a:rPr>
              <a:t>Vođenje rasprave</a:t>
            </a:r>
            <a:endParaRPr lang="hr-HR" sz="3600" dirty="0">
              <a:solidFill>
                <a:srgbClr val="002060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hr-HR" sz="3600" b="1" dirty="0">
                <a:solidFill>
                  <a:srgbClr val="002060"/>
                </a:solidFill>
              </a:rPr>
              <a:t>Podrška grupi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3986" y="4018756"/>
            <a:ext cx="3715040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638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hr-HR" b="1" dirty="0">
                <a:solidFill>
                  <a:srgbClr val="C00000"/>
                </a:solidFill>
              </a:rPr>
              <a:t>Vođenje rasprave - zadaci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>
            <a:normAutofit/>
          </a:bodyPr>
          <a:lstStyle/>
          <a:p>
            <a:r>
              <a:rPr lang="hr-HR" sz="3600" dirty="0">
                <a:solidFill>
                  <a:srgbClr val="002060"/>
                </a:solidFill>
              </a:rPr>
              <a:t>Pisana priprema</a:t>
            </a:r>
          </a:p>
          <a:p>
            <a:r>
              <a:rPr lang="hr-HR" sz="3600" dirty="0">
                <a:solidFill>
                  <a:srgbClr val="002060"/>
                </a:solidFill>
              </a:rPr>
              <a:t>Ugodno osjećanje na početku</a:t>
            </a:r>
          </a:p>
          <a:p>
            <a:r>
              <a:rPr lang="hr-HR" sz="3600" dirty="0">
                <a:solidFill>
                  <a:srgbClr val="002060"/>
                </a:solidFill>
              </a:rPr>
              <a:t>Strukturirati raspravu</a:t>
            </a:r>
          </a:p>
          <a:p>
            <a:r>
              <a:rPr lang="hr-HR" sz="3600" dirty="0">
                <a:solidFill>
                  <a:srgbClr val="002060"/>
                </a:solidFill>
              </a:rPr>
              <a:t>Poticati demokratsku raspravu</a:t>
            </a:r>
          </a:p>
          <a:p>
            <a:r>
              <a:rPr lang="hr-HR" sz="3600" dirty="0">
                <a:solidFill>
                  <a:srgbClr val="002060"/>
                </a:solidFill>
              </a:rPr>
              <a:t>Stimulirati kreativnost – oluja ideja</a:t>
            </a:r>
          </a:p>
          <a:p>
            <a:r>
              <a:rPr lang="hr-HR" sz="3600" dirty="0">
                <a:solidFill>
                  <a:srgbClr val="002060"/>
                </a:solidFill>
              </a:rPr>
              <a:t>Stimulirati kritičko mišljenje</a:t>
            </a:r>
          </a:p>
          <a:p>
            <a:r>
              <a:rPr lang="hr-HR" sz="3600" dirty="0">
                <a:solidFill>
                  <a:srgbClr val="002060"/>
                </a:solidFill>
              </a:rPr>
              <a:t>Spriječiti prijevremeni raspad grupe ili formiranje podgrupa</a:t>
            </a:r>
          </a:p>
          <a:p>
            <a:endParaRPr lang="hr-HR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6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hr-HR" b="1" dirty="0">
                <a:solidFill>
                  <a:srgbClr val="C00000"/>
                </a:solidFill>
              </a:rPr>
              <a:t>Podrška grupi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>
            <a:normAutofit/>
          </a:bodyPr>
          <a:lstStyle/>
          <a:p>
            <a:r>
              <a:rPr lang="hr-HR" sz="3600" dirty="0">
                <a:solidFill>
                  <a:srgbClr val="002060"/>
                </a:solidFill>
              </a:rPr>
              <a:t>Poštovati individualne karakteristike</a:t>
            </a:r>
          </a:p>
          <a:p>
            <a:r>
              <a:rPr lang="hr-HR" sz="3600" dirty="0">
                <a:solidFill>
                  <a:srgbClr val="002060"/>
                </a:solidFill>
              </a:rPr>
              <a:t>Uzor</a:t>
            </a:r>
          </a:p>
          <a:p>
            <a:r>
              <a:rPr lang="hr-HR" sz="3600" dirty="0">
                <a:solidFill>
                  <a:srgbClr val="002060"/>
                </a:solidFill>
              </a:rPr>
              <a:t>Asertivna komunikacija</a:t>
            </a:r>
          </a:p>
          <a:p>
            <a:r>
              <a:rPr lang="hr-HR" sz="3600" dirty="0">
                <a:solidFill>
                  <a:srgbClr val="002060"/>
                </a:solidFill>
              </a:rPr>
              <a:t>Demokratski stil vođenja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221088"/>
            <a:ext cx="71247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638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C00000"/>
                </a:solidFill>
              </a:rPr>
              <a:t>Ponovimo...</a:t>
            </a:r>
            <a:endParaRPr lang="hr-BA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Opiši obilježja grupe.</a:t>
            </a: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Što je edukacijska grupa?</a:t>
            </a: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Koje su prednosti grupe?</a:t>
            </a: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Koje su vrijednosti male grupe?</a:t>
            </a: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Opiši najčešću poteškoću rada u maloj grupi.</a:t>
            </a:r>
          </a:p>
          <a:p>
            <a:r>
              <a:rPr lang="hr-HR">
                <a:solidFill>
                  <a:schemeClr val="tx2">
                    <a:lumMod val="50000"/>
                  </a:schemeClr>
                </a:solidFill>
              </a:rPr>
              <a:t>Navedi primjer kako spriječiti nelagodu pri govoru.</a:t>
            </a:r>
            <a:endParaRPr lang="hr-HR" dirty="0">
              <a:solidFill>
                <a:schemeClr val="tx2">
                  <a:lumMod val="50000"/>
                </a:schemeClr>
              </a:solidFill>
            </a:endParaRPr>
          </a:p>
          <a:p>
            <a:endParaRPr lang="hr-BA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hr-HR" sz="4000" b="1" dirty="0">
                <a:solidFill>
                  <a:srgbClr val="DA0000"/>
                </a:solidFill>
              </a:rPr>
              <a:t>Planiranje u zdravstvenom odgoju</a:t>
            </a:r>
            <a:endParaRPr lang="hr-HR" dirty="0">
              <a:solidFill>
                <a:srgbClr val="DA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hr-HR" sz="3600" dirty="0">
                <a:solidFill>
                  <a:srgbClr val="002060"/>
                </a:solidFill>
              </a:rPr>
              <a:t>Zdravstveno odgojna akcija </a:t>
            </a:r>
            <a:r>
              <a:rPr lang="hr-HR" sz="3600" dirty="0">
                <a:solidFill>
                  <a:srgbClr val="002060"/>
                </a:solidFill>
                <a:latin typeface="Calibri"/>
              </a:rPr>
              <a:t>→ </a:t>
            </a:r>
            <a:r>
              <a:rPr lang="hr-HR" sz="3600" dirty="0">
                <a:solidFill>
                  <a:srgbClr val="FF0000"/>
                </a:solidFill>
                <a:latin typeface="Calibri"/>
              </a:rPr>
              <a:t>ZDRAVI</a:t>
            </a:r>
          </a:p>
          <a:p>
            <a:pPr marL="742950" indent="-742950">
              <a:buFont typeface="+mj-lt"/>
              <a:buAutoNum type="arabicPeriod"/>
            </a:pPr>
            <a:endParaRPr lang="hr-HR" sz="3600" dirty="0">
              <a:solidFill>
                <a:srgbClr val="FF0000"/>
              </a:solidFill>
              <a:latin typeface="Calibri"/>
            </a:endParaRPr>
          </a:p>
          <a:p>
            <a:pPr marL="742950" indent="-742950">
              <a:buFont typeface="+mj-lt"/>
              <a:buAutoNum type="arabicPeriod"/>
            </a:pPr>
            <a:r>
              <a:rPr lang="hr-HR" sz="3600" dirty="0">
                <a:solidFill>
                  <a:srgbClr val="002060"/>
                </a:solidFill>
                <a:latin typeface="Calibri"/>
              </a:rPr>
              <a:t>U sklopu procesa zdravstvene njege → uglavnom </a:t>
            </a:r>
            <a:r>
              <a:rPr lang="hr-HR" sz="3600" dirty="0">
                <a:solidFill>
                  <a:srgbClr val="FF0000"/>
                </a:solidFill>
                <a:latin typeface="Calibri"/>
              </a:rPr>
              <a:t>BOLESNI</a:t>
            </a:r>
          </a:p>
          <a:p>
            <a:endParaRPr lang="hr-HR" sz="3600" dirty="0">
              <a:solidFill>
                <a:srgbClr val="FF0000"/>
              </a:solidFill>
              <a:latin typeface="Calibri"/>
            </a:endParaRPr>
          </a:p>
          <a:p>
            <a:endParaRPr lang="hr-HR" sz="3600" dirty="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463320"/>
            <a:ext cx="335814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52186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hr-HR" b="1" dirty="0">
                <a:solidFill>
                  <a:srgbClr val="C00000"/>
                </a:solidFill>
              </a:rPr>
              <a:t>Igranje uloga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/>
          </a:bodyPr>
          <a:lstStyle/>
          <a:p>
            <a:r>
              <a:rPr lang="hr-HR" sz="3600" dirty="0">
                <a:solidFill>
                  <a:srgbClr val="002060"/>
                </a:solidFill>
              </a:rPr>
              <a:t>Nakon grupnih rasprava</a:t>
            </a:r>
          </a:p>
          <a:p>
            <a:r>
              <a:rPr lang="hr-HR" sz="3600" dirty="0">
                <a:solidFill>
                  <a:srgbClr val="002060"/>
                </a:solidFill>
              </a:rPr>
              <a:t>Radi oponašanja i snalaženja u pripremljenim </a:t>
            </a:r>
            <a:r>
              <a:rPr lang="hr-HR" sz="3600" dirty="0" err="1">
                <a:solidFill>
                  <a:srgbClr val="002060"/>
                </a:solidFill>
              </a:rPr>
              <a:t>neugrožavajućim</a:t>
            </a:r>
            <a:r>
              <a:rPr lang="hr-HR" sz="3600" dirty="0">
                <a:solidFill>
                  <a:srgbClr val="002060"/>
                </a:solidFill>
              </a:rPr>
              <a:t> situacijama</a:t>
            </a:r>
          </a:p>
          <a:p>
            <a:r>
              <a:rPr lang="hr-HR" sz="3600" dirty="0">
                <a:solidFill>
                  <a:srgbClr val="002060"/>
                </a:solidFill>
              </a:rPr>
              <a:t>Pacijentova iskustva + nova znanja i vještine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4039358"/>
            <a:ext cx="2952328" cy="26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638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hr-HR" b="1" dirty="0">
                <a:solidFill>
                  <a:srgbClr val="C00000"/>
                </a:solidFill>
              </a:rPr>
              <a:t>Metodička pravila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>
            <a:normAutofit/>
          </a:bodyPr>
          <a:lstStyle/>
          <a:p>
            <a:r>
              <a:rPr lang="hr-HR" sz="3600" dirty="0">
                <a:solidFill>
                  <a:srgbClr val="002060"/>
                </a:solidFill>
              </a:rPr>
              <a:t>Prije početka – problem + kontekst</a:t>
            </a:r>
          </a:p>
          <a:p>
            <a:r>
              <a:rPr lang="hr-HR" sz="3600" dirty="0">
                <a:solidFill>
                  <a:srgbClr val="002060"/>
                </a:solidFill>
              </a:rPr>
              <a:t>Pravila i način rada</a:t>
            </a:r>
          </a:p>
          <a:p>
            <a:r>
              <a:rPr lang="hr-HR" sz="3600" dirty="0">
                <a:solidFill>
                  <a:srgbClr val="002060"/>
                </a:solidFill>
              </a:rPr>
              <a:t>Podjela uloga</a:t>
            </a:r>
          </a:p>
          <a:p>
            <a:r>
              <a:rPr lang="hr-HR" sz="3600" dirty="0">
                <a:solidFill>
                  <a:srgbClr val="002060"/>
                </a:solidFill>
              </a:rPr>
              <a:t>Podjela zadataka promatračima</a:t>
            </a:r>
          </a:p>
          <a:p>
            <a:r>
              <a:rPr lang="hr-HR" sz="3600" dirty="0">
                <a:solidFill>
                  <a:srgbClr val="002060"/>
                </a:solidFill>
              </a:rPr>
              <a:t>Odigravanje prizora</a:t>
            </a:r>
          </a:p>
          <a:p>
            <a:r>
              <a:rPr lang="hr-HR" sz="3600" dirty="0">
                <a:solidFill>
                  <a:srgbClr val="002060"/>
                </a:solidFill>
              </a:rPr>
              <a:t>Izlazak iz uloge</a:t>
            </a:r>
          </a:p>
          <a:p>
            <a:r>
              <a:rPr lang="hr-HR" sz="3600" dirty="0">
                <a:solidFill>
                  <a:srgbClr val="002060"/>
                </a:solidFill>
              </a:rPr>
              <a:t>Komentar promatrača</a:t>
            </a:r>
          </a:p>
          <a:p>
            <a:r>
              <a:rPr lang="hr-HR" sz="3600" dirty="0">
                <a:solidFill>
                  <a:srgbClr val="002060"/>
                </a:solidFill>
              </a:rPr>
              <a:t>Završni komentar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1148" y="2158818"/>
            <a:ext cx="2845078" cy="2926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6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hr-HR" b="1" dirty="0" err="1">
                <a:solidFill>
                  <a:srgbClr val="C00000"/>
                </a:solidFill>
              </a:rPr>
              <a:t>Psihodrama</a:t>
            </a:r>
            <a:r>
              <a:rPr lang="hr-HR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>
            <a:normAutofit/>
          </a:bodyPr>
          <a:lstStyle/>
          <a:p>
            <a:r>
              <a:rPr lang="hr-HR" sz="3600" dirty="0">
                <a:solidFill>
                  <a:srgbClr val="002060"/>
                </a:solidFill>
              </a:rPr>
              <a:t>Životne situacije ili unutarnji svijet pojedinca</a:t>
            </a:r>
          </a:p>
          <a:p>
            <a:r>
              <a:rPr lang="hr-HR" sz="3600" dirty="0">
                <a:solidFill>
                  <a:srgbClr val="002060"/>
                </a:solidFill>
              </a:rPr>
              <a:t>Omogućuje osobi da izvede ili dovrši….</a:t>
            </a:r>
          </a:p>
          <a:p>
            <a:r>
              <a:rPr lang="hr-HR" sz="3600" dirty="0">
                <a:solidFill>
                  <a:srgbClr val="002060"/>
                </a:solidFill>
              </a:rPr>
              <a:t>Kako se bolje osjećati, zauzeti za sebe, nositi s problemima…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3550573"/>
            <a:ext cx="5184576" cy="333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638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hr-HR" b="1" dirty="0">
                <a:solidFill>
                  <a:srgbClr val="C00000"/>
                </a:solidFill>
              </a:rPr>
              <a:t>Sociometrija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>
            <a:normAutofit/>
          </a:bodyPr>
          <a:lstStyle/>
          <a:p>
            <a:r>
              <a:rPr lang="hr-HR" sz="3600" dirty="0">
                <a:solidFill>
                  <a:srgbClr val="002060"/>
                </a:solidFill>
              </a:rPr>
              <a:t>Analiza odnosa</a:t>
            </a:r>
          </a:p>
          <a:p>
            <a:r>
              <a:rPr lang="hr-HR" sz="3600" dirty="0">
                <a:solidFill>
                  <a:srgbClr val="002060"/>
                </a:solidFill>
              </a:rPr>
              <a:t>Mjere se socijalno emotivni odnosi</a:t>
            </a:r>
          </a:p>
          <a:p>
            <a:r>
              <a:rPr lang="hr-HR" sz="3600" dirty="0" err="1">
                <a:solidFill>
                  <a:srgbClr val="002060"/>
                </a:solidFill>
              </a:rPr>
              <a:t>Sociogram</a:t>
            </a:r>
            <a:endParaRPr lang="hr-HR" sz="36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r-HR" sz="3600" dirty="0">
                <a:solidFill>
                  <a:srgbClr val="002060"/>
                </a:solidFill>
              </a:rPr>
              <a:t>- Pozitivna, negativna, neutralna</a:t>
            </a:r>
          </a:p>
        </p:txBody>
      </p:sp>
    </p:spTree>
    <p:extLst>
      <p:ext uri="{BB962C8B-B14F-4D97-AF65-F5344CB8AC3E}">
        <p14:creationId xmlns:p14="http://schemas.microsoft.com/office/powerpoint/2010/main" val="22296388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hr-HR" b="1" dirty="0">
                <a:solidFill>
                  <a:srgbClr val="C00000"/>
                </a:solidFill>
              </a:rPr>
              <a:t>Tehnika rizika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>
            <a:normAutofit/>
          </a:bodyPr>
          <a:lstStyle/>
          <a:p>
            <a:r>
              <a:rPr lang="hr-HR" sz="3600" dirty="0">
                <a:solidFill>
                  <a:srgbClr val="002060"/>
                </a:solidFill>
              </a:rPr>
              <a:t>Dopuna grupnoj raspravi</a:t>
            </a:r>
          </a:p>
          <a:p>
            <a:r>
              <a:rPr lang="hr-HR" sz="3600" dirty="0">
                <a:solidFill>
                  <a:srgbClr val="002060"/>
                </a:solidFill>
              </a:rPr>
              <a:t>Strah ili negodovanja grupe </a:t>
            </a:r>
          </a:p>
          <a:p>
            <a:r>
              <a:rPr lang="hr-HR" sz="3600" dirty="0">
                <a:solidFill>
                  <a:srgbClr val="002060"/>
                </a:solidFill>
              </a:rPr>
              <a:t>Iskreno iskazivanje strahova vezanih uz temu poučavanja</a:t>
            </a:r>
          </a:p>
          <a:p>
            <a:r>
              <a:rPr lang="hr-HR" sz="3600" dirty="0">
                <a:solidFill>
                  <a:srgbClr val="002060"/>
                </a:solidFill>
              </a:rPr>
              <a:t>Strah = rizik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4476" y="3645024"/>
            <a:ext cx="3091994" cy="2921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6388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hr-HR" b="1" dirty="0">
                <a:solidFill>
                  <a:srgbClr val="C00000"/>
                </a:solidFill>
              </a:rPr>
              <a:t>Tehnika rizika - svrha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>
            <a:normAutofit/>
          </a:bodyPr>
          <a:lstStyle/>
          <a:p>
            <a:r>
              <a:rPr lang="hr-HR" sz="3600" dirty="0">
                <a:solidFill>
                  <a:srgbClr val="002060"/>
                </a:solidFill>
              </a:rPr>
              <a:t>Rasprava o donesenoj odluci grupe</a:t>
            </a:r>
          </a:p>
          <a:p>
            <a:endParaRPr lang="hr-HR" sz="3600" dirty="0">
              <a:solidFill>
                <a:srgbClr val="002060"/>
              </a:solidFill>
            </a:endParaRPr>
          </a:p>
          <a:p>
            <a:r>
              <a:rPr lang="hr-HR" sz="3600" dirty="0">
                <a:solidFill>
                  <a:srgbClr val="002060"/>
                </a:solidFill>
              </a:rPr>
              <a:t>Uklanjanje strahova</a:t>
            </a:r>
          </a:p>
          <a:p>
            <a:endParaRPr lang="hr-HR" sz="3600" dirty="0">
              <a:solidFill>
                <a:srgbClr val="002060"/>
              </a:solidFill>
            </a:endParaRPr>
          </a:p>
          <a:p>
            <a:r>
              <a:rPr lang="hr-HR" sz="3600" dirty="0">
                <a:solidFill>
                  <a:srgbClr val="002060"/>
                </a:solidFill>
              </a:rPr>
              <a:t>Uklanjanje nevjerica za buduće djelovanje grupe</a:t>
            </a:r>
          </a:p>
        </p:txBody>
      </p:sp>
    </p:spTree>
    <p:extLst>
      <p:ext uri="{BB962C8B-B14F-4D97-AF65-F5344CB8AC3E}">
        <p14:creationId xmlns:p14="http://schemas.microsoft.com/office/powerpoint/2010/main" val="2229638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hr-HR" b="1" dirty="0">
                <a:solidFill>
                  <a:srgbClr val="C00000"/>
                </a:solidFill>
              </a:rPr>
              <a:t>Tehnika rizika - koraci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>
            <a:normAutofit/>
          </a:bodyPr>
          <a:lstStyle/>
          <a:p>
            <a:r>
              <a:rPr lang="hr-HR" sz="3600" dirty="0">
                <a:solidFill>
                  <a:srgbClr val="002060"/>
                </a:solidFill>
              </a:rPr>
              <a:t>Voditelj navodi…. Postoji li strah</a:t>
            </a:r>
          </a:p>
          <a:p>
            <a:r>
              <a:rPr lang="hr-HR" sz="3600" dirty="0">
                <a:solidFill>
                  <a:srgbClr val="002060"/>
                </a:solidFill>
              </a:rPr>
              <a:t>Članovi iznose ideje strahove– voditelj ispisuje</a:t>
            </a:r>
          </a:p>
          <a:p>
            <a:r>
              <a:rPr lang="hr-HR" sz="3600" dirty="0">
                <a:solidFill>
                  <a:srgbClr val="002060"/>
                </a:solidFill>
              </a:rPr>
              <a:t>Članovi iznose stajališta</a:t>
            </a:r>
          </a:p>
          <a:p>
            <a:r>
              <a:rPr lang="hr-HR" sz="3600" dirty="0">
                <a:solidFill>
                  <a:srgbClr val="002060"/>
                </a:solidFill>
              </a:rPr>
              <a:t>Definiranje rizika – rasprava</a:t>
            </a:r>
          </a:p>
          <a:p>
            <a:r>
              <a:rPr lang="hr-HR" sz="3600" dirty="0">
                <a:solidFill>
                  <a:srgbClr val="002060"/>
                </a:solidFill>
              </a:rPr>
              <a:t>Konačna lista rizika – prihvaćanje, odluka ili odbacivanje</a:t>
            </a:r>
          </a:p>
        </p:txBody>
      </p:sp>
    </p:spTree>
    <p:extLst>
      <p:ext uri="{BB962C8B-B14F-4D97-AF65-F5344CB8AC3E}">
        <p14:creationId xmlns:p14="http://schemas.microsoft.com/office/powerpoint/2010/main" val="22296388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63F4D62-3A14-4F96-A7BD-7E74C400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196752"/>
            <a:ext cx="8229600" cy="1143000"/>
          </a:xfrm>
        </p:spPr>
        <p:txBody>
          <a:bodyPr>
            <a:noAutofit/>
          </a:bodyPr>
          <a:lstStyle/>
          <a:p>
            <a:r>
              <a:rPr lang="hr-HR" sz="4000" b="1" dirty="0"/>
              <a:t>Ishodi učenja</a:t>
            </a:r>
            <a:br>
              <a:rPr lang="hr-HR" sz="4000" b="1" dirty="0"/>
            </a:br>
            <a:r>
              <a:rPr lang="hr-HR" sz="4000" b="1" dirty="0"/>
              <a:t>učenik će…..</a:t>
            </a:r>
            <a:endParaRPr lang="en-US" sz="4000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F00E042-87EE-4EFF-A001-4EDA245A8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880" y="2332037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385763" indent="-385763">
              <a:buAutoNum type="arabicPeriod"/>
            </a:pPr>
            <a:endParaRPr lang="hr-HR" dirty="0"/>
          </a:p>
          <a:p>
            <a:pPr marL="385763" indent="-385763">
              <a:buAutoNum type="arabicPeriod"/>
            </a:pPr>
            <a:r>
              <a:rPr lang="hr-HR" dirty="0"/>
              <a:t>Nabrojiti individualne metode poučavanja u zdravstvenom odgoju</a:t>
            </a:r>
          </a:p>
          <a:p>
            <a:pPr marL="385763" indent="-385763">
              <a:buAutoNum type="arabicPeriod"/>
            </a:pPr>
            <a:r>
              <a:rPr lang="hr-HR" dirty="0"/>
              <a:t>Objasniti važnost procjene pacijenta uoči podučavanja</a:t>
            </a:r>
          </a:p>
          <a:p>
            <a:pPr marL="385763" indent="-385763">
              <a:buAutoNum type="arabicPeriod"/>
            </a:pPr>
            <a:r>
              <a:rPr lang="hr-HR" dirty="0"/>
              <a:t>Definirati intervju</a:t>
            </a:r>
          </a:p>
          <a:p>
            <a:pPr marL="385763" indent="-385763">
              <a:buFont typeface="Arial" panose="020B0604020202020204" pitchFamily="34" charset="0"/>
              <a:buAutoNum type="arabicPeriod"/>
            </a:pPr>
            <a:r>
              <a:rPr lang="hr-HR" dirty="0"/>
              <a:t>Objasniti </a:t>
            </a:r>
            <a:r>
              <a:rPr lang="hr-HR" dirty="0">
                <a:solidFill>
                  <a:prstClr val="black"/>
                </a:solidFill>
              </a:rPr>
              <a:t>zadaće sestre na početku intervjua</a:t>
            </a:r>
          </a:p>
          <a:p>
            <a:pPr marL="385763" indent="-385763">
              <a:buFont typeface="Arial" panose="020B0604020202020204" pitchFamily="34" charset="0"/>
              <a:buAutoNum type="arabicPeriod"/>
            </a:pPr>
            <a:r>
              <a:rPr lang="hr-HR" dirty="0">
                <a:solidFill>
                  <a:prstClr val="black"/>
                </a:solidFill>
              </a:rPr>
              <a:t>Objasniti zadaće sestre tijekom intervjua</a:t>
            </a:r>
          </a:p>
          <a:p>
            <a:pPr marL="385763" indent="-385763">
              <a:buFont typeface="Arial" panose="020B0604020202020204" pitchFamily="34" charset="0"/>
              <a:buAutoNum type="arabicPeriod"/>
            </a:pPr>
            <a:r>
              <a:rPr lang="hr-HR" dirty="0">
                <a:solidFill>
                  <a:prstClr val="black"/>
                </a:solidFill>
              </a:rPr>
              <a:t>Objasniti zadaće sestre na kraju intervjua</a:t>
            </a:r>
          </a:p>
          <a:p>
            <a:pPr marL="0" indent="0">
              <a:buNone/>
            </a:pPr>
            <a:endParaRPr lang="hr-HR" dirty="0">
              <a:solidFill>
                <a:prstClr val="black"/>
              </a:solidFill>
            </a:endParaRPr>
          </a:p>
          <a:p>
            <a:pPr marL="385763" indent="-385763">
              <a:buFont typeface="Arial" panose="020B0604020202020204" pitchFamily="34" charset="0"/>
              <a:buAutoNum type="arabicPeriod"/>
            </a:pPr>
            <a:endParaRPr lang="hr-HR" dirty="0">
              <a:solidFill>
                <a:prstClr val="black"/>
              </a:solidFill>
            </a:endParaRPr>
          </a:p>
          <a:p>
            <a:pPr marL="385763" indent="-385763">
              <a:buFont typeface="Arial" panose="020B0604020202020204" pitchFamily="34" charset="0"/>
              <a:buAutoNum type="arabicPeriod"/>
            </a:pPr>
            <a:endParaRPr lang="hr-HR" dirty="0">
              <a:solidFill>
                <a:prstClr val="black"/>
              </a:solidFill>
            </a:endParaRPr>
          </a:p>
          <a:p>
            <a:pPr marL="385763" indent="-385763">
              <a:buAutoNum type="arabicPeriod"/>
            </a:pPr>
            <a:endParaRPr lang="hr-HR" dirty="0"/>
          </a:p>
          <a:p>
            <a:pPr marL="385763" indent="-385763">
              <a:buAutoNum type="arabicPeriod"/>
            </a:pPr>
            <a:endParaRPr lang="hr-HR" dirty="0"/>
          </a:p>
          <a:p>
            <a:pPr marL="385763" indent="-385763">
              <a:buAutoNum type="arabicPeriod"/>
            </a:pPr>
            <a:endParaRPr lang="hr-HR" dirty="0"/>
          </a:p>
          <a:p>
            <a:endParaRPr lang="en-US" dirty="0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7F631995-AC2B-4DB2-83DA-49394AF5001B}"/>
              </a:ext>
            </a:extLst>
          </p:cNvPr>
          <p:cNvSpPr/>
          <p:nvPr/>
        </p:nvSpPr>
        <p:spPr>
          <a:xfrm>
            <a:off x="971600" y="260648"/>
            <a:ext cx="6984776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b="1" dirty="0">
                <a:solidFill>
                  <a:srgbClr val="C00000"/>
                </a:solidFill>
              </a:rPr>
              <a:t>Metode rada s pojedincima</a:t>
            </a:r>
            <a:endParaRPr lang="hr-HR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48860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A9FCE7-50DC-468F-9304-1D381B124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C00000"/>
                </a:solidFill>
              </a:rPr>
              <a:t>Ponavljanje: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A796075-ABEE-4FC2-A9C8-10FD313CA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57175" indent="-257175"/>
            <a:r>
              <a:rPr lang="hr-HR" dirty="0">
                <a:solidFill>
                  <a:prstClr val="black"/>
                </a:solidFill>
              </a:rPr>
              <a:t>Navedi prednosti i nedostatke predavanja.</a:t>
            </a:r>
          </a:p>
          <a:p>
            <a:pPr marL="257175" indent="-257175"/>
            <a:r>
              <a:rPr lang="hr-HR" dirty="0">
                <a:solidFill>
                  <a:prstClr val="black"/>
                </a:solidFill>
              </a:rPr>
              <a:t>Objasni što obuhvaća definiranje ciljeva predavanja.</a:t>
            </a:r>
          </a:p>
          <a:p>
            <a:pPr marL="257175" indent="-257175"/>
            <a:r>
              <a:rPr lang="hr-HR" dirty="0">
                <a:solidFill>
                  <a:prstClr val="black"/>
                </a:solidFill>
              </a:rPr>
              <a:t> Nabroji tri obilježja vezana za uspješno izlaganje predavanja.</a:t>
            </a:r>
          </a:p>
          <a:p>
            <a:pPr marL="257175" indent="-257175"/>
            <a:r>
              <a:rPr lang="hr-HR" dirty="0">
                <a:solidFill>
                  <a:prstClr val="black"/>
                </a:solidFill>
              </a:rPr>
              <a:t>Opiši tri osnovna dijela predavanja.</a:t>
            </a:r>
          </a:p>
          <a:p>
            <a:pPr marL="257175" indent="-257175"/>
            <a:r>
              <a:rPr lang="hr-HR" dirty="0">
                <a:solidFill>
                  <a:prstClr val="black"/>
                </a:solidFill>
              </a:rPr>
              <a:t>Opiši obilježja predavača i slušatelja</a:t>
            </a:r>
          </a:p>
          <a:p>
            <a:pPr marL="257175" indent="-257175"/>
            <a:r>
              <a:rPr lang="hr-HR" dirty="0"/>
              <a:t>Što je panel – rasprava?</a:t>
            </a:r>
          </a:p>
          <a:p>
            <a:pPr marL="257175" indent="-257175"/>
            <a:r>
              <a:rPr lang="hr-HR" dirty="0"/>
              <a:t>Što su zuj grupe?</a:t>
            </a:r>
          </a:p>
          <a:p>
            <a:pPr marL="257175" indent="-257175"/>
            <a:endParaRPr lang="hr-HR" sz="2250" dirty="0">
              <a:solidFill>
                <a:prstClr val="black"/>
              </a:solidFill>
            </a:endParaRPr>
          </a:p>
          <a:p>
            <a:pPr marL="257175" indent="-25717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24460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8C5FD7-3433-43DB-BE68-B9E9A5C3B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C00000"/>
                </a:solidFill>
              </a:rPr>
              <a:t>Ponavljanje: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107F82-1B5C-4A47-AFB1-FEA6358AE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7175" indent="-257175"/>
            <a:r>
              <a:rPr lang="hr-HR" dirty="0">
                <a:solidFill>
                  <a:srgbClr val="1F497D">
                    <a:lumMod val="50000"/>
                  </a:srgbClr>
                </a:solidFill>
              </a:rPr>
              <a:t>Opiši obilježja grupe.</a:t>
            </a:r>
          </a:p>
          <a:p>
            <a:pPr marL="257175" indent="-257175"/>
            <a:r>
              <a:rPr lang="hr-HR" dirty="0">
                <a:solidFill>
                  <a:srgbClr val="1F497D">
                    <a:lumMod val="50000"/>
                  </a:srgbClr>
                </a:solidFill>
              </a:rPr>
              <a:t>Što je edukacijska grupa?</a:t>
            </a:r>
          </a:p>
          <a:p>
            <a:pPr marL="257175" indent="-257175"/>
            <a:r>
              <a:rPr lang="hr-HR" dirty="0">
                <a:solidFill>
                  <a:srgbClr val="1F497D">
                    <a:lumMod val="50000"/>
                  </a:srgbClr>
                </a:solidFill>
              </a:rPr>
              <a:t>Koje su prednosti grupe?</a:t>
            </a:r>
          </a:p>
          <a:p>
            <a:pPr marL="257175" indent="-257175"/>
            <a:r>
              <a:rPr lang="hr-HR" dirty="0">
                <a:solidFill>
                  <a:srgbClr val="1F497D">
                    <a:lumMod val="50000"/>
                  </a:srgbClr>
                </a:solidFill>
              </a:rPr>
              <a:t>Koje su vrijednosti male grupe?</a:t>
            </a:r>
          </a:p>
          <a:p>
            <a:pPr marL="257175" indent="-257175"/>
            <a:r>
              <a:rPr lang="hr-HR" dirty="0">
                <a:solidFill>
                  <a:srgbClr val="1F497D">
                    <a:lumMod val="50000"/>
                  </a:srgbClr>
                </a:solidFill>
              </a:rPr>
              <a:t>Opiši najčešću poteškoću rada u maloj grupi.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880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91264" cy="158417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hr-HR" sz="3600" b="1" dirty="0">
                <a:solidFill>
                  <a:srgbClr val="DA0000"/>
                </a:solidFill>
                <a:ea typeface="+mn-ea"/>
                <a:cs typeface="+mn-cs"/>
              </a:rPr>
              <a:t>Zdravstveno odgojna akcija</a:t>
            </a:r>
            <a:br>
              <a:rPr lang="hr-HR" sz="3600" b="1" dirty="0">
                <a:solidFill>
                  <a:srgbClr val="DA0000"/>
                </a:solidFill>
                <a:ea typeface="+mn-ea"/>
                <a:cs typeface="+mn-cs"/>
              </a:rPr>
            </a:br>
            <a:r>
              <a:rPr lang="hr-HR" sz="3600" b="1" dirty="0">
                <a:solidFill>
                  <a:srgbClr val="DA0000"/>
                </a:solidFill>
                <a:ea typeface="+mn-ea"/>
                <a:cs typeface="+mn-cs"/>
              </a:rPr>
              <a:t>- koraci u </a:t>
            </a:r>
            <a:r>
              <a:rPr lang="hr-HR" sz="3600" b="1" dirty="0">
                <a:solidFill>
                  <a:srgbClr val="DA0000"/>
                </a:solidFill>
              </a:rPr>
              <a:t>planiranju zdravstveno odgojne akcije</a:t>
            </a:r>
            <a:endParaRPr lang="hr-HR" sz="3600" b="1" dirty="0">
              <a:solidFill>
                <a:srgbClr val="DA0000"/>
              </a:solidFill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420888"/>
            <a:ext cx="9144000" cy="558924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hr-HR" sz="3600" b="1" dirty="0">
                <a:solidFill>
                  <a:srgbClr val="002060"/>
                </a:solidFill>
              </a:rPr>
              <a:t>određivanje PROBLEMA </a:t>
            </a:r>
            <a:r>
              <a:rPr lang="hr-HR" sz="3600" dirty="0">
                <a:solidFill>
                  <a:srgbClr val="002060"/>
                </a:solidFill>
              </a:rPr>
              <a:t>→</a:t>
            </a:r>
            <a:r>
              <a:rPr lang="hr-HR" sz="3600" b="1" dirty="0">
                <a:solidFill>
                  <a:srgbClr val="002060"/>
                </a:solidFill>
              </a:rPr>
              <a:t> </a:t>
            </a:r>
            <a:r>
              <a:rPr lang="hr-HR" sz="3600" dirty="0">
                <a:solidFill>
                  <a:srgbClr val="002060"/>
                </a:solidFill>
              </a:rPr>
              <a:t>prilagođuju se metode</a:t>
            </a:r>
          </a:p>
          <a:p>
            <a:pPr marL="742950" indent="-742950">
              <a:buFont typeface="+mj-lt"/>
              <a:buAutoNum type="arabicPeriod"/>
            </a:pPr>
            <a:r>
              <a:rPr lang="hr-HR" sz="3600" b="1" dirty="0">
                <a:solidFill>
                  <a:srgbClr val="002060"/>
                </a:solidFill>
              </a:rPr>
              <a:t>PRIKUPLJANJE PODATAKA </a:t>
            </a:r>
            <a:r>
              <a:rPr lang="hr-HR" sz="3600" dirty="0">
                <a:solidFill>
                  <a:srgbClr val="002060"/>
                </a:solidFill>
              </a:rPr>
              <a:t>– postojeća zdravstvena situacija</a:t>
            </a:r>
          </a:p>
          <a:p>
            <a:pPr marL="514350" indent="-514350">
              <a:buAutoNum type="arabicPeriod" startAt="3"/>
            </a:pPr>
            <a:r>
              <a:rPr lang="hr-HR" sz="3600" b="1" dirty="0">
                <a:solidFill>
                  <a:srgbClr val="002060"/>
                </a:solidFill>
              </a:rPr>
              <a:t>određivanje CILJEVA </a:t>
            </a:r>
            <a:r>
              <a:rPr lang="hr-HR" sz="3600" dirty="0">
                <a:solidFill>
                  <a:srgbClr val="002060"/>
                </a:solidFill>
              </a:rPr>
              <a:t>→ znanja važna i</a:t>
            </a:r>
          </a:p>
          <a:p>
            <a:pPr marL="514350" indent="-514350">
              <a:buNone/>
            </a:pPr>
            <a:r>
              <a:rPr lang="hr-HR" sz="3600" dirty="0">
                <a:solidFill>
                  <a:srgbClr val="002060"/>
                </a:solidFill>
              </a:rPr>
              <a:t>         primjenjiva</a:t>
            </a:r>
          </a:p>
          <a:p>
            <a:pPr marL="742950" indent="-742950">
              <a:buFont typeface="+mj-lt"/>
              <a:buAutoNum type="arabicPeriod"/>
            </a:pPr>
            <a:endParaRPr lang="hr-HR" sz="3600" dirty="0">
              <a:solidFill>
                <a:srgbClr val="002060"/>
              </a:solidFill>
            </a:endParaRPr>
          </a:p>
          <a:p>
            <a:endParaRPr lang="hr-HR" sz="3600" b="1" dirty="0">
              <a:solidFill>
                <a:srgbClr val="FF0000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DEA7353-4E01-4BA0-A9CD-2AFA22DA61E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5373216"/>
            <a:ext cx="1645660" cy="132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7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DA0000"/>
                </a:solidFill>
              </a:rPr>
              <a:t>Metode rada s pojedincima</a:t>
            </a:r>
            <a:endParaRPr lang="en-US" b="1" dirty="0">
              <a:solidFill>
                <a:srgbClr val="DA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>
                <a:solidFill>
                  <a:srgbClr val="002060"/>
                </a:solidFill>
              </a:rPr>
              <a:t>rad s pojedincem u zdravstvenom odgoju omogućuje najvišu razinu prilagođivanju plana poučavanja</a:t>
            </a:r>
          </a:p>
          <a:p>
            <a:r>
              <a:rPr lang="hr-HR" dirty="0">
                <a:solidFill>
                  <a:srgbClr val="002060"/>
                </a:solidFill>
              </a:rPr>
              <a:t>neizostavna u poučavanju vještina</a:t>
            </a:r>
          </a:p>
          <a:p>
            <a:r>
              <a:rPr lang="hr-HR" dirty="0">
                <a:solidFill>
                  <a:srgbClr val="002060"/>
                </a:solidFill>
              </a:rPr>
              <a:t>u procijeni usvojenosti sadržaja osobe koja uči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927B5C85-352E-4972-8D5A-A87D8045DBC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89B34DE-A57F-416D-8488-BA4E2B6687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600200"/>
            <a:ext cx="4038600" cy="467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63296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1210444"/>
            <a:ext cx="3285757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3429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B2C3350-09CA-4FBF-86FC-181F5D735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2" y="1616253"/>
            <a:ext cx="2562119" cy="3596556"/>
          </a:xfrm>
        </p:spPr>
        <p:txBody>
          <a:bodyPr>
            <a:normAutofit/>
          </a:bodyPr>
          <a:lstStyle/>
          <a:p>
            <a:pPr algn="ctr"/>
            <a:r>
              <a:rPr lang="hr-HR" sz="2550" dirty="0">
                <a:solidFill>
                  <a:srgbClr val="FFFFFF"/>
                </a:solidFill>
              </a:rPr>
              <a:t>METODE RADA S POJEDINCEM</a:t>
            </a:r>
            <a:br>
              <a:rPr lang="hr-HR" sz="2550" dirty="0">
                <a:solidFill>
                  <a:srgbClr val="FFFFFF"/>
                </a:solidFill>
              </a:rPr>
            </a:br>
            <a:br>
              <a:rPr lang="hr-HR" sz="2550" dirty="0">
                <a:solidFill>
                  <a:srgbClr val="FFFFFF"/>
                </a:solidFill>
              </a:rPr>
            </a:br>
            <a:br>
              <a:rPr lang="hr-HR" sz="2550" dirty="0">
                <a:solidFill>
                  <a:srgbClr val="FFFFFF"/>
                </a:solidFill>
              </a:rPr>
            </a:br>
            <a:r>
              <a:rPr lang="hr-HR" sz="2550" dirty="0">
                <a:solidFill>
                  <a:srgbClr val="FFFFFF"/>
                </a:solidFill>
              </a:rPr>
              <a:t> </a:t>
            </a:r>
            <a:br>
              <a:rPr lang="hr-HR" sz="2550" dirty="0">
                <a:solidFill>
                  <a:srgbClr val="FFFFFF"/>
                </a:solidFill>
              </a:rPr>
            </a:br>
            <a:r>
              <a:rPr lang="hr-HR" sz="2550" dirty="0">
                <a:solidFill>
                  <a:srgbClr val="FFFFFF"/>
                </a:solidFill>
              </a:rPr>
              <a:t>NAJVIŠA RAZINA PRILAGOĐAVANJA PLANA POUČAVANJA</a:t>
            </a:r>
            <a:endParaRPr lang="en-US" sz="2550" dirty="0">
              <a:solidFill>
                <a:srgbClr val="FFFFFF"/>
              </a:solidFill>
            </a:endParaRP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E1C9CC55-C5EF-4DAD-8D63-5D1AEF25CDA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95725" y="1210443"/>
          <a:ext cx="4885203" cy="4414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trelica: prema dolje 4">
            <a:extLst>
              <a:ext uri="{FF2B5EF4-FFF2-40B4-BE49-F238E27FC236}">
                <a16:creationId xmlns:a16="http://schemas.microsoft.com/office/drawing/2014/main" id="{93977417-3622-4061-8B68-08D5369DAD33}"/>
              </a:ext>
            </a:extLst>
          </p:cNvPr>
          <p:cNvSpPr/>
          <p:nvPr/>
        </p:nvSpPr>
        <p:spPr>
          <a:xfrm>
            <a:off x="1746594" y="2695194"/>
            <a:ext cx="363474" cy="7338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96318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1210444"/>
            <a:ext cx="3285757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3429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F0AAD67-F3A6-49EF-9735-B49AAEAAF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72" y="1621705"/>
            <a:ext cx="2439650" cy="3596556"/>
          </a:xfrm>
        </p:spPr>
        <p:txBody>
          <a:bodyPr>
            <a:normAutofit/>
          </a:bodyPr>
          <a:lstStyle/>
          <a:p>
            <a:pPr algn="ctr"/>
            <a:r>
              <a:rPr lang="hr-HR" sz="2550" dirty="0">
                <a:solidFill>
                  <a:srgbClr val="FFFFFF"/>
                </a:solidFill>
              </a:rPr>
              <a:t>INDIVIDUALNO POUČAVANJE POČINJE PROCJENOM </a:t>
            </a:r>
            <a:br>
              <a:rPr lang="hr-HR" sz="2550" dirty="0">
                <a:solidFill>
                  <a:srgbClr val="FFFFFF"/>
                </a:solidFill>
              </a:rPr>
            </a:br>
            <a:r>
              <a:rPr lang="hr-HR" sz="2550" dirty="0">
                <a:solidFill>
                  <a:srgbClr val="FFFFFF"/>
                </a:solidFill>
              </a:rPr>
              <a:t>KOJA UKLJUČUJE:</a:t>
            </a:r>
            <a:endParaRPr lang="en-US" sz="2550" dirty="0">
              <a:solidFill>
                <a:srgbClr val="FFFFFF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4F9CEF50-447C-4580-9E0C-74E087D281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0896387"/>
              </p:ext>
            </p:extLst>
          </p:nvPr>
        </p:nvGraphicFramePr>
        <p:xfrm>
          <a:off x="3491880" y="548680"/>
          <a:ext cx="5289047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388624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4BCE9B-02B3-4A09-B2BE-DADABFBF9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DA0000"/>
                </a:solidFill>
              </a:rPr>
              <a:t>Mnemotehnika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7CE09CC-C320-43A2-9C75-C1D7E3E5D3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b="1" dirty="0"/>
              <a:t>Cilj je </a:t>
            </a:r>
            <a:r>
              <a:rPr lang="hr-HR" dirty="0"/>
              <a:t>asocijativnim</a:t>
            </a:r>
            <a:br>
              <a:rPr lang="hr-HR" dirty="0"/>
            </a:br>
            <a:r>
              <a:rPr lang="hr-HR" dirty="0"/>
              <a:t>putem nove podatke pohraniti u dugoročno pamćenje te ih zapamtiti na takav način da ih možete koristiti</a:t>
            </a:r>
          </a:p>
          <a:p>
            <a:r>
              <a:rPr lang="hr-HR" dirty="0" err="1"/>
              <a:t>Skračivanje</a:t>
            </a:r>
            <a:endParaRPr lang="hr-HR" dirty="0"/>
          </a:p>
          <a:p>
            <a:r>
              <a:rPr lang="hr-HR" b="1" dirty="0"/>
              <a:t>POPP</a:t>
            </a:r>
          </a:p>
          <a:p>
            <a:pPr>
              <a:buFontTx/>
              <a:buChar char="-"/>
            </a:pPr>
            <a:r>
              <a:rPr lang="hr-HR" dirty="0"/>
              <a:t>prijem, obrada,</a:t>
            </a:r>
          </a:p>
          <a:p>
            <a:pPr marL="0" indent="0">
              <a:buNone/>
            </a:pPr>
            <a:r>
              <a:rPr lang="hr-HR" dirty="0"/>
              <a:t>    pohrana,  prijenos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44288A7-B57A-44A8-920B-39214E0977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166018"/>
            <a:ext cx="4038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dirty="0"/>
              <a:t> </a:t>
            </a:r>
          </a:p>
          <a:p>
            <a:r>
              <a:rPr lang="hr-HR" dirty="0"/>
              <a:t>Pamćenje rasporeda boja u spektru također se može olakšati ovom metodom</a:t>
            </a:r>
          </a:p>
          <a:p>
            <a:r>
              <a:rPr lang="hr-HR" dirty="0"/>
              <a:t> Tako ljubičastu, modru, zelenu, žutu, narančastu i crvenu možemo pretvoriti u rečenicu </a:t>
            </a:r>
          </a:p>
          <a:p>
            <a:r>
              <a:rPr lang="hr-HR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“Ljubav mora zauvijek životom našim cvjetati”</a:t>
            </a:r>
          </a:p>
        </p:txBody>
      </p:sp>
    </p:spTree>
    <p:extLst>
      <p:ext uri="{BB962C8B-B14F-4D97-AF65-F5344CB8AC3E}">
        <p14:creationId xmlns:p14="http://schemas.microsoft.com/office/powerpoint/2010/main" val="298565305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227B76A-FDAB-4612-8787-B4B0BDD9302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11560" y="116632"/>
            <a:ext cx="4176464" cy="4525963"/>
          </a:xfrm>
        </p:spPr>
        <p:txBody>
          <a:bodyPr>
            <a:normAutofit/>
          </a:bodyPr>
          <a:lstStyle/>
          <a:p>
            <a:r>
              <a:rPr lang="hr-HR" b="1" dirty="0"/>
              <a:t>formula E=mc2 </a:t>
            </a:r>
            <a:r>
              <a:rPr lang="hr-HR" dirty="0"/>
              <a:t>može se olakšati pretvaranjem u rečenicu </a:t>
            </a:r>
          </a:p>
          <a:p>
            <a:pPr marL="0" indent="0">
              <a:buNone/>
            </a:pPr>
            <a:r>
              <a:rPr lang="hr-HR" dirty="0"/>
              <a:t>  - “Einstein miriše </a:t>
            </a:r>
          </a:p>
          <a:p>
            <a:pPr marL="0" indent="0">
              <a:buNone/>
            </a:pPr>
            <a:r>
              <a:rPr lang="hr-HR" dirty="0"/>
              <a:t>      cvijeta dva”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5755470-5621-4B25-AE7B-51DA227921C7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105400" y="116632"/>
            <a:ext cx="4038600" cy="4525963"/>
          </a:xfrm>
        </p:spPr>
        <p:txBody>
          <a:bodyPr>
            <a:normAutofit fontScale="85000" lnSpcReduction="20000"/>
          </a:bodyPr>
          <a:lstStyle/>
          <a:p>
            <a:r>
              <a:rPr lang="hr-HR" dirty="0"/>
              <a:t> Kemija- vrlo je bitno što se u što ulijeva – naime, vrlo je opasno ulijevati </a:t>
            </a:r>
            <a:r>
              <a:rPr lang="hr-HR" b="1" dirty="0"/>
              <a:t>Vodu U Kiselinu</a:t>
            </a:r>
            <a:endParaRPr lang="hr-HR" dirty="0"/>
          </a:p>
          <a:p>
            <a:r>
              <a:rPr lang="hr-HR" dirty="0"/>
              <a:t>Ako se tu nadalje primijene akronimi, dobiva se riječ </a:t>
            </a:r>
            <a:r>
              <a:rPr lang="hr-HR" b="1" dirty="0"/>
              <a:t>VUK</a:t>
            </a:r>
            <a:r>
              <a:rPr lang="hr-HR" dirty="0"/>
              <a:t> kojeg percipiramo kao opasnu životinju, koja je asocijacija na opasnost koju krije ulijevanje vode u kiselinu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0B1654FE-F114-4117-9E0F-F90C316295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620079"/>
            <a:ext cx="4752528" cy="314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67206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b="1" dirty="0">
                <a:solidFill>
                  <a:srgbClr val="DA0000"/>
                </a:solidFill>
                <a:latin typeface="+mn-lt"/>
                <a:cs typeface="Arial" pitchFamily="34" charset="0"/>
              </a:rPr>
              <a:t>Intervju</a:t>
            </a:r>
            <a:r>
              <a:rPr lang="hr-HR" sz="5400" dirty="0">
                <a:solidFill>
                  <a:srgbClr val="FF0000"/>
                </a:solidFill>
                <a:latin typeface="+mn-lt"/>
              </a:rPr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79512" y="1600199"/>
            <a:ext cx="4038600" cy="4525963"/>
          </a:xfrm>
        </p:spPr>
        <p:txBody>
          <a:bodyPr>
            <a:normAutofit lnSpcReduction="10000"/>
          </a:bodyPr>
          <a:lstStyle/>
          <a:p>
            <a:pPr lvl="1">
              <a:buNone/>
            </a:pPr>
            <a:endParaRPr lang="hr-HR" sz="3200" dirty="0"/>
          </a:p>
          <a:p>
            <a:pPr lvl="1"/>
            <a:r>
              <a:rPr lang="hr-HR" sz="3200" dirty="0">
                <a:cs typeface="Times New Roman" pitchFamily="18" charset="0"/>
              </a:rPr>
              <a:t>Intervju je profesionalnim ciljem usmjeren i planiran razgovor dviju osoba</a:t>
            </a:r>
          </a:p>
          <a:p>
            <a:pPr lvl="1"/>
            <a:r>
              <a:rPr lang="hr-HR" sz="3200" dirty="0">
                <a:cs typeface="Times New Roman" pitchFamily="18" charset="0"/>
              </a:rPr>
              <a:t>koji ima za svrhu prikupljanje informacija</a:t>
            </a:r>
            <a:endParaRPr lang="hr-HR" sz="3200" dirty="0">
              <a:cs typeface="Arial" pitchFamily="34" charset="0"/>
            </a:endParaRPr>
          </a:p>
          <a:p>
            <a:pPr lvl="1"/>
            <a:endParaRPr lang="hr-HR" sz="3200" b="1" dirty="0"/>
          </a:p>
          <a:p>
            <a:pPr>
              <a:buFontTx/>
              <a:buNone/>
            </a:pPr>
            <a:endParaRPr lang="hr-HR" dirty="0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A27DA007-B013-4C9F-910A-C673A311BB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822626"/>
            <a:ext cx="4038600" cy="408111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A0000"/>
                </a:solidFill>
                <a:latin typeface="+mn-lt"/>
                <a:cs typeface="Times New Roman" pitchFamily="18" charset="0"/>
              </a:rPr>
              <a:t>Vrste intervjua:</a:t>
            </a:r>
            <a:r>
              <a:rPr lang="hr-H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A0000"/>
                </a:solidFill>
                <a:latin typeface="+mn-lt"/>
              </a:rPr>
              <a:t> s</a:t>
            </a:r>
            <a:r>
              <a:rPr lang="hr-H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A0000"/>
                </a:solidFill>
                <a:latin typeface="+mn-lt"/>
                <a:cs typeface="Times New Roman" pitchFamily="18" charset="0"/>
              </a:rPr>
              <a:t> obzirom na </a:t>
            </a:r>
            <a:r>
              <a:rPr lang="hr-HR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A0000"/>
                </a:solidFill>
                <a:latin typeface="+mn-lt"/>
                <a:cs typeface="Times New Roman" pitchFamily="18" charset="0"/>
              </a:rPr>
              <a:t>svrhu</a:t>
            </a:r>
            <a:endParaRPr lang="hr-HR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DA0000"/>
              </a:solidFill>
              <a:latin typeface="+mn-lt"/>
            </a:endParaRP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4493704"/>
              </p:ext>
            </p:extLst>
          </p:nvPr>
        </p:nvGraphicFramePr>
        <p:xfrm>
          <a:off x="0" y="1340768"/>
          <a:ext cx="9144000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Slika 2">
            <a:extLst>
              <a:ext uri="{FF2B5EF4-FFF2-40B4-BE49-F238E27FC236}">
                <a16:creationId xmlns:a16="http://schemas.microsoft.com/office/drawing/2014/main" id="{9DB52EEC-E35B-4B66-9181-D1FD59C1BB9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1916832"/>
            <a:ext cx="1584176" cy="177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53999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/>
          </a:bodyPr>
          <a:lstStyle/>
          <a:p>
            <a:r>
              <a:rPr lang="hr-H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A0000"/>
                </a:solidFill>
                <a:latin typeface="+mn-lt"/>
                <a:cs typeface="Arial" pitchFamily="34" charset="0"/>
              </a:rPr>
              <a:t>Preduvjeti za vođenje inter</a:t>
            </a:r>
            <a:r>
              <a:rPr lang="hr-H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A0000"/>
                </a:solidFill>
                <a:latin typeface="Arial" pitchFamily="34" charset="0"/>
                <a:cs typeface="Arial" pitchFamily="34" charset="0"/>
              </a:rPr>
              <a:t>vjua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320480"/>
          </a:xfrm>
        </p:spPr>
        <p:txBody>
          <a:bodyPr>
            <a:normAutofit/>
          </a:bodyPr>
          <a:lstStyle/>
          <a:p>
            <a:r>
              <a:rPr lang="hr-HR" sz="2400" dirty="0">
                <a:cs typeface="Arial" pitchFamily="34" charset="0"/>
              </a:rPr>
              <a:t>Provoditi intervju </a:t>
            </a:r>
            <a:r>
              <a:rPr lang="hr-HR" sz="2400" b="1" i="1" dirty="0">
                <a:cs typeface="Arial" pitchFamily="34" charset="0"/>
              </a:rPr>
              <a:t>u mirnoj prostoriji</a:t>
            </a:r>
            <a:r>
              <a:rPr lang="hr-HR" sz="2400" dirty="0">
                <a:cs typeface="Arial" pitchFamily="34" charset="0"/>
              </a:rPr>
              <a:t>, bez ometanja</a:t>
            </a:r>
          </a:p>
          <a:p>
            <a:pPr marL="109728" indent="0">
              <a:buNone/>
            </a:pPr>
            <a:endParaRPr lang="hr-HR" sz="2400" dirty="0">
              <a:cs typeface="Arial" pitchFamily="34" charset="0"/>
            </a:endParaRPr>
          </a:p>
          <a:p>
            <a:r>
              <a:rPr lang="hr-HR" sz="2400" dirty="0">
                <a:cs typeface="Arial" pitchFamily="34" charset="0"/>
              </a:rPr>
              <a:t>Intervjuer se treba </a:t>
            </a:r>
            <a:r>
              <a:rPr lang="hr-HR" sz="2400" b="1" i="1" dirty="0">
                <a:cs typeface="Arial" pitchFamily="34" charset="0"/>
              </a:rPr>
              <a:t>predstaviti sugovorniku</a:t>
            </a:r>
          </a:p>
          <a:p>
            <a:pPr marL="109728" indent="0">
              <a:buNone/>
            </a:pPr>
            <a:endParaRPr lang="hr-HR" sz="2400" b="1" i="1" dirty="0">
              <a:cs typeface="Arial" pitchFamily="34" charset="0"/>
            </a:endParaRPr>
          </a:p>
          <a:p>
            <a:r>
              <a:rPr lang="hr-HR" sz="2400" dirty="0">
                <a:cs typeface="Arial" pitchFamily="34" charset="0"/>
              </a:rPr>
              <a:t>Zatim</a:t>
            </a:r>
            <a:r>
              <a:rPr lang="hr-HR" sz="2400" b="1" i="1" dirty="0">
                <a:cs typeface="Arial" pitchFamily="34" charset="0"/>
              </a:rPr>
              <a:t> objasniti </a:t>
            </a:r>
            <a:r>
              <a:rPr lang="hr-HR" sz="2400" dirty="0">
                <a:cs typeface="Arial" pitchFamily="34" charset="0"/>
              </a:rPr>
              <a:t>koje podatke treba, zbog čega ih treba, zašto ih zapisuje</a:t>
            </a:r>
          </a:p>
          <a:p>
            <a:pPr marL="109728" indent="0">
              <a:buNone/>
            </a:pPr>
            <a:endParaRPr lang="hr-HR" sz="2400" dirty="0">
              <a:cs typeface="Arial" pitchFamily="34" charset="0"/>
            </a:endParaRPr>
          </a:p>
          <a:p>
            <a:r>
              <a:rPr lang="hr-HR" sz="2400" dirty="0">
                <a:cs typeface="Arial" pitchFamily="34" charset="0"/>
              </a:rPr>
              <a:t>Obično se naglasi sugovorniku da će podaci biti </a:t>
            </a:r>
            <a:r>
              <a:rPr lang="hr-HR" sz="2400" b="1" i="1" dirty="0">
                <a:cs typeface="Arial" pitchFamily="34" charset="0"/>
              </a:rPr>
              <a:t>povjerljivi</a:t>
            </a:r>
            <a:r>
              <a:rPr lang="hr-HR" sz="2400" dirty="0">
                <a:cs typeface="Arial" pitchFamily="34" charset="0"/>
              </a:rPr>
              <a:t> i da </a:t>
            </a:r>
            <a:r>
              <a:rPr lang="hr-HR" sz="2400" b="1" i="1" dirty="0">
                <a:cs typeface="Arial" pitchFamily="34" charset="0"/>
              </a:rPr>
              <a:t>neće imati nikakve štete</a:t>
            </a:r>
            <a:r>
              <a:rPr lang="hr-HR" sz="2400" dirty="0">
                <a:cs typeface="Arial" pitchFamily="34" charset="0"/>
              </a:rPr>
              <a:t> od intervjua </a:t>
            </a:r>
          </a:p>
          <a:p>
            <a:pPr marL="109728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47282071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48680"/>
            <a:ext cx="6697662" cy="1143000"/>
          </a:xfrm>
        </p:spPr>
        <p:txBody>
          <a:bodyPr>
            <a:normAutofit/>
          </a:bodyPr>
          <a:lstStyle/>
          <a:p>
            <a:r>
              <a:rPr lang="hr-H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A0000"/>
                </a:solidFill>
                <a:latin typeface="+mn-lt"/>
                <a:cs typeface="Times New Roman" pitchFamily="18" charset="0"/>
              </a:rPr>
              <a:t>Upute za vo</a:t>
            </a:r>
            <a:r>
              <a:rPr lang="hr-H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A0000"/>
                </a:solidFill>
                <a:latin typeface="+mn-lt"/>
              </a:rPr>
              <a:t>đ</a:t>
            </a:r>
            <a:r>
              <a:rPr lang="hr-H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A0000"/>
                </a:solidFill>
                <a:latin typeface="+mn-lt"/>
                <a:cs typeface="Times New Roman" pitchFamily="18" charset="0"/>
              </a:rPr>
              <a:t>enje intervjua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844824"/>
            <a:ext cx="8784976" cy="431976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400" dirty="0">
                <a:cs typeface="Times New Roman" pitchFamily="18" charset="0"/>
              </a:rPr>
              <a:t>     Uspješno vo</a:t>
            </a:r>
            <a:r>
              <a:rPr lang="hr-HR" sz="2400" dirty="0"/>
              <a:t>đ</a:t>
            </a:r>
            <a:r>
              <a:rPr lang="hr-HR" sz="2400" dirty="0">
                <a:cs typeface="Times New Roman" pitchFamily="18" charset="0"/>
              </a:rPr>
              <a:t>enje intervjua podrazumijeva poznavanje temeljnih komunikacijskih vještina: </a:t>
            </a:r>
            <a:endParaRPr lang="hr-HR" sz="2400" b="1" dirty="0">
              <a:cs typeface="Times New Roman" pitchFamily="18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en-US" sz="2400" b="1" u="sng" dirty="0">
                <a:cs typeface="Times New Roman" pitchFamily="18" charset="0"/>
              </a:rPr>
              <a:t>s</a:t>
            </a:r>
            <a:r>
              <a:rPr lang="hr-HR" sz="2400" b="1" u="sng" dirty="0" err="1">
                <a:cs typeface="Times New Roman" pitchFamily="18" charset="0"/>
              </a:rPr>
              <a:t>lušanje</a:t>
            </a:r>
            <a:r>
              <a:rPr lang="hr-HR" sz="2400" b="1" u="sng" dirty="0">
                <a:cs typeface="Times New Roman" pitchFamily="18" charset="0"/>
              </a:rPr>
              <a:t> </a:t>
            </a:r>
            <a:r>
              <a:rPr lang="hr-HR" sz="2400" b="1" dirty="0">
                <a:cs typeface="Times New Roman" pitchFamily="18" charset="0"/>
              </a:rPr>
              <a:t>i</a:t>
            </a:r>
          </a:p>
          <a:p>
            <a:pPr marL="457200" indent="-457200">
              <a:buFont typeface="+mj-lt"/>
              <a:buAutoNum type="alphaLcParenR"/>
            </a:pPr>
            <a:r>
              <a:rPr lang="hr-HR" sz="2400" b="1" u="sng" dirty="0">
                <a:cs typeface="Times New Roman" pitchFamily="18" charset="0"/>
              </a:rPr>
              <a:t>postavljanje pitanja</a:t>
            </a:r>
            <a:r>
              <a:rPr lang="hr-HR" sz="2400" b="1" dirty="0"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hr-HR" sz="2400" b="1" dirty="0">
              <a:cs typeface="Times New Roman" pitchFamily="18" charset="0"/>
            </a:endParaRPr>
          </a:p>
          <a:p>
            <a:pPr>
              <a:buNone/>
            </a:pPr>
            <a:r>
              <a:rPr lang="hr-HR" sz="2400" dirty="0">
                <a:cs typeface="Times New Roman" pitchFamily="18" charset="0"/>
              </a:rPr>
              <a:t>Te se vještine mogu nau</a:t>
            </a:r>
            <a:r>
              <a:rPr lang="hr-HR" sz="2400" dirty="0"/>
              <a:t>č</a:t>
            </a:r>
            <a:r>
              <a:rPr lang="hr-HR" sz="2400" dirty="0">
                <a:cs typeface="Times New Roman" pitchFamily="18" charset="0"/>
              </a:rPr>
              <a:t>iti i moraju se uvje</a:t>
            </a:r>
            <a:r>
              <a:rPr lang="hr-HR" sz="2400" dirty="0"/>
              <a:t>ž</a:t>
            </a:r>
            <a:r>
              <a:rPr lang="hr-HR" sz="2400" dirty="0">
                <a:cs typeface="Times New Roman" pitchFamily="18" charset="0"/>
              </a:rPr>
              <a:t>bavati</a:t>
            </a:r>
            <a:endParaRPr lang="hr-HR" sz="24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E7A0301-D99C-4F4F-91D6-77D70D677E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7" y="4565206"/>
            <a:ext cx="2880320" cy="219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9946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build="p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CF1805-D96F-4C53-878C-2AC8BF327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A0000"/>
                </a:solidFill>
              </a:rPr>
              <a:t>Svaki intervju ima 3 glavna dijela</a:t>
            </a: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A9B335A9-D319-4AD5-9677-7BA9B87E6C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605705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Slika 4">
            <a:extLst>
              <a:ext uri="{FF2B5EF4-FFF2-40B4-BE49-F238E27FC236}">
                <a16:creationId xmlns:a16="http://schemas.microsoft.com/office/drawing/2014/main" id="{AEF2F0B0-7810-4F7D-8DC9-FBD52CDAFB5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2492896"/>
            <a:ext cx="1738536" cy="258207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1178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D59245-B7BA-491C-A4FD-13AC33CC8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21" y="4824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b="1" dirty="0">
                <a:solidFill>
                  <a:srgbClr val="C00000"/>
                </a:solidFill>
              </a:rPr>
              <a:t>Pri određivanju ciljeva </a:t>
            </a:r>
            <a:br>
              <a:rPr lang="hr-HR" b="1" dirty="0">
                <a:solidFill>
                  <a:srgbClr val="C00000"/>
                </a:solidFill>
              </a:rPr>
            </a:br>
            <a:r>
              <a:rPr lang="hr-HR" b="1" dirty="0">
                <a:solidFill>
                  <a:srgbClr val="C00000"/>
                </a:solidFill>
              </a:rPr>
              <a:t>važno je na umu imati slijedeće:</a:t>
            </a:r>
            <a:br>
              <a:rPr lang="hr-HR" dirty="0">
                <a:solidFill>
                  <a:srgbClr val="C00000"/>
                </a:solidFill>
              </a:rPr>
            </a:b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0AB4B5E-3641-4040-8DDD-0207DF6B0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/>
              <a:t>Koje se informacije žele dati</a:t>
            </a:r>
          </a:p>
          <a:p>
            <a:pPr lvl="0"/>
            <a:r>
              <a:rPr lang="hr-HR" dirty="0"/>
              <a:t>Koji se stavovi žele promijeniti</a:t>
            </a:r>
          </a:p>
          <a:p>
            <a:pPr lvl="0"/>
            <a:r>
              <a:rPr lang="hr-HR" dirty="0"/>
              <a:t>Koje se akcije žele potaknuti</a:t>
            </a: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DC24C45-1488-4BA9-A7C8-CAFD7874C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3338178"/>
            <a:ext cx="5112568" cy="334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3364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FF0704-2F34-4658-BD47-E49658E44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A0000"/>
                </a:solidFill>
              </a:rPr>
              <a:t>Početak intervjua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94113D9-AED2-4D4D-A10D-722E810D7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Upoznavanje</a:t>
            </a:r>
          </a:p>
          <a:p>
            <a:r>
              <a:rPr lang="hr-HR" dirty="0"/>
              <a:t>Objašnjavanje svrhe intervjua</a:t>
            </a:r>
          </a:p>
          <a:p>
            <a:r>
              <a:rPr lang="hr-HR" dirty="0"/>
              <a:t>Stvaranje pozitivne atmosfere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92A123C-8835-410B-A278-682DFF132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687" y="3344862"/>
            <a:ext cx="576262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1036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254C14-C3D2-4A30-8B1C-970BF4FB5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A0000"/>
                </a:solidFill>
              </a:rPr>
              <a:t>Tijek intervjua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8E1DC7B-6147-4C34-A0EF-87500FA11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Mora biti unaprijed planiran više ili manje strukturirano</a:t>
            </a:r>
          </a:p>
          <a:p>
            <a:r>
              <a:rPr lang="hr-HR" dirty="0"/>
              <a:t>Postavljanje pitanja</a:t>
            </a: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0C927B8-79E3-4A92-9AAD-0A68DD9E0D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3284984"/>
            <a:ext cx="4393307" cy="341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6949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A0000"/>
                </a:solidFill>
                <a:latin typeface="+mn-lt"/>
                <a:cs typeface="Times New Roman" pitchFamily="18" charset="0"/>
              </a:rPr>
              <a:t>Vrste pitanja u intervjuu</a:t>
            </a:r>
            <a:r>
              <a:rPr lang="hr-H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A0000"/>
                </a:solidFill>
                <a:latin typeface="+mn-lt"/>
              </a:rPr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 sz="3200" dirty="0">
                <a:cs typeface="Times New Roman" pitchFamily="18" charset="0"/>
              </a:rPr>
              <a:t>Otvorena</a:t>
            </a:r>
            <a:r>
              <a:rPr lang="hr-HR" sz="3200" dirty="0"/>
              <a:t> </a:t>
            </a:r>
          </a:p>
          <a:p>
            <a:pPr>
              <a:spcAft>
                <a:spcPts val="600"/>
              </a:spcAft>
            </a:pPr>
            <a:r>
              <a:rPr lang="hr-HR" sz="3200" dirty="0">
                <a:cs typeface="Times New Roman" pitchFamily="18" charset="0"/>
              </a:rPr>
              <a:t>Zatvorena</a:t>
            </a:r>
            <a:r>
              <a:rPr lang="hr-HR" sz="3200" dirty="0"/>
              <a:t> </a:t>
            </a:r>
          </a:p>
          <a:p>
            <a:pPr>
              <a:spcAft>
                <a:spcPts val="600"/>
              </a:spcAft>
            </a:pPr>
            <a:r>
              <a:rPr lang="hr-HR" sz="3200" dirty="0">
                <a:cs typeface="Times New Roman" pitchFamily="18" charset="0"/>
              </a:rPr>
              <a:t>Sugestivna</a:t>
            </a:r>
            <a:r>
              <a:rPr lang="hr-HR" sz="3200" dirty="0"/>
              <a:t> </a:t>
            </a:r>
          </a:p>
          <a:p>
            <a:pPr>
              <a:spcAft>
                <a:spcPts val="600"/>
              </a:spcAft>
            </a:pPr>
            <a:r>
              <a:rPr lang="hr-HR" sz="3200" dirty="0">
                <a:cs typeface="Times New Roman" pitchFamily="18" charset="0"/>
              </a:rPr>
              <a:t>Provjeravajuća</a:t>
            </a:r>
            <a:r>
              <a:rPr lang="hr-HR" sz="3200" dirty="0"/>
              <a:t> </a:t>
            </a:r>
          </a:p>
          <a:p>
            <a:pPr>
              <a:spcAft>
                <a:spcPts val="600"/>
              </a:spcAft>
            </a:pPr>
            <a:r>
              <a:rPr lang="hr-HR" sz="3200" dirty="0">
                <a:cs typeface="Times New Roman" pitchFamily="18" charset="0"/>
              </a:rPr>
              <a:t>Višestruka</a:t>
            </a:r>
            <a:r>
              <a:rPr lang="hr-HR" sz="3200" dirty="0"/>
              <a:t> 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4CAE95C6-FBB3-48B6-99F0-388D5F9677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1661773"/>
            <a:ext cx="5458252" cy="35478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build="p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7773987" cy="896938"/>
          </a:xfrm>
        </p:spPr>
        <p:txBody>
          <a:bodyPr>
            <a:normAutofit/>
          </a:bodyPr>
          <a:lstStyle/>
          <a:p>
            <a:r>
              <a:rPr lang="hr-H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itchFamily="18" charset="0"/>
              </a:rPr>
              <a:t>Otvorena</a:t>
            </a:r>
            <a:endParaRPr lang="hr-HR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772816"/>
            <a:ext cx="8299450" cy="48965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2400" b="1" i="1" dirty="0">
                <a:cs typeface="Times New Roman" pitchFamily="18" charset="0"/>
              </a:rPr>
              <a:t>Primjer: </a:t>
            </a:r>
            <a:endParaRPr lang="hr-HR" sz="2400" b="1" i="1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hr-HR" sz="2400" b="1" i="1" dirty="0">
                <a:solidFill>
                  <a:srgbClr val="0070C0"/>
                </a:solidFill>
                <a:cs typeface="Times New Roman" pitchFamily="18" charset="0"/>
              </a:rPr>
              <a:t>Kako ste? Što Vas mu</a:t>
            </a:r>
            <a:r>
              <a:rPr lang="hr-HR" sz="2400" b="1" i="1" dirty="0">
                <a:solidFill>
                  <a:srgbClr val="0070C0"/>
                </a:solidFill>
              </a:rPr>
              <a:t>č</a:t>
            </a:r>
            <a:r>
              <a:rPr lang="hr-HR" sz="2400" b="1" i="1" dirty="0">
                <a:solidFill>
                  <a:srgbClr val="0070C0"/>
                </a:solidFill>
                <a:cs typeface="Times New Roman" pitchFamily="18" charset="0"/>
              </a:rPr>
              <a:t>i? Mo</a:t>
            </a:r>
            <a:r>
              <a:rPr lang="hr-HR" sz="2400" b="1" i="1" dirty="0">
                <a:solidFill>
                  <a:srgbClr val="0070C0"/>
                </a:solidFill>
              </a:rPr>
              <a:t>ž</a:t>
            </a:r>
            <a:r>
              <a:rPr lang="hr-HR" sz="2400" b="1" i="1" dirty="0">
                <a:solidFill>
                  <a:srgbClr val="0070C0"/>
                </a:solidFill>
                <a:cs typeface="Times New Roman" pitchFamily="18" charset="0"/>
              </a:rPr>
              <a:t>ete li mi </a:t>
            </a:r>
            <a:r>
              <a:rPr lang="hr-HR" sz="2400" b="1" i="1" dirty="0">
                <a:solidFill>
                  <a:srgbClr val="0070C0"/>
                </a:solidFill>
              </a:rPr>
              <a:t>reći </a:t>
            </a:r>
            <a:r>
              <a:rPr lang="hr-HR" sz="2400" b="1" i="1" dirty="0">
                <a:solidFill>
                  <a:srgbClr val="0070C0"/>
                </a:solidFill>
                <a:cs typeface="Times New Roman" pitchFamily="18" charset="0"/>
              </a:rPr>
              <a:t>nešto o Vašoj obitelji?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hr-HR" sz="2400" b="1" i="1" dirty="0">
              <a:solidFill>
                <a:srgbClr val="0070C0"/>
              </a:solidFill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hr-HR" sz="2400" b="1" i="1" dirty="0">
                <a:cs typeface="Times New Roman" pitchFamily="18" charset="0"/>
              </a:rPr>
              <a:t>Prednost</a:t>
            </a:r>
            <a:r>
              <a:rPr lang="hr-HR" sz="2400" b="1" dirty="0">
                <a:cs typeface="Times New Roman" pitchFamily="18" charset="0"/>
              </a:rPr>
              <a:t>: </a:t>
            </a:r>
            <a:endParaRPr lang="hr-HR" sz="2400" b="1" dirty="0"/>
          </a:p>
          <a:p>
            <a:pPr lvl="1">
              <a:lnSpc>
                <a:spcPct val="90000"/>
              </a:lnSpc>
            </a:pPr>
            <a:r>
              <a:rPr lang="hr-HR" sz="2400" dirty="0">
                <a:solidFill>
                  <a:srgbClr val="0070C0"/>
                </a:solidFill>
                <a:cs typeface="Times New Roman" pitchFamily="18" charset="0"/>
              </a:rPr>
              <a:t>sugovornik mo</a:t>
            </a:r>
            <a:r>
              <a:rPr lang="hr-HR" sz="2400" dirty="0">
                <a:solidFill>
                  <a:srgbClr val="0070C0"/>
                </a:solidFill>
              </a:rPr>
              <a:t>ž</a:t>
            </a:r>
            <a:r>
              <a:rPr lang="hr-HR" sz="2400" dirty="0">
                <a:solidFill>
                  <a:srgbClr val="0070C0"/>
                </a:solidFill>
                <a:cs typeface="Times New Roman" pitchFamily="18" charset="0"/>
              </a:rPr>
              <a:t>e slobodno govoriti o onome što smatra</a:t>
            </a:r>
            <a:r>
              <a:rPr lang="hr-HR" sz="2400" dirty="0">
                <a:solidFill>
                  <a:srgbClr val="0070C0"/>
                </a:solidFill>
              </a:rPr>
              <a:t> </a:t>
            </a:r>
            <a:r>
              <a:rPr lang="hr-HR" sz="2400" dirty="0">
                <a:solidFill>
                  <a:srgbClr val="0070C0"/>
                </a:solidFill>
                <a:cs typeface="Times New Roman" pitchFamily="18" charset="0"/>
              </a:rPr>
              <a:t>va</a:t>
            </a:r>
            <a:r>
              <a:rPr lang="hr-HR" sz="2400" dirty="0">
                <a:solidFill>
                  <a:srgbClr val="0070C0"/>
                </a:solidFill>
              </a:rPr>
              <a:t>ž</a:t>
            </a:r>
            <a:r>
              <a:rPr lang="hr-HR" sz="2400" dirty="0">
                <a:solidFill>
                  <a:srgbClr val="0070C0"/>
                </a:solidFill>
                <a:cs typeface="Times New Roman" pitchFamily="18" charset="0"/>
              </a:rPr>
              <a:t>nim;</a:t>
            </a:r>
          </a:p>
          <a:p>
            <a:pPr marL="411480" lvl="1" indent="0">
              <a:lnSpc>
                <a:spcPct val="90000"/>
              </a:lnSpc>
              <a:buNone/>
            </a:pPr>
            <a:endParaRPr lang="hr-HR" sz="2400" dirty="0">
              <a:solidFill>
                <a:srgbClr val="0070C0"/>
              </a:solidFill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hr-HR" sz="2400" b="1" i="1" dirty="0">
                <a:cs typeface="Times New Roman" pitchFamily="18" charset="0"/>
              </a:rPr>
              <a:t>Nedostaci</a:t>
            </a:r>
            <a:r>
              <a:rPr lang="hr-HR" sz="2400" b="1" dirty="0">
                <a:cs typeface="Times New Roman" pitchFamily="18" charset="0"/>
              </a:rPr>
              <a:t>:</a:t>
            </a:r>
            <a:r>
              <a:rPr lang="hr-HR" sz="2400" dirty="0">
                <a:cs typeface="Times New Roman" pitchFamily="18" charset="0"/>
              </a:rPr>
              <a:t>	</a:t>
            </a:r>
            <a:endParaRPr lang="hr-HR" sz="2400" dirty="0"/>
          </a:p>
          <a:p>
            <a:pPr lvl="1">
              <a:lnSpc>
                <a:spcPct val="90000"/>
              </a:lnSpc>
            </a:pPr>
            <a:r>
              <a:rPr lang="hr-HR" sz="2400" dirty="0">
                <a:solidFill>
                  <a:srgbClr val="0070C0"/>
                </a:solidFill>
                <a:cs typeface="Times New Roman" pitchFamily="18" charset="0"/>
              </a:rPr>
              <a:t>mogu biti neprimjerena za dobivanje</a:t>
            </a:r>
            <a:r>
              <a:rPr lang="hr-HR" sz="2400" dirty="0">
                <a:solidFill>
                  <a:srgbClr val="0070C0"/>
                </a:solidFill>
              </a:rPr>
              <a:t> </a:t>
            </a:r>
            <a:r>
              <a:rPr lang="hr-HR" sz="2400" dirty="0">
                <a:solidFill>
                  <a:srgbClr val="0070C0"/>
                </a:solidFill>
                <a:cs typeface="Times New Roman" pitchFamily="18" charset="0"/>
              </a:rPr>
              <a:t>konkretnih podataka;</a:t>
            </a:r>
            <a:endParaRPr lang="hr-HR" sz="2400" dirty="0">
              <a:solidFill>
                <a:srgbClr val="0070C0"/>
              </a:solidFill>
            </a:endParaRPr>
          </a:p>
          <a:p>
            <a:pPr lvl="1">
              <a:lnSpc>
                <a:spcPct val="90000"/>
              </a:lnSpc>
            </a:pPr>
            <a:r>
              <a:rPr lang="hr-HR" sz="2400" dirty="0" err="1">
                <a:solidFill>
                  <a:srgbClr val="0070C0"/>
                </a:solidFill>
                <a:cs typeface="Times New Roman" pitchFamily="18" charset="0"/>
              </a:rPr>
              <a:t>prepoticajna</a:t>
            </a:r>
            <a:r>
              <a:rPr lang="hr-HR" sz="2400" dirty="0">
                <a:solidFill>
                  <a:srgbClr val="0070C0"/>
                </a:solidFill>
                <a:cs typeface="Times New Roman" pitchFamily="18" charset="0"/>
              </a:rPr>
              <a:t> za pričljive osobe.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33B6DB4-9AAF-417E-9229-EE885B35E4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9217" y="0"/>
            <a:ext cx="1982843" cy="2120117"/>
          </a:xfrm>
          <a:prstGeom prst="rect">
            <a:avLst/>
          </a:prstGeom>
        </p:spPr>
      </p:pic>
      <p:sp>
        <p:nvSpPr>
          <p:cNvPr id="3" name="Pravokutnik 2">
            <a:extLst>
              <a:ext uri="{FF2B5EF4-FFF2-40B4-BE49-F238E27FC236}">
                <a16:creationId xmlns:a16="http://schemas.microsoft.com/office/drawing/2014/main" id="{00216C31-E49F-41F5-9882-EB1B523534F4}"/>
              </a:ext>
            </a:extLst>
          </p:cNvPr>
          <p:cNvSpPr/>
          <p:nvPr/>
        </p:nvSpPr>
        <p:spPr>
          <a:xfrm>
            <a:off x="7139217" y="1772815"/>
            <a:ext cx="1982843" cy="34730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6324600" cy="1143000"/>
          </a:xfrm>
        </p:spPr>
        <p:txBody>
          <a:bodyPr>
            <a:normAutofit/>
          </a:bodyPr>
          <a:lstStyle/>
          <a:p>
            <a:r>
              <a:rPr lang="hr-H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itchFamily="18" charset="0"/>
              </a:rPr>
              <a:t>Zatvorena</a:t>
            </a:r>
            <a:r>
              <a:rPr lang="hr-H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700808"/>
            <a:ext cx="8135938" cy="4916487"/>
          </a:xfrm>
        </p:spPr>
        <p:txBody>
          <a:bodyPr>
            <a:normAutofit lnSpcReduction="10000"/>
          </a:bodyPr>
          <a:lstStyle/>
          <a:p>
            <a:r>
              <a:rPr lang="hr-HR" b="1" i="1" dirty="0">
                <a:cs typeface="Times New Roman" pitchFamily="18" charset="0"/>
              </a:rPr>
              <a:t>Primjer: </a:t>
            </a:r>
            <a:endParaRPr lang="hr-HR" b="1" i="1" dirty="0"/>
          </a:p>
          <a:p>
            <a:pPr>
              <a:buFontTx/>
              <a:buNone/>
            </a:pPr>
            <a:r>
              <a:rPr lang="hr-HR" b="1" i="1" dirty="0">
                <a:solidFill>
                  <a:srgbClr val="0070C0"/>
                </a:solidFill>
                <a:cs typeface="Times New Roman" pitchFamily="18" charset="0"/>
              </a:rPr>
              <a:t>Ime? Adresa? Koji je datum Vašeg rođenja?</a:t>
            </a:r>
          </a:p>
          <a:p>
            <a:pPr>
              <a:buFontTx/>
              <a:buNone/>
            </a:pPr>
            <a:endParaRPr lang="hr-HR" sz="1000" b="1" i="1" dirty="0">
              <a:solidFill>
                <a:srgbClr val="0070C0"/>
              </a:solidFill>
              <a:cs typeface="Arial" pitchFamily="34" charset="0"/>
            </a:endParaRPr>
          </a:p>
          <a:p>
            <a:r>
              <a:rPr lang="hr-HR" b="1" i="1" dirty="0">
                <a:cs typeface="Times New Roman" pitchFamily="18" charset="0"/>
              </a:rPr>
              <a:t>Prednosti</a:t>
            </a:r>
            <a:r>
              <a:rPr lang="hr-HR" b="1" dirty="0">
                <a:cs typeface="Times New Roman" pitchFamily="18" charset="0"/>
              </a:rPr>
              <a:t>: </a:t>
            </a:r>
            <a:r>
              <a:rPr lang="hr-HR" dirty="0">
                <a:cs typeface="Times New Roman" pitchFamily="18" charset="0"/>
              </a:rPr>
              <a:t>	</a:t>
            </a:r>
            <a:endParaRPr lang="hr-HR" dirty="0"/>
          </a:p>
          <a:p>
            <a:pPr lvl="1"/>
            <a:r>
              <a:rPr lang="hr-HR" sz="2800" dirty="0">
                <a:solidFill>
                  <a:srgbClr val="0070C0"/>
                </a:solidFill>
                <a:cs typeface="Times New Roman" pitchFamily="18" charset="0"/>
              </a:rPr>
              <a:t>jasna i nedvosmislena;</a:t>
            </a:r>
            <a:endParaRPr lang="hr-HR" sz="2800" dirty="0">
              <a:solidFill>
                <a:srgbClr val="0070C0"/>
              </a:solidFill>
              <a:cs typeface="Arial" pitchFamily="34" charset="0"/>
            </a:endParaRPr>
          </a:p>
          <a:p>
            <a:pPr lvl="1"/>
            <a:r>
              <a:rPr lang="hr-HR" sz="2800" dirty="0">
                <a:solidFill>
                  <a:srgbClr val="0070C0"/>
                </a:solidFill>
                <a:cs typeface="Times New Roman" pitchFamily="18" charset="0"/>
              </a:rPr>
              <a:t>pogodna za brzo prikupljanje konkretnih podataka.</a:t>
            </a:r>
          </a:p>
          <a:p>
            <a:pPr marL="411480" lvl="1" indent="0">
              <a:buNone/>
            </a:pPr>
            <a:endParaRPr lang="hr-HR" sz="1000" dirty="0">
              <a:solidFill>
                <a:srgbClr val="0070C0"/>
              </a:solidFill>
              <a:cs typeface="Arial" pitchFamily="34" charset="0"/>
            </a:endParaRPr>
          </a:p>
          <a:p>
            <a:r>
              <a:rPr lang="hr-HR" b="1" i="1" dirty="0">
                <a:cs typeface="Times New Roman" pitchFamily="18" charset="0"/>
              </a:rPr>
              <a:t>Nedostaci</a:t>
            </a:r>
            <a:r>
              <a:rPr lang="hr-HR" b="1" dirty="0">
                <a:cs typeface="Times New Roman" pitchFamily="18" charset="0"/>
              </a:rPr>
              <a:t>: </a:t>
            </a:r>
            <a:r>
              <a:rPr lang="hr-HR" dirty="0">
                <a:cs typeface="Times New Roman" pitchFamily="18" charset="0"/>
              </a:rPr>
              <a:t>	</a:t>
            </a:r>
            <a:endParaRPr lang="hr-HR" dirty="0"/>
          </a:p>
          <a:p>
            <a:pPr lvl="1"/>
            <a:r>
              <a:rPr lang="hr-HR" sz="2800" dirty="0">
                <a:solidFill>
                  <a:srgbClr val="0070C0"/>
                </a:solidFill>
                <a:cs typeface="Times New Roman" pitchFamily="18" charset="0"/>
              </a:rPr>
              <a:t>razgovor se može doimati kao ispitivanje;</a:t>
            </a:r>
            <a:endParaRPr lang="hr-HR" sz="2800" dirty="0">
              <a:solidFill>
                <a:srgbClr val="0070C0"/>
              </a:solidFill>
              <a:cs typeface="Arial" pitchFamily="34" charset="0"/>
            </a:endParaRPr>
          </a:p>
          <a:p>
            <a:pPr lvl="1"/>
            <a:r>
              <a:rPr lang="hr-HR" sz="2800" dirty="0">
                <a:solidFill>
                  <a:srgbClr val="0070C0"/>
                </a:solidFill>
                <a:cs typeface="Times New Roman" pitchFamily="18" charset="0"/>
              </a:rPr>
              <a:t>odra</a:t>
            </a:r>
            <a:r>
              <a:rPr lang="hr-HR" sz="2800" dirty="0">
                <a:solidFill>
                  <a:srgbClr val="0070C0"/>
                </a:solidFill>
              </a:rPr>
              <a:t>ž</a:t>
            </a:r>
            <a:r>
              <a:rPr lang="hr-HR" sz="2800" dirty="0">
                <a:solidFill>
                  <a:srgbClr val="0070C0"/>
                </a:solidFill>
                <a:cs typeface="Times New Roman" pitchFamily="18" charset="0"/>
              </a:rPr>
              <a:t>avaju gledišta onoga tko ih postavlja.</a:t>
            </a:r>
            <a:r>
              <a:rPr lang="hr-HR" sz="28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3B80E2F8-0D01-4659-A425-B5FA20381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116632"/>
            <a:ext cx="2143125" cy="2143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76672"/>
            <a:ext cx="6324600" cy="935038"/>
          </a:xfrm>
        </p:spPr>
        <p:txBody>
          <a:bodyPr/>
          <a:lstStyle/>
          <a:p>
            <a:r>
              <a:rPr lang="hr-H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itchFamily="18" charset="0"/>
              </a:rPr>
              <a:t>Sugestivna</a:t>
            </a:r>
            <a:r>
              <a:rPr lang="hr-H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628775"/>
            <a:ext cx="8223250" cy="4824413"/>
          </a:xfrm>
        </p:spPr>
        <p:txBody>
          <a:bodyPr>
            <a:normAutofit lnSpcReduction="10000"/>
          </a:bodyPr>
          <a:lstStyle/>
          <a:p>
            <a:pPr algn="just"/>
            <a:r>
              <a:rPr lang="hr-HR" sz="2800" b="1" i="1" dirty="0">
                <a:cs typeface="Times New Roman" pitchFamily="18" charset="0"/>
              </a:rPr>
              <a:t>Primjer: </a:t>
            </a:r>
            <a:endParaRPr lang="hr-HR" sz="2800" b="1" i="1" dirty="0"/>
          </a:p>
          <a:p>
            <a:pPr lvl="1" algn="just">
              <a:buFontTx/>
              <a:buNone/>
            </a:pPr>
            <a:r>
              <a:rPr lang="hr-HR" sz="2800" b="1" i="1" dirty="0">
                <a:solidFill>
                  <a:srgbClr val="0070C0"/>
                </a:solidFill>
                <a:cs typeface="Times New Roman" pitchFamily="18" charset="0"/>
              </a:rPr>
              <a:t>Onda, od danas više ne</a:t>
            </a:r>
            <a:r>
              <a:rPr lang="hr-HR" sz="2800" b="1" i="1" dirty="0">
                <a:solidFill>
                  <a:srgbClr val="0070C0"/>
                </a:solidFill>
              </a:rPr>
              <a:t>ć</a:t>
            </a:r>
            <a:r>
              <a:rPr lang="hr-HR" sz="2800" b="1" i="1" dirty="0">
                <a:solidFill>
                  <a:srgbClr val="0070C0"/>
                </a:solidFill>
                <a:cs typeface="Times New Roman" pitchFamily="18" charset="0"/>
              </a:rPr>
              <a:t>ete pušiti, zar ne? </a:t>
            </a:r>
          </a:p>
          <a:p>
            <a:pPr lvl="1" algn="just">
              <a:buFontTx/>
              <a:buNone/>
            </a:pPr>
            <a:endParaRPr lang="hr-HR" sz="2800" b="1" dirty="0">
              <a:solidFill>
                <a:srgbClr val="0070C0"/>
              </a:solidFill>
              <a:cs typeface="Arial" pitchFamily="34" charset="0"/>
            </a:endParaRPr>
          </a:p>
          <a:p>
            <a:pPr algn="just"/>
            <a:r>
              <a:rPr lang="hr-HR" sz="2800" b="1" i="1" dirty="0">
                <a:cs typeface="Times New Roman" pitchFamily="18" charset="0"/>
              </a:rPr>
              <a:t>Prednosti</a:t>
            </a:r>
            <a:r>
              <a:rPr lang="hr-HR" sz="2800" b="1" dirty="0">
                <a:cs typeface="Times New Roman" pitchFamily="18" charset="0"/>
              </a:rPr>
              <a:t>:</a:t>
            </a:r>
            <a:r>
              <a:rPr lang="hr-HR" sz="2800" dirty="0">
                <a:cs typeface="Times New Roman" pitchFamily="18" charset="0"/>
              </a:rPr>
              <a:t>	</a:t>
            </a:r>
            <a:endParaRPr lang="hr-HR" sz="2800" dirty="0"/>
          </a:p>
          <a:p>
            <a:pPr lvl="1" algn="just"/>
            <a:r>
              <a:rPr lang="hr-HR" sz="2800" dirty="0">
                <a:solidFill>
                  <a:srgbClr val="0070C0"/>
                </a:solidFill>
                <a:cs typeface="Times New Roman" pitchFamily="18" charset="0"/>
              </a:rPr>
              <a:t>potiču izjašnjavanje;</a:t>
            </a:r>
            <a:endParaRPr lang="hr-HR" sz="2800" b="1" dirty="0">
              <a:solidFill>
                <a:srgbClr val="0070C0"/>
              </a:solidFill>
              <a:cs typeface="Arial" pitchFamily="34" charset="0"/>
            </a:endParaRPr>
          </a:p>
          <a:p>
            <a:pPr lvl="1" algn="just"/>
            <a:r>
              <a:rPr lang="hr-HR" sz="2800" dirty="0">
                <a:solidFill>
                  <a:srgbClr val="0070C0"/>
                </a:solidFill>
                <a:cs typeface="Times New Roman" pitchFamily="18" charset="0"/>
              </a:rPr>
              <a:t>zadržavaju sugovornika na temi</a:t>
            </a:r>
          </a:p>
          <a:p>
            <a:pPr marL="411480" lvl="1" indent="0" algn="just">
              <a:buNone/>
            </a:pPr>
            <a:endParaRPr lang="hr-HR" sz="2800" b="1" dirty="0">
              <a:solidFill>
                <a:srgbClr val="0070C0"/>
              </a:solidFill>
              <a:cs typeface="Arial" pitchFamily="34" charset="0"/>
            </a:endParaRPr>
          </a:p>
          <a:p>
            <a:pPr algn="just"/>
            <a:r>
              <a:rPr lang="hr-HR" sz="2800" b="1" i="1" dirty="0">
                <a:cs typeface="Times New Roman" pitchFamily="18" charset="0"/>
              </a:rPr>
              <a:t>Nedostaci</a:t>
            </a:r>
            <a:r>
              <a:rPr lang="hr-HR" sz="2800" b="1" dirty="0">
                <a:cs typeface="Times New Roman" pitchFamily="18" charset="0"/>
              </a:rPr>
              <a:t>:</a:t>
            </a:r>
            <a:endParaRPr lang="hr-HR" sz="2800" b="1" dirty="0"/>
          </a:p>
          <a:p>
            <a:pPr lvl="1" algn="just"/>
            <a:r>
              <a:rPr lang="hr-HR" sz="2800" dirty="0">
                <a:solidFill>
                  <a:srgbClr val="0070C0"/>
                </a:solidFill>
                <a:cs typeface="Times New Roman" pitchFamily="18" charset="0"/>
              </a:rPr>
              <a:t>potiču izražavanje slaganja;</a:t>
            </a:r>
            <a:endParaRPr lang="hr-HR" sz="2800" b="1" dirty="0">
              <a:solidFill>
                <a:srgbClr val="0070C0"/>
              </a:solidFill>
              <a:cs typeface="Arial" pitchFamily="34" charset="0"/>
            </a:endParaRPr>
          </a:p>
          <a:p>
            <a:pPr lvl="1"/>
            <a:r>
              <a:rPr lang="hr-HR" sz="2800" dirty="0">
                <a:solidFill>
                  <a:srgbClr val="0070C0"/>
                </a:solidFill>
                <a:cs typeface="Times New Roman" pitchFamily="18" charset="0"/>
              </a:rPr>
              <a:t>mogu se do</a:t>
            </a:r>
            <a:r>
              <a:rPr lang="hr-HR" sz="2800" dirty="0">
                <a:solidFill>
                  <a:srgbClr val="0070C0"/>
                </a:solidFill>
              </a:rPr>
              <a:t>ž</a:t>
            </a:r>
            <a:r>
              <a:rPr lang="hr-HR" sz="2800" dirty="0">
                <a:solidFill>
                  <a:srgbClr val="0070C0"/>
                </a:solidFill>
                <a:cs typeface="Times New Roman" pitchFamily="18" charset="0"/>
              </a:rPr>
              <a:t>ivjeti kao prijete</a:t>
            </a:r>
            <a:r>
              <a:rPr lang="hr-HR" sz="2800" dirty="0">
                <a:solidFill>
                  <a:srgbClr val="0070C0"/>
                </a:solidFill>
              </a:rPr>
              <a:t>ć</a:t>
            </a:r>
            <a:r>
              <a:rPr lang="hr-HR" sz="2800" dirty="0">
                <a:solidFill>
                  <a:srgbClr val="0070C0"/>
                </a:solidFill>
                <a:cs typeface="Times New Roman" pitchFamily="18" charset="0"/>
              </a:rPr>
              <a:t>a</a:t>
            </a:r>
            <a:endParaRPr lang="hr-HR" sz="2800" dirty="0">
              <a:solidFill>
                <a:srgbClr val="0070C0"/>
              </a:solidFill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A4518A3-3D91-4713-9A0D-62DC82C0F6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2780928"/>
            <a:ext cx="2708920" cy="27089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207375" cy="935038"/>
          </a:xfrm>
        </p:spPr>
        <p:txBody>
          <a:bodyPr>
            <a:normAutofit/>
          </a:bodyPr>
          <a:lstStyle/>
          <a:p>
            <a:r>
              <a:rPr lang="hr-H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itchFamily="18" charset="0"/>
              </a:rPr>
              <a:t>Provjeravaju</a:t>
            </a:r>
            <a:r>
              <a:rPr lang="hr-H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ć</a:t>
            </a:r>
            <a:r>
              <a:rPr lang="hr-H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itchFamily="18" charset="0"/>
              </a:rPr>
              <a:t>a</a:t>
            </a:r>
            <a:r>
              <a:rPr lang="hr-HR" sz="3600" b="1" dirty="0">
                <a:latin typeface="+mn-lt"/>
              </a:rPr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772816"/>
            <a:ext cx="8299450" cy="4608413"/>
          </a:xfrm>
        </p:spPr>
        <p:txBody>
          <a:bodyPr>
            <a:normAutofit/>
          </a:bodyPr>
          <a:lstStyle/>
          <a:p>
            <a:r>
              <a:rPr lang="hr-HR" sz="2400" b="1" i="1" dirty="0">
                <a:cs typeface="Times New Roman" pitchFamily="18" charset="0"/>
              </a:rPr>
              <a:t>Primjer: </a:t>
            </a:r>
            <a:endParaRPr lang="hr-HR" sz="2400" b="1" i="1" dirty="0"/>
          </a:p>
          <a:p>
            <a:pPr>
              <a:buFontTx/>
              <a:buNone/>
            </a:pPr>
            <a:r>
              <a:rPr lang="hr-HR" sz="2400" b="1" i="1" dirty="0">
                <a:solidFill>
                  <a:srgbClr val="0070C0"/>
                </a:solidFill>
                <a:cs typeface="Times New Roman" pitchFamily="18" charset="0"/>
              </a:rPr>
              <a:t>Ako Vas dobro razumijem, Vi biste </a:t>
            </a:r>
            <a:r>
              <a:rPr lang="hr-HR" sz="2400" b="1" i="1" dirty="0">
                <a:solidFill>
                  <a:srgbClr val="0070C0"/>
                </a:solidFill>
              </a:rPr>
              <a:t>ž</a:t>
            </a:r>
            <a:r>
              <a:rPr lang="hr-HR" sz="2400" b="1" i="1" dirty="0">
                <a:solidFill>
                  <a:srgbClr val="0070C0"/>
                </a:solidFill>
                <a:cs typeface="Times New Roman" pitchFamily="18" charset="0"/>
              </a:rPr>
              <a:t>eljeli ponoviti testiranje?</a:t>
            </a:r>
          </a:p>
          <a:p>
            <a:pPr>
              <a:buFontTx/>
              <a:buNone/>
            </a:pPr>
            <a:endParaRPr lang="hr-HR" sz="2400" b="1" i="1" dirty="0">
              <a:solidFill>
                <a:srgbClr val="0070C0"/>
              </a:solidFill>
              <a:cs typeface="Arial" pitchFamily="34" charset="0"/>
            </a:endParaRPr>
          </a:p>
          <a:p>
            <a:r>
              <a:rPr lang="hr-HR" sz="2400" b="1" i="1" dirty="0">
                <a:cs typeface="Times New Roman" pitchFamily="18" charset="0"/>
              </a:rPr>
              <a:t>Prednost</a:t>
            </a:r>
            <a:r>
              <a:rPr lang="hr-HR" sz="2400" b="1" dirty="0">
                <a:cs typeface="Times New Roman" pitchFamily="18" charset="0"/>
              </a:rPr>
              <a:t>:</a:t>
            </a:r>
            <a:r>
              <a:rPr lang="hr-HR" sz="2400" dirty="0">
                <a:cs typeface="Times New Roman" pitchFamily="18" charset="0"/>
              </a:rPr>
              <a:t> 	</a:t>
            </a:r>
            <a:endParaRPr lang="hr-HR" sz="2400" dirty="0"/>
          </a:p>
          <a:p>
            <a:pPr lvl="1"/>
            <a:r>
              <a:rPr lang="hr-HR" sz="2400" dirty="0">
                <a:solidFill>
                  <a:srgbClr val="0070C0"/>
                </a:solidFill>
                <a:cs typeface="Times New Roman" pitchFamily="18" charset="0"/>
              </a:rPr>
              <a:t>provjerava se razumijevanje poruke i na taj na</a:t>
            </a:r>
            <a:r>
              <a:rPr lang="hr-HR" sz="2400" dirty="0">
                <a:solidFill>
                  <a:srgbClr val="0070C0"/>
                </a:solidFill>
              </a:rPr>
              <a:t>č</a:t>
            </a:r>
            <a:r>
              <a:rPr lang="hr-HR" sz="2400" dirty="0">
                <a:solidFill>
                  <a:srgbClr val="0070C0"/>
                </a:solidFill>
                <a:cs typeface="Times New Roman" pitchFamily="18" charset="0"/>
              </a:rPr>
              <a:t>in sprječavaju</a:t>
            </a:r>
            <a:r>
              <a:rPr lang="hr-HR" sz="2400" dirty="0">
                <a:solidFill>
                  <a:srgbClr val="0070C0"/>
                </a:solidFill>
              </a:rPr>
              <a:t> </a:t>
            </a:r>
            <a:r>
              <a:rPr lang="hr-HR" sz="2400" dirty="0">
                <a:solidFill>
                  <a:srgbClr val="0070C0"/>
                </a:solidFill>
                <a:cs typeface="Times New Roman" pitchFamily="18" charset="0"/>
              </a:rPr>
              <a:t>nesporazumi i pogrešni zaključci</a:t>
            </a:r>
            <a:r>
              <a:rPr lang="hr-HR" sz="2400" b="1" dirty="0">
                <a:solidFill>
                  <a:srgbClr val="0070C0"/>
                </a:solidFill>
                <a:cs typeface="Times New Roman" pitchFamily="18" charset="0"/>
              </a:rPr>
              <a:t>.</a:t>
            </a:r>
          </a:p>
          <a:p>
            <a:pPr marL="411480" lvl="1" indent="0">
              <a:buNone/>
            </a:pPr>
            <a:endParaRPr lang="hr-HR" sz="2400" b="1" dirty="0">
              <a:solidFill>
                <a:srgbClr val="0070C0"/>
              </a:solidFill>
              <a:cs typeface="Times New Roman" pitchFamily="18" charset="0"/>
            </a:endParaRPr>
          </a:p>
          <a:p>
            <a:r>
              <a:rPr lang="hr-HR" sz="2400" b="1" i="1" dirty="0">
                <a:cs typeface="Times New Roman" pitchFamily="18" charset="0"/>
              </a:rPr>
              <a:t>Nedostatak</a:t>
            </a:r>
            <a:r>
              <a:rPr lang="hr-HR" sz="2400" i="1" dirty="0">
                <a:cs typeface="Times New Roman" pitchFamily="18" charset="0"/>
              </a:rPr>
              <a:t>:</a:t>
            </a:r>
            <a:r>
              <a:rPr lang="hr-HR" sz="2400" dirty="0">
                <a:cs typeface="Times New Roman" pitchFamily="18" charset="0"/>
              </a:rPr>
              <a:t>	</a:t>
            </a:r>
            <a:endParaRPr lang="hr-HR" sz="2400" dirty="0"/>
          </a:p>
          <a:p>
            <a:pPr lvl="1"/>
            <a:r>
              <a:rPr lang="hr-HR" sz="2400" dirty="0">
                <a:solidFill>
                  <a:srgbClr val="0070C0"/>
                </a:solidFill>
                <a:cs typeface="Times New Roman" pitchFamily="18" charset="0"/>
              </a:rPr>
              <a:t>mogu iznenaditi sugovornika i doimati se kao preslušavanje</a:t>
            </a:r>
            <a:r>
              <a:rPr lang="hr-HR" sz="2400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9BF12BC-B03A-4BB4-BDEF-7D5642A365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3013" y="260648"/>
            <a:ext cx="1809898" cy="180989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548680"/>
            <a:ext cx="7056437" cy="792162"/>
          </a:xfrm>
        </p:spPr>
        <p:txBody>
          <a:bodyPr>
            <a:noAutofit/>
          </a:bodyPr>
          <a:lstStyle/>
          <a:p>
            <a:r>
              <a:rPr lang="hr-H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itchFamily="18" charset="0"/>
              </a:rPr>
              <a:t>Višestruka</a:t>
            </a:r>
            <a:r>
              <a:rPr lang="hr-H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700808"/>
            <a:ext cx="8223250" cy="4992687"/>
          </a:xfrm>
        </p:spPr>
        <p:txBody>
          <a:bodyPr>
            <a:normAutofit/>
          </a:bodyPr>
          <a:lstStyle/>
          <a:p>
            <a:r>
              <a:rPr lang="hr-HR" sz="2400" b="1" i="1" dirty="0">
                <a:cs typeface="Times New Roman" pitchFamily="18" charset="0"/>
              </a:rPr>
              <a:t>Primjer: </a:t>
            </a:r>
            <a:endParaRPr lang="hr-HR" sz="2400" b="1" i="1" dirty="0"/>
          </a:p>
          <a:p>
            <a:pPr>
              <a:buFontTx/>
              <a:buNone/>
            </a:pPr>
            <a:r>
              <a:rPr lang="hr-HR" sz="2400" b="1" i="1" dirty="0">
                <a:solidFill>
                  <a:srgbClr val="0070C0"/>
                </a:solidFill>
                <a:cs typeface="Times New Roman" pitchFamily="18" charset="0"/>
              </a:rPr>
              <a:t>“I što ste onda napravili? Jeste li otišli na razgovor za posao ili ste ga odgodili? Kako ste donijeli odluku?  Kakve su bile reakcije obitelji? Jeste li im uop</a:t>
            </a:r>
            <a:r>
              <a:rPr lang="hr-HR" sz="2400" b="1" i="1" dirty="0">
                <a:solidFill>
                  <a:srgbClr val="0070C0"/>
                </a:solidFill>
              </a:rPr>
              <a:t>ć</a:t>
            </a:r>
            <a:r>
              <a:rPr lang="hr-HR" sz="2400" b="1" i="1" dirty="0">
                <a:solidFill>
                  <a:srgbClr val="0070C0"/>
                </a:solidFill>
                <a:cs typeface="Times New Roman" pitchFamily="18" charset="0"/>
              </a:rPr>
              <a:t>e rekli…”</a:t>
            </a:r>
          </a:p>
          <a:p>
            <a:pPr>
              <a:buFontTx/>
              <a:buNone/>
            </a:pPr>
            <a:endParaRPr lang="hr-HR" sz="2400" b="1" dirty="0">
              <a:solidFill>
                <a:srgbClr val="0070C0"/>
              </a:solidFill>
              <a:cs typeface="Arial" pitchFamily="34" charset="0"/>
            </a:endParaRPr>
          </a:p>
          <a:p>
            <a:r>
              <a:rPr lang="hr-HR" sz="2400" b="1" i="1" dirty="0">
                <a:cs typeface="Times New Roman" pitchFamily="18" charset="0"/>
              </a:rPr>
              <a:t>Prednost:</a:t>
            </a:r>
            <a:r>
              <a:rPr lang="hr-HR" sz="2400" i="1" dirty="0">
                <a:cs typeface="Times New Roman" pitchFamily="18" charset="0"/>
              </a:rPr>
              <a:t>	</a:t>
            </a:r>
            <a:endParaRPr lang="hr-HR" sz="2400" i="1" dirty="0"/>
          </a:p>
          <a:p>
            <a:pPr lvl="1"/>
            <a:r>
              <a:rPr lang="hr-HR" sz="2400" dirty="0">
                <a:solidFill>
                  <a:srgbClr val="0070C0"/>
                </a:solidFill>
                <a:cs typeface="Times New Roman" pitchFamily="18" charset="0"/>
              </a:rPr>
              <a:t>pokazuje se zainteresiranost i entuzijazam.</a:t>
            </a:r>
          </a:p>
          <a:p>
            <a:pPr marL="411480" lvl="1" indent="0">
              <a:buNone/>
            </a:pPr>
            <a:endParaRPr lang="hr-HR" sz="2400" dirty="0">
              <a:solidFill>
                <a:srgbClr val="0070C0"/>
              </a:solidFill>
              <a:cs typeface="Arial" pitchFamily="34" charset="0"/>
            </a:endParaRPr>
          </a:p>
          <a:p>
            <a:r>
              <a:rPr lang="hr-HR" sz="2400" b="1" i="1" dirty="0">
                <a:cs typeface="Times New Roman" pitchFamily="18" charset="0"/>
              </a:rPr>
              <a:t>Nedostatak</a:t>
            </a:r>
            <a:r>
              <a:rPr lang="hr-HR" sz="2400" i="1" dirty="0">
                <a:cs typeface="Times New Roman" pitchFamily="18" charset="0"/>
              </a:rPr>
              <a:t>:</a:t>
            </a:r>
            <a:endParaRPr lang="hr-HR" sz="2400" i="1" dirty="0"/>
          </a:p>
          <a:p>
            <a:pPr lvl="1"/>
            <a:r>
              <a:rPr lang="hr-HR" sz="2400" dirty="0">
                <a:solidFill>
                  <a:srgbClr val="0070C0"/>
                </a:solidFill>
                <a:cs typeface="Times New Roman" pitchFamily="18" charset="0"/>
              </a:rPr>
              <a:t>mogu biti zbunjujuća jer sugovornik ne zna na koji bi dio</a:t>
            </a:r>
            <a:r>
              <a:rPr lang="hr-HR" sz="2400" dirty="0">
                <a:solidFill>
                  <a:srgbClr val="0070C0"/>
                </a:solidFill>
              </a:rPr>
              <a:t> </a:t>
            </a:r>
            <a:r>
              <a:rPr lang="hr-HR" sz="2400" dirty="0">
                <a:solidFill>
                  <a:srgbClr val="0070C0"/>
                </a:solidFill>
                <a:cs typeface="Times New Roman" pitchFamily="18" charset="0"/>
              </a:rPr>
              <a:t>pitanja  odgovorio</a:t>
            </a:r>
            <a:r>
              <a:rPr lang="hr-HR" sz="2400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F20E8ABE-DB90-4967-BDD6-8204C209D8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0880" y="284270"/>
            <a:ext cx="2513652" cy="17045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7776864" cy="990600"/>
          </a:xfrm>
        </p:spPr>
        <p:txBody>
          <a:bodyPr>
            <a:normAutofit/>
          </a:bodyPr>
          <a:lstStyle/>
          <a:p>
            <a:pPr algn="l"/>
            <a:r>
              <a:rPr lang="hr-H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itchFamily="18" charset="0"/>
              </a:rPr>
              <a:t>Vještina postavljanja pitanja</a:t>
            </a:r>
            <a:r>
              <a:rPr lang="hr-H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628801"/>
            <a:ext cx="8424936" cy="4924400"/>
          </a:xfrm>
        </p:spPr>
        <p:txBody>
          <a:bodyPr/>
          <a:lstStyle/>
          <a:p>
            <a:pPr marL="281178" indent="-171450">
              <a:lnSpc>
                <a:spcPct val="120000"/>
              </a:lnSpc>
            </a:pPr>
            <a:endParaRPr lang="hr-HR" sz="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hr-HR" sz="2600" dirty="0">
                <a:cs typeface="Times New Roman" pitchFamily="18" charset="0"/>
              </a:rPr>
              <a:t>Koristite otvorena pitanja što je </a:t>
            </a:r>
            <a:r>
              <a:rPr lang="hr-HR" sz="2600" dirty="0"/>
              <a:t>č</a:t>
            </a:r>
            <a:r>
              <a:rPr lang="hr-HR" sz="2600" dirty="0">
                <a:cs typeface="Times New Roman" pitchFamily="18" charset="0"/>
              </a:rPr>
              <a:t>eš</a:t>
            </a:r>
            <a:r>
              <a:rPr lang="hr-HR" sz="2600" dirty="0"/>
              <a:t>ć</a:t>
            </a:r>
            <a:r>
              <a:rPr lang="hr-HR" sz="2600" dirty="0">
                <a:cs typeface="Times New Roman" pitchFamily="18" charset="0"/>
              </a:rPr>
              <a:t>e moguće, a osobito na po</a:t>
            </a:r>
            <a:r>
              <a:rPr lang="hr-HR" sz="2600" dirty="0"/>
              <a:t>č</a:t>
            </a:r>
            <a:r>
              <a:rPr lang="hr-HR" sz="2600" dirty="0">
                <a:cs typeface="Times New Roman" pitchFamily="18" charset="0"/>
              </a:rPr>
              <a:t>etku intervjua</a:t>
            </a:r>
          </a:p>
          <a:p>
            <a:pPr>
              <a:lnSpc>
                <a:spcPct val="120000"/>
              </a:lnSpc>
            </a:pPr>
            <a:r>
              <a:rPr lang="hr-HR" sz="2600" dirty="0">
                <a:cs typeface="Times New Roman" pitchFamily="18" charset="0"/>
              </a:rPr>
              <a:t>Da biste dobili specifi</a:t>
            </a:r>
            <a:r>
              <a:rPr lang="hr-HR" sz="2600" dirty="0"/>
              <a:t>č</a:t>
            </a:r>
            <a:r>
              <a:rPr lang="hr-HR" sz="2600" dirty="0">
                <a:cs typeface="Times New Roman" pitchFamily="18" charset="0"/>
              </a:rPr>
              <a:t>ne informacije koristite usmjerena i zatvorena pitanja</a:t>
            </a:r>
          </a:p>
          <a:p>
            <a:pPr marL="281178" indent="-171450">
              <a:lnSpc>
                <a:spcPct val="120000"/>
              </a:lnSpc>
            </a:pPr>
            <a:endParaRPr lang="hr-HR" sz="800" dirty="0"/>
          </a:p>
          <a:p>
            <a:pPr>
              <a:lnSpc>
                <a:spcPct val="120000"/>
              </a:lnSpc>
            </a:pPr>
            <a:r>
              <a:rPr lang="hr-HR" sz="2600" dirty="0">
                <a:cs typeface="Times New Roman" pitchFamily="18" charset="0"/>
              </a:rPr>
              <a:t>Koristite “dodatna” pitanja (podpitanja) da biste razjasnili neku tvrdnju ili provjerili točnost tvrdnje te pomogli klijentu da opširnije objasni ono o čemu govori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87" grpId="0" build="p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496944" cy="4968899"/>
          </a:xfrm>
        </p:spPr>
        <p:txBody>
          <a:bodyPr>
            <a:normAutofit/>
          </a:bodyPr>
          <a:lstStyle/>
          <a:p>
            <a:r>
              <a:rPr lang="hr-HR" sz="2600" dirty="0">
                <a:cs typeface="Arial" pitchFamily="34" charset="0"/>
              </a:rPr>
              <a:t>Izbjegavajte uporabu sugestivnih pitanja</a:t>
            </a:r>
          </a:p>
          <a:p>
            <a:pPr marL="281178" indent="-171450"/>
            <a:endParaRPr lang="hr-HR" sz="800" dirty="0">
              <a:cs typeface="Arial" pitchFamily="34" charset="0"/>
            </a:endParaRPr>
          </a:p>
          <a:p>
            <a:r>
              <a:rPr lang="hr-HR" sz="2600" dirty="0">
                <a:cs typeface="Arial" pitchFamily="34" charset="0"/>
              </a:rPr>
              <a:t>Izbjegavajte postavljanje više pitanja u isto vrijeme - to zbunjuje</a:t>
            </a:r>
          </a:p>
          <a:p>
            <a:pPr marL="281178" indent="-171450"/>
            <a:endParaRPr lang="hr-HR" sz="800" dirty="0">
              <a:cs typeface="Arial" pitchFamily="34" charset="0"/>
            </a:endParaRPr>
          </a:p>
          <a:p>
            <a:r>
              <a:rPr lang="hr-HR" sz="2600" dirty="0">
                <a:cs typeface="Arial" pitchFamily="34" charset="0"/>
              </a:rPr>
              <a:t>Ostavite klijentu dovoljno vremena da odgovori na vaša pitanja</a:t>
            </a:r>
          </a:p>
          <a:p>
            <a:pPr marL="281178" indent="-171450"/>
            <a:endParaRPr lang="hr-HR" sz="800" dirty="0">
              <a:cs typeface="Arial" pitchFamily="34" charset="0"/>
            </a:endParaRPr>
          </a:p>
          <a:p>
            <a:r>
              <a:rPr lang="hr-HR" sz="2600" dirty="0">
                <a:cs typeface="Arial" pitchFamily="34" charset="0"/>
              </a:rPr>
              <a:t>Postavite pitanje na drugačiji način, jednostavnijim jezikom ukoliko klijent ne razumije što ga pitate ili je njegov odgovor nejasan</a:t>
            </a:r>
          </a:p>
          <a:p>
            <a:pPr marL="281178" indent="-171450"/>
            <a:endParaRPr lang="hr-HR" sz="800" dirty="0">
              <a:cs typeface="Arial" pitchFamily="34" charset="0"/>
            </a:endParaRPr>
          </a:p>
          <a:p>
            <a:r>
              <a:rPr lang="hr-HR" sz="2600" dirty="0">
                <a:cs typeface="Arial" pitchFamily="34" charset="0"/>
              </a:rPr>
              <a:t>Na kraju intervjua preporuča se </a:t>
            </a:r>
            <a:r>
              <a:rPr lang="hr-HR" sz="2600" b="1" i="1" dirty="0">
                <a:cs typeface="Arial" pitchFamily="34" charset="0"/>
              </a:rPr>
              <a:t>sažeti rečeno</a:t>
            </a:r>
            <a:r>
              <a:rPr lang="hr-HR" sz="2600" b="1" dirty="0">
                <a:cs typeface="Arial" pitchFamily="34" charset="0"/>
              </a:rPr>
              <a:t> </a:t>
            </a:r>
            <a:r>
              <a:rPr lang="hr-HR" sz="2600" dirty="0">
                <a:cs typeface="Arial" pitchFamily="34" charset="0"/>
              </a:rPr>
              <a:t>i pitati klijenta želi li još što reći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79512" y="509473"/>
            <a:ext cx="81452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r-H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Postavljanje pitanja…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11CCD0-3E2F-4D72-AB72-54515F099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>
                <a:solidFill>
                  <a:srgbClr val="C00000"/>
                </a:solidFill>
              </a:rPr>
              <a:t>Ciljevi zdravstvenog odgoja mogu biti:</a:t>
            </a:r>
            <a:br>
              <a:rPr lang="hr-HR" dirty="0">
                <a:solidFill>
                  <a:srgbClr val="C00000"/>
                </a:solidFill>
              </a:rPr>
            </a:b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6484EB8-DD7B-49EB-A024-25D278598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hr-HR" sz="2800" b="1" dirty="0"/>
              <a:t>Kratkoročni-</a:t>
            </a:r>
            <a:r>
              <a:rPr lang="hr-HR" sz="2800" dirty="0"/>
              <a:t> koji se postižu brzo tijekom akcije</a:t>
            </a:r>
          </a:p>
          <a:p>
            <a:pPr lvl="0"/>
            <a:r>
              <a:rPr lang="hr-HR" sz="2800" b="1" dirty="0"/>
              <a:t>Dugoročni</a:t>
            </a:r>
            <a:r>
              <a:rPr lang="hr-HR" sz="2800" dirty="0"/>
              <a:t>- čije se ostvarenje očekuje po završetku akcije</a:t>
            </a:r>
          </a:p>
          <a:p>
            <a:r>
              <a:rPr lang="hr-HR" sz="2800" dirty="0"/>
              <a:t>Ciljevi se moraju točno odrediti da se pri završetku same akcije mogu provjeriti i procijeniti kvaliteta plana i sama provedba akcije</a:t>
            </a: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42C9704-0C59-4C64-A1AB-B38C372239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3878523"/>
            <a:ext cx="2682230" cy="266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8118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76672"/>
            <a:ext cx="6553200" cy="864096"/>
          </a:xfrm>
        </p:spPr>
        <p:txBody>
          <a:bodyPr>
            <a:normAutofit/>
          </a:bodyPr>
          <a:lstStyle/>
          <a:p>
            <a:pPr algn="l"/>
            <a:r>
              <a:rPr lang="hr-H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itchFamily="18" charset="0"/>
              </a:rPr>
              <a:t>Vještina slušanja</a:t>
            </a:r>
            <a:r>
              <a:rPr lang="hr-H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556792"/>
            <a:ext cx="8712968" cy="4896544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hr-HR" sz="2600" dirty="0">
                <a:cs typeface="Times New Roman" pitchFamily="18" charset="0"/>
              </a:rPr>
              <a:t>Omogu</a:t>
            </a:r>
            <a:r>
              <a:rPr lang="hr-HR" sz="2600" dirty="0"/>
              <a:t>ć</a:t>
            </a:r>
            <a:r>
              <a:rPr lang="hr-HR" sz="2600" dirty="0">
                <a:cs typeface="Times New Roman" pitchFamily="18" charset="0"/>
              </a:rPr>
              <a:t>ite klijentu da govori bez </a:t>
            </a:r>
            <a:r>
              <a:rPr lang="hr-HR" sz="2600" dirty="0"/>
              <a:t>p</a:t>
            </a:r>
            <a:r>
              <a:rPr lang="hr-HR" sz="2600" dirty="0">
                <a:cs typeface="Times New Roman" pitchFamily="18" charset="0"/>
              </a:rPr>
              <a:t>rekidanja</a:t>
            </a:r>
          </a:p>
          <a:p>
            <a:pPr marL="109728" indent="0">
              <a:lnSpc>
                <a:spcPct val="114000"/>
              </a:lnSpc>
              <a:buNone/>
            </a:pPr>
            <a:endParaRPr lang="hr-HR" sz="800" dirty="0"/>
          </a:p>
          <a:p>
            <a:pPr>
              <a:lnSpc>
                <a:spcPct val="114000"/>
              </a:lnSpc>
            </a:pPr>
            <a:r>
              <a:rPr lang="hr-HR" sz="2600" dirty="0">
                <a:cs typeface="Times New Roman" pitchFamily="18" charset="0"/>
              </a:rPr>
              <a:t>Da bi se uspješno slušalo, potrebno je usredotočiti se na ono što klijent govori i pokušati razumjeti njegove osjećaje dok govori / u svezi toga što govori</a:t>
            </a:r>
          </a:p>
          <a:p>
            <a:pPr marL="109728" indent="0">
              <a:lnSpc>
                <a:spcPct val="114000"/>
              </a:lnSpc>
              <a:buNone/>
            </a:pPr>
            <a:endParaRPr lang="hr-HR" sz="800" dirty="0"/>
          </a:p>
          <a:p>
            <a:pPr>
              <a:lnSpc>
                <a:spcPct val="114000"/>
              </a:lnSpc>
            </a:pPr>
            <a:r>
              <a:rPr lang="hr-HR" sz="2600" dirty="0">
                <a:cs typeface="Times New Roman" pitchFamily="18" charset="0"/>
              </a:rPr>
              <a:t>Obratite pažnju na verbalne i neverbalne znakove</a:t>
            </a:r>
          </a:p>
          <a:p>
            <a:pPr marL="109728" indent="0">
              <a:lnSpc>
                <a:spcPct val="114000"/>
              </a:lnSpc>
              <a:buNone/>
            </a:pPr>
            <a:endParaRPr lang="hr-HR" sz="800" dirty="0"/>
          </a:p>
          <a:p>
            <a:pPr>
              <a:lnSpc>
                <a:spcPct val="114000"/>
              </a:lnSpc>
            </a:pPr>
            <a:r>
              <a:rPr lang="hr-HR" sz="2600" dirty="0">
                <a:cs typeface="Times New Roman" pitchFamily="18" charset="0"/>
              </a:rPr>
              <a:t>Da biste iskazali svoju pa</a:t>
            </a:r>
            <a:r>
              <a:rPr lang="hr-HR" sz="2600" dirty="0"/>
              <a:t>ž</a:t>
            </a:r>
            <a:r>
              <a:rPr lang="hr-HR" sz="2600" dirty="0">
                <a:cs typeface="Times New Roman" pitchFamily="18" charset="0"/>
              </a:rPr>
              <a:t>nju, upotrebljavajte prikladan “govor tijela” i komentare koji olakšavaju komunikaciju</a:t>
            </a:r>
          </a:p>
          <a:p>
            <a:pPr marL="109728" indent="0">
              <a:lnSpc>
                <a:spcPct val="114000"/>
              </a:lnSpc>
              <a:buNone/>
            </a:pPr>
            <a:endParaRPr lang="hr-HR" sz="800" dirty="0"/>
          </a:p>
          <a:p>
            <a:pPr>
              <a:lnSpc>
                <a:spcPct val="114000"/>
              </a:lnSpc>
            </a:pPr>
            <a:r>
              <a:rPr lang="hr-HR" sz="2600" dirty="0">
                <a:cs typeface="Times New Roman" pitchFamily="18" charset="0"/>
              </a:rPr>
              <a:t>Dopustite pauze ili tišinu</a:t>
            </a:r>
            <a:endParaRPr lang="hr-HR" sz="26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816A32DA-1DF9-4150-91D7-FA4506FD0F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085" y="476672"/>
            <a:ext cx="1478350" cy="14939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 build="p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itchFamily="18" charset="0"/>
              </a:rPr>
              <a:t>Neke uobi</a:t>
            </a:r>
            <a:r>
              <a:rPr lang="hr-H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č</a:t>
            </a:r>
            <a:r>
              <a:rPr lang="hr-H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itchFamily="18" charset="0"/>
              </a:rPr>
              <a:t>ajene greške koje treba izbje</a:t>
            </a:r>
            <a:r>
              <a:rPr lang="hr-H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ć</a:t>
            </a:r>
            <a:r>
              <a:rPr lang="hr-H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itchFamily="18" charset="0"/>
              </a:rPr>
              <a:t>i</a:t>
            </a:r>
            <a:r>
              <a:rPr lang="hr-H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hr-HR" sz="2400" dirty="0">
                <a:cs typeface="Times New Roman" pitchFamily="18" charset="0"/>
              </a:rPr>
              <a:t>postavljanje previše pitanja</a:t>
            </a:r>
          </a:p>
          <a:p>
            <a:pPr marL="109728" indent="0">
              <a:buNone/>
            </a:pPr>
            <a:endParaRPr lang="hr-HR" sz="2400" dirty="0">
              <a:cs typeface="Arial" pitchFamily="34" charset="0"/>
            </a:endParaRPr>
          </a:p>
          <a:p>
            <a:r>
              <a:rPr lang="hr-HR" sz="2400" dirty="0">
                <a:cs typeface="Times New Roman" pitchFamily="18" charset="0"/>
              </a:rPr>
              <a:t>nedopuštanje klijentu da ispri</a:t>
            </a:r>
            <a:r>
              <a:rPr lang="hr-HR" sz="2400" dirty="0"/>
              <a:t>č</a:t>
            </a:r>
            <a:r>
              <a:rPr lang="hr-HR" sz="2400" dirty="0">
                <a:cs typeface="Times New Roman" pitchFamily="18" charset="0"/>
              </a:rPr>
              <a:t>a svoju vlastitu pri</a:t>
            </a:r>
            <a:r>
              <a:rPr lang="hr-HR" sz="2400" dirty="0"/>
              <a:t>č</a:t>
            </a:r>
            <a:r>
              <a:rPr lang="hr-HR" sz="2400" dirty="0">
                <a:cs typeface="Times New Roman" pitchFamily="18" charset="0"/>
              </a:rPr>
              <a:t>u, svojim vlastitim rije</a:t>
            </a:r>
            <a:r>
              <a:rPr lang="hr-HR" sz="2400" dirty="0"/>
              <a:t>č</a:t>
            </a:r>
            <a:r>
              <a:rPr lang="hr-HR" sz="2400" dirty="0">
                <a:cs typeface="Times New Roman" pitchFamily="18" charset="0"/>
              </a:rPr>
              <a:t>ima</a:t>
            </a:r>
            <a:endParaRPr lang="hr-HR" sz="2400" dirty="0"/>
          </a:p>
          <a:p>
            <a:pPr marL="109728" indent="0">
              <a:buNone/>
            </a:pPr>
            <a:endParaRPr lang="hr-HR" sz="2400" dirty="0"/>
          </a:p>
          <a:p>
            <a:r>
              <a:rPr lang="hr-HR" sz="2400" dirty="0"/>
              <a:t>ne</a:t>
            </a:r>
            <a:r>
              <a:rPr lang="hr-HR" sz="2400" dirty="0">
                <a:cs typeface="Times New Roman" pitchFamily="18" charset="0"/>
              </a:rPr>
              <a:t>potrebno prekidanje</a:t>
            </a:r>
          </a:p>
          <a:p>
            <a:pPr marL="109728" indent="0">
              <a:buNone/>
            </a:pPr>
            <a:endParaRPr lang="hr-HR" sz="2400" dirty="0">
              <a:cs typeface="Arial" pitchFamily="34" charset="0"/>
            </a:endParaRPr>
          </a:p>
          <a:p>
            <a:r>
              <a:rPr lang="hr-HR" sz="2400" dirty="0">
                <a:cs typeface="Times New Roman" pitchFamily="18" charset="0"/>
              </a:rPr>
              <a:t>propuštanje va</a:t>
            </a:r>
            <a:r>
              <a:rPr lang="hr-HR" sz="2400" dirty="0"/>
              <a:t>ž</a:t>
            </a:r>
            <a:r>
              <a:rPr lang="hr-HR" sz="2400" dirty="0">
                <a:cs typeface="Times New Roman" pitchFamily="18" charset="0"/>
              </a:rPr>
              <a:t>nih verbalnih i neverbalnih znakova</a:t>
            </a:r>
            <a:endParaRPr lang="hr-HR" sz="2400" dirty="0"/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68A0F08C-164C-417F-981F-CFB6F4D419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671794"/>
            <a:ext cx="4038600" cy="238277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459" grpId="0" build="p" autoUpdateAnimBg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DC0014-5830-44AD-BADF-8D8EF9EB6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A0000"/>
                </a:solidFill>
              </a:rPr>
              <a:t>Završetak intervjua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05F41BA-4EEB-4679-A7BA-22ED949EF0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Sažeti i rezimirati rečeno i dogovoreno</a:t>
            </a:r>
          </a:p>
          <a:p>
            <a:r>
              <a:rPr lang="hr-HR" dirty="0"/>
              <a:t>Dogovoriti slijedeći susret</a:t>
            </a:r>
          </a:p>
          <a:p>
            <a:r>
              <a:rPr lang="hr-HR" dirty="0"/>
              <a:t>Stvoriti partnerski odnos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1D8810E4-E853-49DA-9972-ABC838D83D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4049" y="1844824"/>
            <a:ext cx="3772182" cy="361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81891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34FE40-629A-4A68-A3C2-16A61F18F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>
                <a:solidFill>
                  <a:srgbClr val="C00000"/>
                </a:solidFill>
              </a:rPr>
              <a:t>Pitanja za ponavljanje:</a:t>
            </a:r>
            <a:br>
              <a:rPr lang="hr-HR" b="1" dirty="0">
                <a:solidFill>
                  <a:srgbClr val="C00000"/>
                </a:solidFill>
              </a:rPr>
            </a:b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C937776-81B1-43CE-A318-FA498A9D1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5763" indent="-385763">
              <a:buFont typeface="Arial" panose="020B0604020202020204" pitchFamily="34" charset="0"/>
              <a:buAutoNum type="arabicPeriod"/>
            </a:pPr>
            <a:r>
              <a:rPr lang="hr-HR" dirty="0">
                <a:solidFill>
                  <a:prstClr val="black"/>
                </a:solidFill>
              </a:rPr>
              <a:t>Nabroji individualne metode poučavanja u zdravstvenom odgoju.</a:t>
            </a:r>
          </a:p>
          <a:p>
            <a:pPr marL="385763" indent="-385763">
              <a:buFont typeface="Arial" panose="020B0604020202020204" pitchFamily="34" charset="0"/>
              <a:buAutoNum type="arabicPeriod"/>
            </a:pPr>
            <a:r>
              <a:rPr lang="hr-HR" dirty="0">
                <a:solidFill>
                  <a:prstClr val="black"/>
                </a:solidFill>
              </a:rPr>
              <a:t>Što uključuje procjena pacijenta uoči poučavanja?</a:t>
            </a:r>
          </a:p>
          <a:p>
            <a:pPr marL="385763" indent="-385763">
              <a:buFont typeface="Arial" panose="020B0604020202020204" pitchFamily="34" charset="0"/>
              <a:buAutoNum type="arabicPeriod"/>
            </a:pPr>
            <a:r>
              <a:rPr lang="hr-HR" dirty="0">
                <a:solidFill>
                  <a:prstClr val="black"/>
                </a:solidFill>
              </a:rPr>
              <a:t>Što je intervju?</a:t>
            </a:r>
          </a:p>
          <a:p>
            <a:pPr marL="385763" indent="-385763">
              <a:buFont typeface="Arial" panose="020B0604020202020204" pitchFamily="34" charset="0"/>
              <a:buAutoNum type="arabicPeriod"/>
            </a:pPr>
            <a:r>
              <a:rPr lang="hr-HR" dirty="0">
                <a:solidFill>
                  <a:prstClr val="black"/>
                </a:solidFill>
              </a:rPr>
              <a:t>Koje su zadaće sestre na početku intervjua?</a:t>
            </a:r>
          </a:p>
          <a:p>
            <a:pPr marL="385763" indent="-385763">
              <a:buFont typeface="Arial" panose="020B0604020202020204" pitchFamily="34" charset="0"/>
              <a:buAutoNum type="arabicPeriod"/>
            </a:pPr>
            <a:r>
              <a:rPr lang="hr-HR" dirty="0">
                <a:solidFill>
                  <a:prstClr val="black"/>
                </a:solidFill>
              </a:rPr>
              <a:t>Koje su zadaće sestre tijekom intervjua?</a:t>
            </a:r>
          </a:p>
          <a:p>
            <a:pPr marL="385763" indent="-385763">
              <a:buFont typeface="Arial" panose="020B0604020202020204" pitchFamily="34" charset="0"/>
              <a:buAutoNum type="arabicPeriod"/>
            </a:pPr>
            <a:r>
              <a:rPr lang="hr-HR" dirty="0">
                <a:solidFill>
                  <a:prstClr val="black"/>
                </a:solidFill>
              </a:rPr>
              <a:t>Koje su zadaće sestre na kraju intervjua?</a:t>
            </a:r>
          </a:p>
          <a:p>
            <a:pPr marL="0" indent="0">
              <a:buNone/>
            </a:pPr>
            <a:endParaRPr lang="hr-HR" dirty="0">
              <a:solidFill>
                <a:prstClr val="black"/>
              </a:solidFill>
            </a:endParaRPr>
          </a:p>
          <a:p>
            <a:pPr marL="385763" indent="-385763">
              <a:buFont typeface="Arial" panose="020B0604020202020204" pitchFamily="34" charset="0"/>
              <a:buAutoNum type="arabicPeriod"/>
            </a:pPr>
            <a:endParaRPr lang="hr-HR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46485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B7816B-62B8-441F-9ECF-A0CA5EEA4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700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b="1" dirty="0">
                <a:solidFill>
                  <a:prstClr val="black"/>
                </a:solidFill>
              </a:rPr>
              <a:t>Ishodi učenja</a:t>
            </a:r>
            <a:br>
              <a:rPr lang="hr-HR" b="1" dirty="0">
                <a:solidFill>
                  <a:prstClr val="black"/>
                </a:solidFill>
              </a:rPr>
            </a:br>
            <a:r>
              <a:rPr lang="hr-HR" b="1" dirty="0">
                <a:solidFill>
                  <a:prstClr val="black"/>
                </a:solidFill>
              </a:rPr>
              <a:t>učenik će…..</a:t>
            </a:r>
            <a:endParaRPr lang="en-US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59AD620-B9E3-4389-9754-443B2C754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492896"/>
            <a:ext cx="8229600" cy="4525963"/>
          </a:xfrm>
        </p:spPr>
        <p:txBody>
          <a:bodyPr/>
          <a:lstStyle/>
          <a:p>
            <a:pPr marL="385763" indent="-385763">
              <a:buFont typeface="Arial" panose="020B0604020202020204" pitchFamily="34" charset="0"/>
              <a:buAutoNum type="arabicPeriod"/>
            </a:pPr>
            <a:endParaRPr lang="hr-HR" dirty="0">
              <a:solidFill>
                <a:prstClr val="black"/>
              </a:solidFill>
            </a:endParaRPr>
          </a:p>
          <a:p>
            <a:pPr marL="385763" indent="-385763">
              <a:buFont typeface="Arial" panose="020B0604020202020204" pitchFamily="34" charset="0"/>
              <a:buAutoNum type="arabicPeriod"/>
            </a:pPr>
            <a:r>
              <a:rPr lang="hr-HR" dirty="0">
                <a:solidFill>
                  <a:prstClr val="black"/>
                </a:solidFill>
              </a:rPr>
              <a:t>Definirati savjetovanje</a:t>
            </a:r>
          </a:p>
          <a:p>
            <a:pPr marL="385763" indent="-385763">
              <a:buFont typeface="Arial" panose="020B0604020202020204" pitchFamily="34" charset="0"/>
              <a:buAutoNum type="arabicPeriod"/>
            </a:pPr>
            <a:r>
              <a:rPr lang="hr-HR" dirty="0">
                <a:solidFill>
                  <a:prstClr val="black"/>
                </a:solidFill>
              </a:rPr>
              <a:t>Navesti osnovne ciljeve savjetovanja</a:t>
            </a:r>
          </a:p>
          <a:p>
            <a:pPr marL="385763" indent="-385763">
              <a:buFont typeface="Arial" panose="020B0604020202020204" pitchFamily="34" charset="0"/>
              <a:buAutoNum type="arabicPeriod"/>
            </a:pPr>
            <a:r>
              <a:rPr lang="hr-HR" dirty="0">
                <a:solidFill>
                  <a:prstClr val="black"/>
                </a:solidFill>
              </a:rPr>
              <a:t>Objasniti pravila pri davanju uputa pacijentu</a:t>
            </a:r>
          </a:p>
          <a:p>
            <a:pPr marL="385763" indent="-385763">
              <a:buFont typeface="Arial" panose="020B0604020202020204" pitchFamily="34" charset="0"/>
              <a:buAutoNum type="arabicPeriod"/>
            </a:pPr>
            <a:r>
              <a:rPr lang="hr-HR" dirty="0">
                <a:solidFill>
                  <a:prstClr val="black"/>
                </a:solidFill>
              </a:rPr>
              <a:t>Definirati demonstraciju</a:t>
            </a:r>
          </a:p>
          <a:p>
            <a:pPr marL="385763" indent="-385763">
              <a:buFont typeface="Arial" panose="020B0604020202020204" pitchFamily="34" charset="0"/>
              <a:buAutoNum type="arabicPeriod"/>
            </a:pPr>
            <a:r>
              <a:rPr lang="hr-HR" dirty="0">
                <a:solidFill>
                  <a:prstClr val="black"/>
                </a:solidFill>
              </a:rPr>
              <a:t>Objasniti pravila pri demonstraciji postupaka</a:t>
            </a:r>
          </a:p>
          <a:p>
            <a:pPr marL="385763" indent="-385763">
              <a:buFont typeface="Arial" panose="020B0604020202020204" pitchFamily="34" charset="0"/>
              <a:buAutoNum type="arabicPeriod"/>
            </a:pPr>
            <a:r>
              <a:rPr lang="hr-HR" dirty="0">
                <a:solidFill>
                  <a:prstClr val="black"/>
                </a:solidFill>
              </a:rPr>
              <a:t>Uočiti vrijednost edukativnih trenutaka</a:t>
            </a:r>
          </a:p>
          <a:p>
            <a:endParaRPr lang="en-US" dirty="0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E5205572-D047-42E1-B748-91F943A0E04A}"/>
              </a:ext>
            </a:extLst>
          </p:cNvPr>
          <p:cNvSpPr/>
          <p:nvPr/>
        </p:nvSpPr>
        <p:spPr>
          <a:xfrm>
            <a:off x="1907704" y="269776"/>
            <a:ext cx="5112568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A0000"/>
                </a:solidFill>
              </a:rPr>
              <a:t>Savjetovanje</a:t>
            </a:r>
            <a:endParaRPr lang="hr-HR" sz="4800" dirty="0">
              <a:solidFill>
                <a:srgbClr val="DA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97803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34FE40-629A-4A68-A3C2-16A61F18F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C00000"/>
                </a:solidFill>
              </a:rPr>
              <a:t>Pitanja za ponavljanje: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C937776-81B1-43CE-A318-FA498A9D1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5763" indent="-385763">
              <a:buFont typeface="Arial" panose="020B0604020202020204" pitchFamily="34" charset="0"/>
              <a:buAutoNum type="arabicPeriod"/>
            </a:pPr>
            <a:r>
              <a:rPr lang="hr-HR" dirty="0">
                <a:solidFill>
                  <a:prstClr val="black"/>
                </a:solidFill>
              </a:rPr>
              <a:t>Nabroji individualne metode poučavanja u zdravstvenom odgoju.</a:t>
            </a:r>
          </a:p>
          <a:p>
            <a:pPr marL="385763" indent="-385763">
              <a:buFont typeface="Arial" panose="020B0604020202020204" pitchFamily="34" charset="0"/>
              <a:buAutoNum type="arabicPeriod"/>
            </a:pPr>
            <a:r>
              <a:rPr lang="hr-HR" dirty="0">
                <a:solidFill>
                  <a:prstClr val="black"/>
                </a:solidFill>
              </a:rPr>
              <a:t>Što uključuje procjena pacijenta uoči poučavanja?</a:t>
            </a:r>
          </a:p>
          <a:p>
            <a:pPr marL="385763" indent="-385763">
              <a:buFont typeface="Arial" panose="020B0604020202020204" pitchFamily="34" charset="0"/>
              <a:buAutoNum type="arabicPeriod"/>
            </a:pPr>
            <a:r>
              <a:rPr lang="hr-HR" dirty="0">
                <a:solidFill>
                  <a:prstClr val="black"/>
                </a:solidFill>
              </a:rPr>
              <a:t>Što je intervju?</a:t>
            </a:r>
          </a:p>
          <a:p>
            <a:pPr marL="385763" indent="-385763">
              <a:buFont typeface="Arial" panose="020B0604020202020204" pitchFamily="34" charset="0"/>
              <a:buAutoNum type="arabicPeriod"/>
            </a:pPr>
            <a:r>
              <a:rPr lang="hr-HR" dirty="0">
                <a:solidFill>
                  <a:prstClr val="black"/>
                </a:solidFill>
              </a:rPr>
              <a:t>Koje su zadaće sestre na početku intervjua?</a:t>
            </a:r>
          </a:p>
          <a:p>
            <a:pPr marL="385763" indent="-385763">
              <a:buFont typeface="Arial" panose="020B0604020202020204" pitchFamily="34" charset="0"/>
              <a:buAutoNum type="arabicPeriod"/>
            </a:pPr>
            <a:r>
              <a:rPr lang="hr-HR" dirty="0">
                <a:solidFill>
                  <a:prstClr val="black"/>
                </a:solidFill>
              </a:rPr>
              <a:t>Koje su zadaće sestre tijekom intervjua?</a:t>
            </a:r>
          </a:p>
          <a:p>
            <a:pPr marL="385763" indent="-385763">
              <a:buFont typeface="Arial" panose="020B0604020202020204" pitchFamily="34" charset="0"/>
              <a:buAutoNum type="arabicPeriod"/>
            </a:pPr>
            <a:r>
              <a:rPr lang="hr-HR" dirty="0">
                <a:solidFill>
                  <a:prstClr val="black"/>
                </a:solidFill>
              </a:rPr>
              <a:t>Koje su zadaće sestre na kraju intervjua?</a:t>
            </a:r>
          </a:p>
          <a:p>
            <a:pPr marL="0" indent="0">
              <a:buNone/>
            </a:pPr>
            <a:endParaRPr lang="hr-HR" dirty="0">
              <a:solidFill>
                <a:prstClr val="black"/>
              </a:solidFill>
            </a:endParaRPr>
          </a:p>
          <a:p>
            <a:pPr marL="385763" indent="-385763">
              <a:buFont typeface="Arial" panose="020B0604020202020204" pitchFamily="34" charset="0"/>
              <a:buAutoNum type="arabicPeriod"/>
            </a:pPr>
            <a:endParaRPr lang="hr-HR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06428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7890F2-27BE-4759-BDB1-A734D37AF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A0000"/>
                </a:solidFill>
              </a:rPr>
              <a:t>Savjetovanje</a:t>
            </a:r>
            <a:r>
              <a:rPr lang="hr-H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8EB166A-43FF-4586-A41B-E0DD9CE799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Ima za svrhu promjenu određenog ponašanja</a:t>
            </a:r>
          </a:p>
          <a:p>
            <a:r>
              <a:rPr lang="hr-HR" dirty="0"/>
              <a:t>Ne uključuje sugestije nego navodi osobu da sama sagleda svoju situaciju i donese odluku kako svoj problem riješiti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5B1E6AD-7C37-432C-B4A6-F8B4F7AC5A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/>
              <a:t>Metoda zrcala</a:t>
            </a:r>
          </a:p>
          <a:p>
            <a:r>
              <a:rPr lang="hr-HR" dirty="0"/>
              <a:t>Metoda prozora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7223539-FB33-4F75-BF88-7E30113E2F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2889453"/>
            <a:ext cx="3833242" cy="371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46722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B3DBD2-77AE-4DB1-87E1-B4104D9E3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Metoda zrcala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4D1783D-BD4A-4FB6-B05D-A091901D40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Osobi reflektiramo njezine emocije i potrebe koje nam pokazuje</a:t>
            </a:r>
          </a:p>
          <a:p>
            <a:r>
              <a:rPr lang="hr-HR" dirty="0"/>
              <a:t> kako bi sama uočila svoje poteškoće u suočavanju s problemima- </a:t>
            </a:r>
            <a:r>
              <a:rPr lang="hr-HR" b="1" dirty="0"/>
              <a:t>kao zrcalo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2CADD26-4EED-45D8-B3AB-1345BBD629C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7F27BA0-92A8-42E4-BC1F-26D835490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17017"/>
            <a:ext cx="4248472" cy="537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424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4FE2FD-8B4D-4808-A47E-EB55DF414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Metoda prozora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E72F57B-5655-4888-8664-5197C299C5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Davanje mogućnosti pacijentu da uvidi koja rješenja postoje za njegov problem</a:t>
            </a:r>
          </a:p>
          <a:p>
            <a:r>
              <a:rPr lang="hr-HR" dirty="0"/>
              <a:t> te mu otvaramo nove vidike koje sam ne može uvidjeti- </a:t>
            </a:r>
            <a:r>
              <a:rPr lang="hr-HR" b="1" dirty="0"/>
              <a:t>kao prozor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E64EDD7-760F-425C-B686-7114A8F3F6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F772F5F-2A22-4545-B5B0-EA42CDF8A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00200"/>
            <a:ext cx="4238625" cy="47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6802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95B2EC-A077-4915-9C1E-91017572F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Osnovni ciljevi savjetovanja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797986E-3475-4B98-877A-3EE9ECDF67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hr-HR" dirty="0"/>
              <a:t>Prihvaćanje osobne odgovornosti za svoje ponašanje</a:t>
            </a:r>
          </a:p>
          <a:p>
            <a:r>
              <a:rPr lang="hr-HR" dirty="0"/>
              <a:t>Razumijevanje problema</a:t>
            </a:r>
          </a:p>
          <a:p>
            <a:r>
              <a:rPr lang="hr-HR" dirty="0"/>
              <a:t>Razumijevanje što se događa u životu, te posljedice odluka</a:t>
            </a:r>
          </a:p>
          <a:p>
            <a:r>
              <a:rPr lang="hr-HR" dirty="0"/>
              <a:t>Stvaranje i održavanje dobrih odnosa s drugim ljudima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9581FC16-9269-4206-AF5A-70FAA3CD54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843881"/>
            <a:ext cx="4038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39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4244</TotalTime>
  <Words>2857</Words>
  <Application>Microsoft Office PowerPoint</Application>
  <PresentationFormat>Prikaz na zaslonu (4:3)</PresentationFormat>
  <Paragraphs>672</Paragraphs>
  <Slides>103</Slides>
  <Notes>12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103</vt:i4>
      </vt:variant>
    </vt:vector>
  </HeadingPairs>
  <TitlesOfParts>
    <vt:vector size="110" baseType="lpstr">
      <vt:lpstr>Arial</vt:lpstr>
      <vt:lpstr>Calibri</vt:lpstr>
      <vt:lpstr>Calibri Light</vt:lpstr>
      <vt:lpstr>Times New Roman</vt:lpstr>
      <vt:lpstr>Wingdings</vt:lpstr>
      <vt:lpstr>Office Theme</vt:lpstr>
      <vt:lpstr>Tema sustava Office</vt:lpstr>
      <vt:lpstr>      Ishodi učenja</vt:lpstr>
      <vt:lpstr>Planiranje u zdravstvenom odgoju</vt:lpstr>
      <vt:lpstr>Planiranje zdravstvenog odgoja</vt:lpstr>
      <vt:lpstr>Faktori o kojima ovisi planiranje u zdravstvenom odgoju  </vt:lpstr>
      <vt:lpstr>Poučavanje</vt:lpstr>
      <vt:lpstr>Planiranje u zdravstvenom odgoju</vt:lpstr>
      <vt:lpstr>Zdravstveno odgojna akcija - koraci u planiranju zdravstveno odgojne akcije</vt:lpstr>
      <vt:lpstr>Pri određivanju ciljeva  važno je na umu imati slijedeće: </vt:lpstr>
      <vt:lpstr>Ciljevi zdravstvenog odgoja mogu biti: </vt:lpstr>
      <vt:lpstr>Koraci u planiranju zdravstveno odgojne akcije</vt:lpstr>
      <vt:lpstr>Planiranje u sklopu zdravstvenog procesa</vt:lpstr>
      <vt:lpstr>Planiranje u sklopu procesa zdravstvene njege</vt:lpstr>
      <vt:lpstr>Ponovimo...</vt:lpstr>
      <vt:lpstr>Metode rada u zdravstvenom odgoju</vt:lpstr>
      <vt:lpstr>Metode rada u zdravstvenom odgoju prema broju osoba koje se poučava</vt:lpstr>
      <vt:lpstr>Ishodi učenja kod predavanja</vt:lpstr>
      <vt:lpstr>Metode rada s velikom grupom - predavanje</vt:lpstr>
      <vt:lpstr>Prednosti predavanja</vt:lpstr>
      <vt:lpstr>Nedostatci predavanja</vt:lpstr>
      <vt:lpstr>Metode rada s velikom grupom - predavanje</vt:lpstr>
      <vt:lpstr>Definiranje ciljeva predavanja</vt:lpstr>
      <vt:lpstr>Predavanje - poziv</vt:lpstr>
      <vt:lpstr>Predavanje - poziv</vt:lpstr>
      <vt:lpstr>Tehnike predavanja obilježja vezana za izlaganja</vt:lpstr>
      <vt:lpstr>Osnovni dijelovi predavanja</vt:lpstr>
      <vt:lpstr>Osnovni dijelovi predavanja</vt:lpstr>
      <vt:lpstr>Predavač </vt:lpstr>
      <vt:lpstr>Predavač  </vt:lpstr>
      <vt:lpstr>Slušatelji </vt:lpstr>
      <vt:lpstr>Slušatelji </vt:lpstr>
      <vt:lpstr>Ponovimo...</vt:lpstr>
      <vt:lpstr>Panel – rasprava i zuj grupe</vt:lpstr>
      <vt:lpstr>Panel - rasprava</vt:lpstr>
      <vt:lpstr>Vrste panel- rasprava</vt:lpstr>
      <vt:lpstr>Prednost panel - rasprava</vt:lpstr>
      <vt:lpstr>Panel - rasprava</vt:lpstr>
      <vt:lpstr>Metode rada s velikom grupom  Zuj grupe</vt:lpstr>
      <vt:lpstr>Zuj grupe</vt:lpstr>
      <vt:lpstr>Zuj grupe </vt:lpstr>
      <vt:lpstr>Prednost zuj grupa</vt:lpstr>
      <vt:lpstr>Ponovimo...</vt:lpstr>
      <vt:lpstr>       Metode rada s malom grupom     Ishodi učenja:</vt:lpstr>
      <vt:lpstr>Metode rada s malom grupom</vt:lpstr>
      <vt:lpstr>PowerPoint prezentacija</vt:lpstr>
      <vt:lpstr>Obilježja grupe/ Zajednički cilj </vt:lpstr>
      <vt:lpstr> Obilježja grupe/međuovisnost članova </vt:lpstr>
      <vt:lpstr>Obilježja grupe / organizacija rada i postojanje funkcija uloga </vt:lpstr>
      <vt:lpstr>Obilježja grupe/ osjećaj grupne pripadnosti </vt:lpstr>
      <vt:lpstr>Obilježja grupe/ grupne norme </vt:lpstr>
      <vt:lpstr>Edukacijska grupa</vt:lpstr>
      <vt:lpstr>Prednosti učenja u maloj grupi</vt:lpstr>
      <vt:lpstr>Vrijednosti rada u maloj grupi</vt:lpstr>
      <vt:lpstr>Poteškoće rada u maloj  grupi</vt:lpstr>
      <vt:lpstr>Metode rada u maloj grupi –  grupne rasprave</vt:lpstr>
      <vt:lpstr>Vrste rasprava</vt:lpstr>
      <vt:lpstr>Voditelj rasprave</vt:lpstr>
      <vt:lpstr>Vođenje rasprave - zadaci</vt:lpstr>
      <vt:lpstr>Podrška grupi</vt:lpstr>
      <vt:lpstr>Ponovimo...</vt:lpstr>
      <vt:lpstr>Igranje uloga</vt:lpstr>
      <vt:lpstr>Metodička pravila</vt:lpstr>
      <vt:lpstr>Psihodrama </vt:lpstr>
      <vt:lpstr>Sociometrija </vt:lpstr>
      <vt:lpstr>Tehnika rizika</vt:lpstr>
      <vt:lpstr>Tehnika rizika - svrha</vt:lpstr>
      <vt:lpstr>Tehnika rizika - koraci</vt:lpstr>
      <vt:lpstr>Ishodi učenja učenik će…..</vt:lpstr>
      <vt:lpstr>Ponavljanje:</vt:lpstr>
      <vt:lpstr>Ponavljanje:</vt:lpstr>
      <vt:lpstr>Metode rada s pojedincima</vt:lpstr>
      <vt:lpstr>METODE RADA S POJEDINCEM     NAJVIŠA RAZINA PRILAGOĐAVANJA PLANA POUČAVANJA</vt:lpstr>
      <vt:lpstr>INDIVIDUALNO POUČAVANJE POČINJE PROCJENOM  KOJA UKLJUČUJE:</vt:lpstr>
      <vt:lpstr>Mnemotehnika</vt:lpstr>
      <vt:lpstr>PowerPoint prezentacija</vt:lpstr>
      <vt:lpstr>Intervju </vt:lpstr>
      <vt:lpstr>Vrste intervjua: s obzirom na svrhu</vt:lpstr>
      <vt:lpstr>Preduvjeti za vođenje intervjua</vt:lpstr>
      <vt:lpstr>Upute za vođenje intervjua </vt:lpstr>
      <vt:lpstr>Svaki intervju ima 3 glavna dijela</vt:lpstr>
      <vt:lpstr>Početak intervjua</vt:lpstr>
      <vt:lpstr>Tijek intervjua</vt:lpstr>
      <vt:lpstr>Vrste pitanja u intervjuu </vt:lpstr>
      <vt:lpstr>Otvorena</vt:lpstr>
      <vt:lpstr>Zatvorena </vt:lpstr>
      <vt:lpstr>Sugestivna </vt:lpstr>
      <vt:lpstr>Provjeravajuća </vt:lpstr>
      <vt:lpstr>Višestruka </vt:lpstr>
      <vt:lpstr>Vještina postavljanja pitanja </vt:lpstr>
      <vt:lpstr>PowerPoint prezentacija</vt:lpstr>
      <vt:lpstr>Vještina slušanja </vt:lpstr>
      <vt:lpstr>Neke uobičajene greške koje treba izbjeći </vt:lpstr>
      <vt:lpstr>Završetak intervjua</vt:lpstr>
      <vt:lpstr>Pitanja za ponavljanje: </vt:lpstr>
      <vt:lpstr>Ishodi učenja učenik će…..</vt:lpstr>
      <vt:lpstr>Pitanja za ponavljanje:</vt:lpstr>
      <vt:lpstr>Savjetovanje </vt:lpstr>
      <vt:lpstr>Metoda zrcala </vt:lpstr>
      <vt:lpstr>Metoda prozora </vt:lpstr>
      <vt:lpstr>Osnovni ciljevi savjetovanja</vt:lpstr>
      <vt:lpstr>Davanje uputa</vt:lpstr>
      <vt:lpstr>Demonstracija </vt:lpstr>
      <vt:lpstr>Osnovna pravila pri demonstraciji</vt:lpstr>
      <vt:lpstr>Pitanja za ponavljanje: </vt:lpstr>
    </vt:vector>
  </TitlesOfParts>
  <Company>HAC d.o.o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Metodika zdravstvenog odgoja</dc:title>
  <dc:creator>Windows User</dc:creator>
  <cp:lastModifiedBy>Bašić Daniel</cp:lastModifiedBy>
  <cp:revision>448</cp:revision>
  <dcterms:created xsi:type="dcterms:W3CDTF">2015-08-26T11:55:38Z</dcterms:created>
  <dcterms:modified xsi:type="dcterms:W3CDTF">2024-03-27T21:13:57Z</dcterms:modified>
</cp:coreProperties>
</file>