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5" r:id="rId3"/>
    <p:sldId id="260" r:id="rId4"/>
    <p:sldId id="276" r:id="rId5"/>
    <p:sldId id="270" r:id="rId6"/>
    <p:sldId id="275" r:id="rId7"/>
    <p:sldId id="277" r:id="rId8"/>
    <p:sldId id="259" r:id="rId9"/>
    <p:sldId id="267" r:id="rId10"/>
    <p:sldId id="273" r:id="rId11"/>
    <p:sldId id="279" r:id="rId12"/>
    <p:sldId id="268" r:id="rId13"/>
    <p:sldId id="269" r:id="rId14"/>
    <p:sldId id="261" r:id="rId15"/>
    <p:sldId id="264" r:id="rId16"/>
    <p:sldId id="265" r:id="rId17"/>
    <p:sldId id="278" r:id="rId18"/>
    <p:sldId id="266" r:id="rId19"/>
    <p:sldId id="287" r:id="rId20"/>
    <p:sldId id="280" r:id="rId21"/>
    <p:sldId id="281" r:id="rId22"/>
    <p:sldId id="288" r:id="rId23"/>
    <p:sldId id="282" r:id="rId24"/>
    <p:sldId id="283" r:id="rId25"/>
    <p:sldId id="284" r:id="rId26"/>
    <p:sldId id="286" r:id="rId2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45" d="100"/>
          <a:sy n="45" d="100"/>
        </p:scale>
        <p:origin x="43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5DAC9-03FB-4E4A-94F6-16F64FAA5EE0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5E53698-A33C-43C4-B932-1B1BFD88E154}">
      <dgm:prSet custT="1"/>
      <dgm:spPr/>
      <dgm:t>
        <a:bodyPr/>
        <a:lstStyle/>
        <a:p>
          <a:r>
            <a:rPr lang="hr-HR" sz="1800" b="1" dirty="0">
              <a:solidFill>
                <a:srgbClr val="FF0000"/>
              </a:solidFill>
            </a:rPr>
            <a:t>Kalcij </a:t>
          </a:r>
          <a:r>
            <a:rPr lang="hr-HR" sz="1800" dirty="0"/>
            <a:t>je neophodno potreban za rast kostiju djeteta, ima ga u mlijeku i mliječnim proizvodima</a:t>
          </a:r>
        </a:p>
      </dgm:t>
    </dgm:pt>
    <dgm:pt modelId="{95C695A3-A20D-419D-9505-D6BC52E9D559}" type="parTrans" cxnId="{5EFEFC41-022B-4078-8A9E-8323C73F6AD7}">
      <dgm:prSet/>
      <dgm:spPr/>
      <dgm:t>
        <a:bodyPr/>
        <a:lstStyle/>
        <a:p>
          <a:endParaRPr lang="hr-HR"/>
        </a:p>
      </dgm:t>
    </dgm:pt>
    <dgm:pt modelId="{BCDEF29E-CB3F-40DD-8139-694ABB2BF67A}" type="sibTrans" cxnId="{5EFEFC41-022B-4078-8A9E-8323C73F6AD7}">
      <dgm:prSet/>
      <dgm:spPr/>
      <dgm:t>
        <a:bodyPr/>
        <a:lstStyle/>
        <a:p>
          <a:endParaRPr lang="hr-HR"/>
        </a:p>
      </dgm:t>
    </dgm:pt>
    <dgm:pt modelId="{DCD5AAF6-3C59-4447-A23E-560D0A15E114}">
      <dgm:prSet/>
      <dgm:spPr/>
      <dgm:t>
        <a:bodyPr/>
        <a:lstStyle/>
        <a:p>
          <a:r>
            <a:rPr lang="hr-HR" b="1" dirty="0">
              <a:solidFill>
                <a:srgbClr val="FF0000"/>
              </a:solidFill>
            </a:rPr>
            <a:t>Željezo </a:t>
          </a:r>
          <a:r>
            <a:rPr lang="hr-HR" dirty="0"/>
            <a:t>se koristi za sintezu hemoglobina,  ima ga u goveđoj ili pilećoj jetri, nekim vrstama mesa, voća i povrća, većina trudnica ne unosi prehranom dovoljne količine</a:t>
          </a:r>
        </a:p>
      </dgm:t>
    </dgm:pt>
    <dgm:pt modelId="{6DADE959-B355-4C4A-B861-47652DE388CB}" type="parTrans" cxnId="{60BF626B-0F97-4065-965D-F2B7564235FF}">
      <dgm:prSet/>
      <dgm:spPr/>
      <dgm:t>
        <a:bodyPr/>
        <a:lstStyle/>
        <a:p>
          <a:endParaRPr lang="hr-HR"/>
        </a:p>
      </dgm:t>
    </dgm:pt>
    <dgm:pt modelId="{F1013B90-0DAF-46A3-8840-79CADB149D73}" type="sibTrans" cxnId="{60BF626B-0F97-4065-965D-F2B7564235FF}">
      <dgm:prSet/>
      <dgm:spPr/>
      <dgm:t>
        <a:bodyPr/>
        <a:lstStyle/>
        <a:p>
          <a:endParaRPr lang="hr-HR"/>
        </a:p>
      </dgm:t>
    </dgm:pt>
    <dgm:pt modelId="{C4F10F73-CED2-4D82-B268-740119EED750}">
      <dgm:prSet custT="1"/>
      <dgm:spPr/>
      <dgm:t>
        <a:bodyPr/>
        <a:lstStyle/>
        <a:p>
          <a:r>
            <a:rPr lang="hr-HR" sz="1600" b="1" dirty="0">
              <a:solidFill>
                <a:srgbClr val="FF0000"/>
              </a:solidFill>
            </a:rPr>
            <a:t>Folna kiselina </a:t>
          </a:r>
          <a:r>
            <a:rPr lang="hr-HR" sz="1600" dirty="0"/>
            <a:t>neophodna je za normalan razvoj djetetovog mozga i leđne moždine</a:t>
          </a:r>
        </a:p>
        <a:p>
          <a:r>
            <a:rPr lang="hr-HR" sz="1600" dirty="0"/>
            <a:t>žena koja očekuje trudnoću treba u razdoblju koje prethodi trudnoći i tijekom prvih mjeseci graviditeta uzimati najmanje 0,4 mg tog vitamina</a:t>
          </a:r>
        </a:p>
      </dgm:t>
    </dgm:pt>
    <dgm:pt modelId="{B0AFB6D9-A9AC-452F-A9AE-9EF53F93A3CC}" type="parTrans" cxnId="{E50727CC-25C1-412D-A06D-2A07FAC2A8B4}">
      <dgm:prSet/>
      <dgm:spPr/>
      <dgm:t>
        <a:bodyPr/>
        <a:lstStyle/>
        <a:p>
          <a:endParaRPr lang="hr-HR"/>
        </a:p>
      </dgm:t>
    </dgm:pt>
    <dgm:pt modelId="{697FBC6F-0BD5-402F-8976-31972EEE8264}" type="sibTrans" cxnId="{E50727CC-25C1-412D-A06D-2A07FAC2A8B4}">
      <dgm:prSet/>
      <dgm:spPr/>
      <dgm:t>
        <a:bodyPr/>
        <a:lstStyle/>
        <a:p>
          <a:endParaRPr lang="hr-HR"/>
        </a:p>
      </dgm:t>
    </dgm:pt>
    <dgm:pt modelId="{470238EA-E9A0-4551-8549-9263DF0FDBC2}">
      <dgm:prSet custT="1"/>
      <dgm:spPr/>
      <dgm:t>
        <a:bodyPr/>
        <a:lstStyle/>
        <a:p>
          <a:r>
            <a:rPr lang="hr-HR" sz="1800"/>
            <a:t>Valja koristiti namirnice bogate folnom kiselinom (zeleno lisnato povrće, jetrica, jaja i dr</a:t>
          </a:r>
          <a:endParaRPr lang="hr-HR" sz="1800" dirty="0"/>
        </a:p>
      </dgm:t>
    </dgm:pt>
    <dgm:pt modelId="{CAEC6CAF-82B6-4C21-8C80-0061F3A1D953}" type="parTrans" cxnId="{407BC98F-8C33-4E37-94E8-C1BAE0CC472B}">
      <dgm:prSet/>
      <dgm:spPr/>
      <dgm:t>
        <a:bodyPr/>
        <a:lstStyle/>
        <a:p>
          <a:endParaRPr lang="hr-HR"/>
        </a:p>
      </dgm:t>
    </dgm:pt>
    <dgm:pt modelId="{76AB8F6D-2008-439E-81A7-D4961BD52D68}" type="sibTrans" cxnId="{407BC98F-8C33-4E37-94E8-C1BAE0CC472B}">
      <dgm:prSet/>
      <dgm:spPr/>
      <dgm:t>
        <a:bodyPr/>
        <a:lstStyle/>
        <a:p>
          <a:endParaRPr lang="hr-HR"/>
        </a:p>
      </dgm:t>
    </dgm:pt>
    <dgm:pt modelId="{DF89D037-397A-4C0B-8060-7BEA4E8BD466}">
      <dgm:prSet custT="1"/>
      <dgm:spPr/>
      <dgm:t>
        <a:bodyPr/>
        <a:lstStyle/>
        <a:p>
          <a:r>
            <a:rPr lang="hr-HR" sz="1600" b="1" dirty="0">
              <a:solidFill>
                <a:srgbClr val="FF0000"/>
              </a:solidFill>
            </a:rPr>
            <a:t>Flor</a:t>
          </a:r>
          <a:r>
            <a:rPr lang="hr-HR" sz="1600" dirty="0">
              <a:solidFill>
                <a:srgbClr val="FF0000"/>
              </a:solidFill>
            </a:rPr>
            <a:t> </a:t>
          </a:r>
          <a:r>
            <a:rPr lang="hr-HR" sz="1600" dirty="0"/>
            <a:t>je dobro uzimati tijekom trudnoće (</a:t>
          </a:r>
          <a:r>
            <a:rPr lang="hr-HR" sz="1600" dirty="0" err="1"/>
            <a:t>Fluonatril</a:t>
          </a:r>
          <a:r>
            <a:rPr lang="hr-HR" sz="1600" dirty="0"/>
            <a:t> tablete) jer na taj način smanjujemo učestalost karijesa kod djec</a:t>
          </a:r>
          <a:r>
            <a:rPr lang="hr-HR" sz="1300" dirty="0"/>
            <a:t>e</a:t>
          </a:r>
        </a:p>
      </dgm:t>
    </dgm:pt>
    <dgm:pt modelId="{0704AA98-F549-402D-A9EE-3BF88FA0D023}" type="parTrans" cxnId="{63EE79BE-7A1B-49FE-B219-7E740E2211FC}">
      <dgm:prSet/>
      <dgm:spPr/>
      <dgm:t>
        <a:bodyPr/>
        <a:lstStyle/>
        <a:p>
          <a:endParaRPr lang="hr-HR"/>
        </a:p>
      </dgm:t>
    </dgm:pt>
    <dgm:pt modelId="{FD4E221A-298E-479E-8E8D-EB181067E9CC}" type="sibTrans" cxnId="{63EE79BE-7A1B-49FE-B219-7E740E2211FC}">
      <dgm:prSet/>
      <dgm:spPr/>
      <dgm:t>
        <a:bodyPr/>
        <a:lstStyle/>
        <a:p>
          <a:endParaRPr lang="hr-HR"/>
        </a:p>
      </dgm:t>
    </dgm:pt>
    <dgm:pt modelId="{DE8085F3-A04D-4204-A1A7-B88A026D56B0}">
      <dgm:prSet/>
      <dgm:spPr/>
      <dgm:t>
        <a:bodyPr/>
        <a:lstStyle/>
        <a:p>
          <a:r>
            <a:rPr lang="hr-HR"/>
            <a:t> željezo je dobro uzimati u obliku tableta ili sirupa</a:t>
          </a:r>
        </a:p>
        <a:p>
          <a:r>
            <a:rPr lang="hr-HR"/>
            <a:t>tablete treba uzimati tijekom obroka, a ako se prilikom uzimanja pojave mučnine dnevna se doza može podijeliti na dva obroka</a:t>
          </a:r>
          <a:endParaRPr lang="hr-HR" dirty="0"/>
        </a:p>
      </dgm:t>
    </dgm:pt>
    <dgm:pt modelId="{7C667924-F533-4B6C-A4D1-FE53614184C8}" type="parTrans" cxnId="{709DE403-475E-47D9-BE9B-BD4CBF40A9FE}">
      <dgm:prSet/>
      <dgm:spPr/>
      <dgm:t>
        <a:bodyPr/>
        <a:lstStyle/>
        <a:p>
          <a:endParaRPr lang="hr-HR"/>
        </a:p>
      </dgm:t>
    </dgm:pt>
    <dgm:pt modelId="{2DB769D9-FFBA-47DB-B9A6-3FEA64E275E7}" type="sibTrans" cxnId="{709DE403-475E-47D9-BE9B-BD4CBF40A9FE}">
      <dgm:prSet/>
      <dgm:spPr/>
      <dgm:t>
        <a:bodyPr/>
        <a:lstStyle/>
        <a:p>
          <a:endParaRPr lang="hr-HR"/>
        </a:p>
      </dgm:t>
    </dgm:pt>
    <dgm:pt modelId="{E9CE2096-4870-47AD-8B4E-50537161393C}" type="pres">
      <dgm:prSet presAssocID="{1AE5DAC9-03FB-4E4A-94F6-16F64FAA5EE0}" presName="Name0" presStyleCnt="0">
        <dgm:presLayoutVars>
          <dgm:dir/>
          <dgm:resizeHandles val="exact"/>
        </dgm:presLayoutVars>
      </dgm:prSet>
      <dgm:spPr/>
    </dgm:pt>
    <dgm:pt modelId="{F6919D97-6FAC-47CC-BBD7-E2D25E051A56}" type="pres">
      <dgm:prSet presAssocID="{A5E53698-A33C-43C4-B932-1B1BFD88E154}" presName="node" presStyleLbl="node1" presStyleIdx="0" presStyleCnt="6">
        <dgm:presLayoutVars>
          <dgm:bulletEnabled val="1"/>
        </dgm:presLayoutVars>
      </dgm:prSet>
      <dgm:spPr/>
    </dgm:pt>
    <dgm:pt modelId="{21874757-BEA8-430C-8719-294A0450AE61}" type="pres">
      <dgm:prSet presAssocID="{BCDEF29E-CB3F-40DD-8139-694ABB2BF67A}" presName="sibTrans" presStyleLbl="sibTrans1D1" presStyleIdx="0" presStyleCnt="5"/>
      <dgm:spPr/>
    </dgm:pt>
    <dgm:pt modelId="{A2BA00A0-AED5-4FBD-9663-1BC4763F1E36}" type="pres">
      <dgm:prSet presAssocID="{BCDEF29E-CB3F-40DD-8139-694ABB2BF67A}" presName="connectorText" presStyleLbl="sibTrans1D1" presStyleIdx="0" presStyleCnt="5"/>
      <dgm:spPr/>
    </dgm:pt>
    <dgm:pt modelId="{2CC0D731-0C18-4217-B70C-34D8F48DF286}" type="pres">
      <dgm:prSet presAssocID="{DCD5AAF6-3C59-4447-A23E-560D0A15E114}" presName="node" presStyleLbl="node1" presStyleIdx="1" presStyleCnt="6">
        <dgm:presLayoutVars>
          <dgm:bulletEnabled val="1"/>
        </dgm:presLayoutVars>
      </dgm:prSet>
      <dgm:spPr/>
    </dgm:pt>
    <dgm:pt modelId="{9D28817F-5B0E-4BAC-8C6F-9C106E7A7133}" type="pres">
      <dgm:prSet presAssocID="{F1013B90-0DAF-46A3-8840-79CADB149D73}" presName="sibTrans" presStyleLbl="sibTrans1D1" presStyleIdx="1" presStyleCnt="5"/>
      <dgm:spPr/>
    </dgm:pt>
    <dgm:pt modelId="{5E9BB2E1-7736-461C-9D52-83C7C7073E34}" type="pres">
      <dgm:prSet presAssocID="{F1013B90-0DAF-46A3-8840-79CADB149D73}" presName="connectorText" presStyleLbl="sibTrans1D1" presStyleIdx="1" presStyleCnt="5"/>
      <dgm:spPr/>
    </dgm:pt>
    <dgm:pt modelId="{D92D0917-4F2B-4035-A668-075199003AF1}" type="pres">
      <dgm:prSet presAssocID="{DE8085F3-A04D-4204-A1A7-B88A026D56B0}" presName="node" presStyleLbl="node1" presStyleIdx="2" presStyleCnt="6">
        <dgm:presLayoutVars>
          <dgm:bulletEnabled val="1"/>
        </dgm:presLayoutVars>
      </dgm:prSet>
      <dgm:spPr/>
    </dgm:pt>
    <dgm:pt modelId="{35DBFF3B-6D9C-4E47-B8AA-43C4E3566927}" type="pres">
      <dgm:prSet presAssocID="{2DB769D9-FFBA-47DB-B9A6-3FEA64E275E7}" presName="sibTrans" presStyleLbl="sibTrans1D1" presStyleIdx="2" presStyleCnt="5"/>
      <dgm:spPr/>
    </dgm:pt>
    <dgm:pt modelId="{10632F7B-54B4-4C45-8810-8A35E030F53E}" type="pres">
      <dgm:prSet presAssocID="{2DB769D9-FFBA-47DB-B9A6-3FEA64E275E7}" presName="connectorText" presStyleLbl="sibTrans1D1" presStyleIdx="2" presStyleCnt="5"/>
      <dgm:spPr/>
    </dgm:pt>
    <dgm:pt modelId="{EC1C27CC-9524-4089-AE5B-E5E596114034}" type="pres">
      <dgm:prSet presAssocID="{C4F10F73-CED2-4D82-B268-740119EED750}" presName="node" presStyleLbl="node1" presStyleIdx="3" presStyleCnt="6">
        <dgm:presLayoutVars>
          <dgm:bulletEnabled val="1"/>
        </dgm:presLayoutVars>
      </dgm:prSet>
      <dgm:spPr/>
    </dgm:pt>
    <dgm:pt modelId="{02779BF5-A361-48AF-BB9F-448098DF4B4E}" type="pres">
      <dgm:prSet presAssocID="{697FBC6F-0BD5-402F-8976-31972EEE8264}" presName="sibTrans" presStyleLbl="sibTrans1D1" presStyleIdx="3" presStyleCnt="5"/>
      <dgm:spPr/>
    </dgm:pt>
    <dgm:pt modelId="{3AF16B9E-AA4D-4400-9411-089D4CA5781A}" type="pres">
      <dgm:prSet presAssocID="{697FBC6F-0BD5-402F-8976-31972EEE8264}" presName="connectorText" presStyleLbl="sibTrans1D1" presStyleIdx="3" presStyleCnt="5"/>
      <dgm:spPr/>
    </dgm:pt>
    <dgm:pt modelId="{EB9890FA-CF4F-439B-BE28-41BC7C24713A}" type="pres">
      <dgm:prSet presAssocID="{470238EA-E9A0-4551-8549-9263DF0FDBC2}" presName="node" presStyleLbl="node1" presStyleIdx="4" presStyleCnt="6">
        <dgm:presLayoutVars>
          <dgm:bulletEnabled val="1"/>
        </dgm:presLayoutVars>
      </dgm:prSet>
      <dgm:spPr/>
    </dgm:pt>
    <dgm:pt modelId="{F2B76857-C235-4B80-A0B9-5EDE58414558}" type="pres">
      <dgm:prSet presAssocID="{76AB8F6D-2008-439E-81A7-D4961BD52D68}" presName="sibTrans" presStyleLbl="sibTrans1D1" presStyleIdx="4" presStyleCnt="5"/>
      <dgm:spPr/>
    </dgm:pt>
    <dgm:pt modelId="{612A3E34-FF13-4841-93E3-7AD175050899}" type="pres">
      <dgm:prSet presAssocID="{76AB8F6D-2008-439E-81A7-D4961BD52D68}" presName="connectorText" presStyleLbl="sibTrans1D1" presStyleIdx="4" presStyleCnt="5"/>
      <dgm:spPr/>
    </dgm:pt>
    <dgm:pt modelId="{18D64BDD-45E4-4A02-82A2-CD012FFEFB07}" type="pres">
      <dgm:prSet presAssocID="{DF89D037-397A-4C0B-8060-7BEA4E8BD466}" presName="node" presStyleLbl="node1" presStyleIdx="5" presStyleCnt="6">
        <dgm:presLayoutVars>
          <dgm:bulletEnabled val="1"/>
        </dgm:presLayoutVars>
      </dgm:prSet>
      <dgm:spPr/>
    </dgm:pt>
  </dgm:ptLst>
  <dgm:cxnLst>
    <dgm:cxn modelId="{709DE403-475E-47D9-BE9B-BD4CBF40A9FE}" srcId="{1AE5DAC9-03FB-4E4A-94F6-16F64FAA5EE0}" destId="{DE8085F3-A04D-4204-A1A7-B88A026D56B0}" srcOrd="2" destOrd="0" parTransId="{7C667924-F533-4B6C-A4D1-FE53614184C8}" sibTransId="{2DB769D9-FFBA-47DB-B9A6-3FEA64E275E7}"/>
    <dgm:cxn modelId="{19D69119-9BA9-4379-8D4A-6867124279BE}" type="presOf" srcId="{C4F10F73-CED2-4D82-B268-740119EED750}" destId="{EC1C27CC-9524-4089-AE5B-E5E596114034}" srcOrd="0" destOrd="0" presId="urn:microsoft.com/office/officeart/2005/8/layout/bProcess3"/>
    <dgm:cxn modelId="{2A0BEB29-1A5A-4804-9E33-98B8D68B6F41}" type="presOf" srcId="{F1013B90-0DAF-46A3-8840-79CADB149D73}" destId="{9D28817F-5B0E-4BAC-8C6F-9C106E7A7133}" srcOrd="0" destOrd="0" presId="urn:microsoft.com/office/officeart/2005/8/layout/bProcess3"/>
    <dgm:cxn modelId="{28E9DB2B-CDDC-4300-89E1-EDA3666C619B}" type="presOf" srcId="{F1013B90-0DAF-46A3-8840-79CADB149D73}" destId="{5E9BB2E1-7736-461C-9D52-83C7C7073E34}" srcOrd="1" destOrd="0" presId="urn:microsoft.com/office/officeart/2005/8/layout/bProcess3"/>
    <dgm:cxn modelId="{3E3B0740-FEFB-4867-A595-73EF070BE8F6}" type="presOf" srcId="{DF89D037-397A-4C0B-8060-7BEA4E8BD466}" destId="{18D64BDD-45E4-4A02-82A2-CD012FFEFB07}" srcOrd="0" destOrd="0" presId="urn:microsoft.com/office/officeart/2005/8/layout/bProcess3"/>
    <dgm:cxn modelId="{5EFEFC41-022B-4078-8A9E-8323C73F6AD7}" srcId="{1AE5DAC9-03FB-4E4A-94F6-16F64FAA5EE0}" destId="{A5E53698-A33C-43C4-B932-1B1BFD88E154}" srcOrd="0" destOrd="0" parTransId="{95C695A3-A20D-419D-9505-D6BC52E9D559}" sibTransId="{BCDEF29E-CB3F-40DD-8139-694ABB2BF67A}"/>
    <dgm:cxn modelId="{1D033A64-117D-424C-A054-E48875D8B3B9}" type="presOf" srcId="{697FBC6F-0BD5-402F-8976-31972EEE8264}" destId="{02779BF5-A361-48AF-BB9F-448098DF4B4E}" srcOrd="0" destOrd="0" presId="urn:microsoft.com/office/officeart/2005/8/layout/bProcess3"/>
    <dgm:cxn modelId="{60BF626B-0F97-4065-965D-F2B7564235FF}" srcId="{1AE5DAC9-03FB-4E4A-94F6-16F64FAA5EE0}" destId="{DCD5AAF6-3C59-4447-A23E-560D0A15E114}" srcOrd="1" destOrd="0" parTransId="{6DADE959-B355-4C4A-B861-47652DE388CB}" sibTransId="{F1013B90-0DAF-46A3-8840-79CADB149D73}"/>
    <dgm:cxn modelId="{54C0786E-31CE-40BF-8A40-91825E8947A6}" type="presOf" srcId="{DE8085F3-A04D-4204-A1A7-B88A026D56B0}" destId="{D92D0917-4F2B-4035-A668-075199003AF1}" srcOrd="0" destOrd="0" presId="urn:microsoft.com/office/officeart/2005/8/layout/bProcess3"/>
    <dgm:cxn modelId="{9CC73857-8C0A-416C-A157-C9A6431DCC54}" type="presOf" srcId="{DCD5AAF6-3C59-4447-A23E-560D0A15E114}" destId="{2CC0D731-0C18-4217-B70C-34D8F48DF286}" srcOrd="0" destOrd="0" presId="urn:microsoft.com/office/officeart/2005/8/layout/bProcess3"/>
    <dgm:cxn modelId="{31B30A78-2EEF-4552-B8D6-FD5E3932FBAB}" type="presOf" srcId="{A5E53698-A33C-43C4-B932-1B1BFD88E154}" destId="{F6919D97-6FAC-47CC-BBD7-E2D25E051A56}" srcOrd="0" destOrd="0" presId="urn:microsoft.com/office/officeart/2005/8/layout/bProcess3"/>
    <dgm:cxn modelId="{7C3CB284-C164-4809-B5C9-CD69A8CFAA96}" type="presOf" srcId="{76AB8F6D-2008-439E-81A7-D4961BD52D68}" destId="{F2B76857-C235-4B80-A0B9-5EDE58414558}" srcOrd="0" destOrd="0" presId="urn:microsoft.com/office/officeart/2005/8/layout/bProcess3"/>
    <dgm:cxn modelId="{7CB0D885-6B71-4B1F-9873-2ACCFCB7D9AA}" type="presOf" srcId="{BCDEF29E-CB3F-40DD-8139-694ABB2BF67A}" destId="{21874757-BEA8-430C-8719-294A0450AE61}" srcOrd="0" destOrd="0" presId="urn:microsoft.com/office/officeart/2005/8/layout/bProcess3"/>
    <dgm:cxn modelId="{407BC98F-8C33-4E37-94E8-C1BAE0CC472B}" srcId="{1AE5DAC9-03FB-4E4A-94F6-16F64FAA5EE0}" destId="{470238EA-E9A0-4551-8549-9263DF0FDBC2}" srcOrd="4" destOrd="0" parTransId="{CAEC6CAF-82B6-4C21-8C80-0061F3A1D953}" sibTransId="{76AB8F6D-2008-439E-81A7-D4961BD52D68}"/>
    <dgm:cxn modelId="{D91B4D92-0EE2-4E0B-895C-02170C6EE5A8}" type="presOf" srcId="{2DB769D9-FFBA-47DB-B9A6-3FEA64E275E7}" destId="{10632F7B-54B4-4C45-8810-8A35E030F53E}" srcOrd="1" destOrd="0" presId="urn:microsoft.com/office/officeart/2005/8/layout/bProcess3"/>
    <dgm:cxn modelId="{80A8BB9F-B0E2-4C88-81C5-CD76838AA17D}" type="presOf" srcId="{1AE5DAC9-03FB-4E4A-94F6-16F64FAA5EE0}" destId="{E9CE2096-4870-47AD-8B4E-50537161393C}" srcOrd="0" destOrd="0" presId="urn:microsoft.com/office/officeart/2005/8/layout/bProcess3"/>
    <dgm:cxn modelId="{6C5B16A9-0D17-45D3-91CD-4208C0518416}" type="presOf" srcId="{697FBC6F-0BD5-402F-8976-31972EEE8264}" destId="{3AF16B9E-AA4D-4400-9411-089D4CA5781A}" srcOrd="1" destOrd="0" presId="urn:microsoft.com/office/officeart/2005/8/layout/bProcess3"/>
    <dgm:cxn modelId="{A4F9A5AB-3F44-4A28-BAAC-9051B7C1A761}" type="presOf" srcId="{2DB769D9-FFBA-47DB-B9A6-3FEA64E275E7}" destId="{35DBFF3B-6D9C-4E47-B8AA-43C4E3566927}" srcOrd="0" destOrd="0" presId="urn:microsoft.com/office/officeart/2005/8/layout/bProcess3"/>
    <dgm:cxn modelId="{63EE79BE-7A1B-49FE-B219-7E740E2211FC}" srcId="{1AE5DAC9-03FB-4E4A-94F6-16F64FAA5EE0}" destId="{DF89D037-397A-4C0B-8060-7BEA4E8BD466}" srcOrd="5" destOrd="0" parTransId="{0704AA98-F549-402D-A9EE-3BF88FA0D023}" sibTransId="{FD4E221A-298E-479E-8E8D-EB181067E9CC}"/>
    <dgm:cxn modelId="{DBBF87C3-0B1B-4F8A-A57C-A7C88AF50B02}" type="presOf" srcId="{76AB8F6D-2008-439E-81A7-D4961BD52D68}" destId="{612A3E34-FF13-4841-93E3-7AD175050899}" srcOrd="1" destOrd="0" presId="urn:microsoft.com/office/officeart/2005/8/layout/bProcess3"/>
    <dgm:cxn modelId="{E50727CC-25C1-412D-A06D-2A07FAC2A8B4}" srcId="{1AE5DAC9-03FB-4E4A-94F6-16F64FAA5EE0}" destId="{C4F10F73-CED2-4D82-B268-740119EED750}" srcOrd="3" destOrd="0" parTransId="{B0AFB6D9-A9AC-452F-A9AE-9EF53F93A3CC}" sibTransId="{697FBC6F-0BD5-402F-8976-31972EEE8264}"/>
    <dgm:cxn modelId="{105F9DF0-A5B8-4B0B-8842-BF9419E9D2B3}" type="presOf" srcId="{470238EA-E9A0-4551-8549-9263DF0FDBC2}" destId="{EB9890FA-CF4F-439B-BE28-41BC7C24713A}" srcOrd="0" destOrd="0" presId="urn:microsoft.com/office/officeart/2005/8/layout/bProcess3"/>
    <dgm:cxn modelId="{3F3164F3-7CE6-492A-8F83-9A7C9E0F6872}" type="presOf" srcId="{BCDEF29E-CB3F-40DD-8139-694ABB2BF67A}" destId="{A2BA00A0-AED5-4FBD-9663-1BC4763F1E36}" srcOrd="1" destOrd="0" presId="urn:microsoft.com/office/officeart/2005/8/layout/bProcess3"/>
    <dgm:cxn modelId="{2C44CA29-14F0-497E-AEDE-2D6358A534AD}" type="presParOf" srcId="{E9CE2096-4870-47AD-8B4E-50537161393C}" destId="{F6919D97-6FAC-47CC-BBD7-E2D25E051A56}" srcOrd="0" destOrd="0" presId="urn:microsoft.com/office/officeart/2005/8/layout/bProcess3"/>
    <dgm:cxn modelId="{FC9C173F-84E7-419B-BB75-A7380373E0E8}" type="presParOf" srcId="{E9CE2096-4870-47AD-8B4E-50537161393C}" destId="{21874757-BEA8-430C-8719-294A0450AE61}" srcOrd="1" destOrd="0" presId="urn:microsoft.com/office/officeart/2005/8/layout/bProcess3"/>
    <dgm:cxn modelId="{3F3EFA99-C651-4596-B6F4-08B59A887F03}" type="presParOf" srcId="{21874757-BEA8-430C-8719-294A0450AE61}" destId="{A2BA00A0-AED5-4FBD-9663-1BC4763F1E36}" srcOrd="0" destOrd="0" presId="urn:microsoft.com/office/officeart/2005/8/layout/bProcess3"/>
    <dgm:cxn modelId="{6A83B619-31FB-4F54-A788-2506D833094C}" type="presParOf" srcId="{E9CE2096-4870-47AD-8B4E-50537161393C}" destId="{2CC0D731-0C18-4217-B70C-34D8F48DF286}" srcOrd="2" destOrd="0" presId="urn:microsoft.com/office/officeart/2005/8/layout/bProcess3"/>
    <dgm:cxn modelId="{C8AD3D80-AE0C-4A8F-92B8-18A5ED703440}" type="presParOf" srcId="{E9CE2096-4870-47AD-8B4E-50537161393C}" destId="{9D28817F-5B0E-4BAC-8C6F-9C106E7A7133}" srcOrd="3" destOrd="0" presId="urn:microsoft.com/office/officeart/2005/8/layout/bProcess3"/>
    <dgm:cxn modelId="{B33F4AF9-5338-4338-85AE-7DA4A8CE7756}" type="presParOf" srcId="{9D28817F-5B0E-4BAC-8C6F-9C106E7A7133}" destId="{5E9BB2E1-7736-461C-9D52-83C7C7073E34}" srcOrd="0" destOrd="0" presId="urn:microsoft.com/office/officeart/2005/8/layout/bProcess3"/>
    <dgm:cxn modelId="{6AAD4F8E-8734-4638-BBDE-57D2A7DD5262}" type="presParOf" srcId="{E9CE2096-4870-47AD-8B4E-50537161393C}" destId="{D92D0917-4F2B-4035-A668-075199003AF1}" srcOrd="4" destOrd="0" presId="urn:microsoft.com/office/officeart/2005/8/layout/bProcess3"/>
    <dgm:cxn modelId="{54266469-0647-4BF7-B947-E552C919D765}" type="presParOf" srcId="{E9CE2096-4870-47AD-8B4E-50537161393C}" destId="{35DBFF3B-6D9C-4E47-B8AA-43C4E3566927}" srcOrd="5" destOrd="0" presId="urn:microsoft.com/office/officeart/2005/8/layout/bProcess3"/>
    <dgm:cxn modelId="{212D5642-84D7-45EE-97F4-F33033933A23}" type="presParOf" srcId="{35DBFF3B-6D9C-4E47-B8AA-43C4E3566927}" destId="{10632F7B-54B4-4C45-8810-8A35E030F53E}" srcOrd="0" destOrd="0" presId="urn:microsoft.com/office/officeart/2005/8/layout/bProcess3"/>
    <dgm:cxn modelId="{39FE269C-7246-41A2-BB65-DA4549135793}" type="presParOf" srcId="{E9CE2096-4870-47AD-8B4E-50537161393C}" destId="{EC1C27CC-9524-4089-AE5B-E5E596114034}" srcOrd="6" destOrd="0" presId="urn:microsoft.com/office/officeart/2005/8/layout/bProcess3"/>
    <dgm:cxn modelId="{80BDADBC-E300-46C0-853F-8DD16216A8EC}" type="presParOf" srcId="{E9CE2096-4870-47AD-8B4E-50537161393C}" destId="{02779BF5-A361-48AF-BB9F-448098DF4B4E}" srcOrd="7" destOrd="0" presId="urn:microsoft.com/office/officeart/2005/8/layout/bProcess3"/>
    <dgm:cxn modelId="{67132F49-0796-4861-97AB-4A1D40C72B71}" type="presParOf" srcId="{02779BF5-A361-48AF-BB9F-448098DF4B4E}" destId="{3AF16B9E-AA4D-4400-9411-089D4CA5781A}" srcOrd="0" destOrd="0" presId="urn:microsoft.com/office/officeart/2005/8/layout/bProcess3"/>
    <dgm:cxn modelId="{C2FCE43D-DBD2-4E91-B4B6-1936D8B6FD34}" type="presParOf" srcId="{E9CE2096-4870-47AD-8B4E-50537161393C}" destId="{EB9890FA-CF4F-439B-BE28-41BC7C24713A}" srcOrd="8" destOrd="0" presId="urn:microsoft.com/office/officeart/2005/8/layout/bProcess3"/>
    <dgm:cxn modelId="{083AB966-4C8B-4F9E-B4D3-A68073B150D9}" type="presParOf" srcId="{E9CE2096-4870-47AD-8B4E-50537161393C}" destId="{F2B76857-C235-4B80-A0B9-5EDE58414558}" srcOrd="9" destOrd="0" presId="urn:microsoft.com/office/officeart/2005/8/layout/bProcess3"/>
    <dgm:cxn modelId="{19E1AAC0-C316-4A1D-8A95-01D4E0FDFC9A}" type="presParOf" srcId="{F2B76857-C235-4B80-A0B9-5EDE58414558}" destId="{612A3E34-FF13-4841-93E3-7AD175050899}" srcOrd="0" destOrd="0" presId="urn:microsoft.com/office/officeart/2005/8/layout/bProcess3"/>
    <dgm:cxn modelId="{255CFC21-4C94-4839-83B6-B40B2696E34D}" type="presParOf" srcId="{E9CE2096-4870-47AD-8B4E-50537161393C}" destId="{18D64BDD-45E4-4A02-82A2-CD012FFEFB0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74757-BEA8-430C-8719-294A0450AE61}">
      <dsp:nvSpPr>
        <dsp:cNvPr id="0" name=""/>
        <dsp:cNvSpPr/>
      </dsp:nvSpPr>
      <dsp:spPr>
        <a:xfrm>
          <a:off x="3383710" y="1726782"/>
          <a:ext cx="746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6004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737297" y="1768619"/>
        <a:ext cx="38830" cy="7766"/>
      </dsp:txXfrm>
    </dsp:sp>
    <dsp:sp modelId="{F6919D97-6FAC-47CC-BBD7-E2D25E051A56}">
      <dsp:nvSpPr>
        <dsp:cNvPr id="0" name=""/>
        <dsp:cNvSpPr/>
      </dsp:nvSpPr>
      <dsp:spPr>
        <a:xfrm>
          <a:off x="8969" y="759540"/>
          <a:ext cx="3376540" cy="20259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FF0000"/>
              </a:solidFill>
            </a:rPr>
            <a:t>Kalcij </a:t>
          </a:r>
          <a:r>
            <a:rPr lang="hr-HR" sz="1800" kern="1200" dirty="0"/>
            <a:t>je neophodno potreban za rast kostiju djeteta, ima ga u mlijeku i mliječnim proizvodima</a:t>
          </a:r>
        </a:p>
      </dsp:txBody>
      <dsp:txXfrm>
        <a:off x="8969" y="759540"/>
        <a:ext cx="3376540" cy="2025924"/>
      </dsp:txXfrm>
    </dsp:sp>
    <dsp:sp modelId="{9D28817F-5B0E-4BAC-8C6F-9C106E7A7133}">
      <dsp:nvSpPr>
        <dsp:cNvPr id="0" name=""/>
        <dsp:cNvSpPr/>
      </dsp:nvSpPr>
      <dsp:spPr>
        <a:xfrm>
          <a:off x="7536854" y="1726782"/>
          <a:ext cx="746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6004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890441" y="1768619"/>
        <a:ext cx="38830" cy="7766"/>
      </dsp:txXfrm>
    </dsp:sp>
    <dsp:sp modelId="{2CC0D731-0C18-4217-B70C-34D8F48DF286}">
      <dsp:nvSpPr>
        <dsp:cNvPr id="0" name=""/>
        <dsp:cNvSpPr/>
      </dsp:nvSpPr>
      <dsp:spPr>
        <a:xfrm>
          <a:off x="4162114" y="759540"/>
          <a:ext cx="3376540" cy="20259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FF0000"/>
              </a:solidFill>
            </a:rPr>
            <a:t>Željezo </a:t>
          </a:r>
          <a:r>
            <a:rPr lang="hr-HR" sz="1800" kern="1200" dirty="0"/>
            <a:t>se koristi za sintezu hemoglobina,  ima ga u goveđoj ili pilećoj jetri, nekim vrstama mesa, voća i povrća, većina trudnica ne unosi prehranom dovoljne količine</a:t>
          </a:r>
        </a:p>
      </dsp:txBody>
      <dsp:txXfrm>
        <a:off x="4162114" y="759540"/>
        <a:ext cx="3376540" cy="2025924"/>
      </dsp:txXfrm>
    </dsp:sp>
    <dsp:sp modelId="{35DBFF3B-6D9C-4E47-B8AA-43C4E3566927}">
      <dsp:nvSpPr>
        <dsp:cNvPr id="0" name=""/>
        <dsp:cNvSpPr/>
      </dsp:nvSpPr>
      <dsp:spPr>
        <a:xfrm>
          <a:off x="1697239" y="2783664"/>
          <a:ext cx="8306289" cy="746004"/>
        </a:xfrm>
        <a:custGeom>
          <a:avLst/>
          <a:gdLst/>
          <a:ahLst/>
          <a:cxnLst/>
          <a:rect l="0" t="0" r="0" b="0"/>
          <a:pathLst>
            <a:path>
              <a:moveTo>
                <a:pt x="8306289" y="0"/>
              </a:moveTo>
              <a:lnTo>
                <a:pt x="8306289" y="390102"/>
              </a:lnTo>
              <a:lnTo>
                <a:pt x="0" y="390102"/>
              </a:lnTo>
              <a:lnTo>
                <a:pt x="0" y="746004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641821" y="3152783"/>
        <a:ext cx="417125" cy="7766"/>
      </dsp:txXfrm>
    </dsp:sp>
    <dsp:sp modelId="{D92D0917-4F2B-4035-A668-075199003AF1}">
      <dsp:nvSpPr>
        <dsp:cNvPr id="0" name=""/>
        <dsp:cNvSpPr/>
      </dsp:nvSpPr>
      <dsp:spPr>
        <a:xfrm>
          <a:off x="8315258" y="759540"/>
          <a:ext cx="3376540" cy="20259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 željezo je dobro uzimati u obliku tableta ili sirupa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tablete treba uzimati tijekom obroka, a ako se prilikom uzimanja pojave mučnine dnevna se doza može podijeliti na dva obroka</a:t>
          </a:r>
          <a:endParaRPr lang="hr-HR" sz="1800" kern="1200" dirty="0"/>
        </a:p>
      </dsp:txBody>
      <dsp:txXfrm>
        <a:off x="8315258" y="759540"/>
        <a:ext cx="3376540" cy="2025924"/>
      </dsp:txXfrm>
    </dsp:sp>
    <dsp:sp modelId="{02779BF5-A361-48AF-BB9F-448098DF4B4E}">
      <dsp:nvSpPr>
        <dsp:cNvPr id="0" name=""/>
        <dsp:cNvSpPr/>
      </dsp:nvSpPr>
      <dsp:spPr>
        <a:xfrm>
          <a:off x="3383710" y="4529311"/>
          <a:ext cx="746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6004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737297" y="4571148"/>
        <a:ext cx="38830" cy="7766"/>
      </dsp:txXfrm>
    </dsp:sp>
    <dsp:sp modelId="{EC1C27CC-9524-4089-AE5B-E5E596114034}">
      <dsp:nvSpPr>
        <dsp:cNvPr id="0" name=""/>
        <dsp:cNvSpPr/>
      </dsp:nvSpPr>
      <dsp:spPr>
        <a:xfrm>
          <a:off x="8969" y="3562069"/>
          <a:ext cx="3376540" cy="20259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FF0000"/>
              </a:solidFill>
            </a:rPr>
            <a:t>Folna kiselina </a:t>
          </a:r>
          <a:r>
            <a:rPr lang="hr-HR" sz="1600" kern="1200" dirty="0"/>
            <a:t>neophodna je za normalan razvoj djetetovog mozga i leđne moždine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žena koja očekuje trudnoću treba u razdoblju koje prethodi trudnoći i tijekom prvih mjeseci graviditeta uzimati najmanje 0,4 mg tog vitamina</a:t>
          </a:r>
        </a:p>
      </dsp:txBody>
      <dsp:txXfrm>
        <a:off x="8969" y="3562069"/>
        <a:ext cx="3376540" cy="2025924"/>
      </dsp:txXfrm>
    </dsp:sp>
    <dsp:sp modelId="{F2B76857-C235-4B80-A0B9-5EDE58414558}">
      <dsp:nvSpPr>
        <dsp:cNvPr id="0" name=""/>
        <dsp:cNvSpPr/>
      </dsp:nvSpPr>
      <dsp:spPr>
        <a:xfrm>
          <a:off x="7536854" y="4529311"/>
          <a:ext cx="746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6004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890441" y="4571148"/>
        <a:ext cx="38830" cy="7766"/>
      </dsp:txXfrm>
    </dsp:sp>
    <dsp:sp modelId="{EB9890FA-CF4F-439B-BE28-41BC7C24713A}">
      <dsp:nvSpPr>
        <dsp:cNvPr id="0" name=""/>
        <dsp:cNvSpPr/>
      </dsp:nvSpPr>
      <dsp:spPr>
        <a:xfrm>
          <a:off x="4162114" y="3562069"/>
          <a:ext cx="3376540" cy="20259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Valja koristiti namirnice bogate folnom kiselinom (zeleno lisnato povrće, jetrica, jaja i dr</a:t>
          </a:r>
          <a:endParaRPr lang="hr-HR" sz="1800" kern="1200" dirty="0"/>
        </a:p>
      </dsp:txBody>
      <dsp:txXfrm>
        <a:off x="4162114" y="3562069"/>
        <a:ext cx="3376540" cy="2025924"/>
      </dsp:txXfrm>
    </dsp:sp>
    <dsp:sp modelId="{18D64BDD-45E4-4A02-82A2-CD012FFEFB07}">
      <dsp:nvSpPr>
        <dsp:cNvPr id="0" name=""/>
        <dsp:cNvSpPr/>
      </dsp:nvSpPr>
      <dsp:spPr>
        <a:xfrm>
          <a:off x="8315258" y="3562069"/>
          <a:ext cx="3376540" cy="20259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FF0000"/>
              </a:solidFill>
            </a:rPr>
            <a:t>Flor</a:t>
          </a:r>
          <a:r>
            <a:rPr lang="hr-HR" sz="1600" kern="1200" dirty="0">
              <a:solidFill>
                <a:srgbClr val="FF0000"/>
              </a:solidFill>
            </a:rPr>
            <a:t> </a:t>
          </a:r>
          <a:r>
            <a:rPr lang="hr-HR" sz="1600" kern="1200" dirty="0"/>
            <a:t>je dobro uzimati tijekom trudnoće (</a:t>
          </a:r>
          <a:r>
            <a:rPr lang="hr-HR" sz="1600" kern="1200" dirty="0" err="1"/>
            <a:t>Fluonatril</a:t>
          </a:r>
          <a:r>
            <a:rPr lang="hr-HR" sz="1600" kern="1200" dirty="0"/>
            <a:t> tablete) jer na taj način smanjujemo učestalost karijesa kod djec</a:t>
          </a:r>
          <a:r>
            <a:rPr lang="hr-HR" sz="1300" kern="1200" dirty="0"/>
            <a:t>e</a:t>
          </a:r>
        </a:p>
      </dsp:txBody>
      <dsp:txXfrm>
        <a:off x="8315258" y="3562069"/>
        <a:ext cx="3376540" cy="2025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17C056-E2D8-4E69-A4A5-6377CFF9CBCD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D7AE48-40F0-4534-9C37-95A749EABFAC}" type="datetime1">
              <a:rPr lang="sr-Latn-RS" smtClean="0"/>
              <a:t>27.3.2024.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98FB7-01F8-4EAA-A9E0-60DE63D1A759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DA13D-5058-41B3-9154-31909F76EA62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zervirano mjesto za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BE465-60E6-4621-9D67-3B8166BCFAD3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12" name="Rezervirano mjesto za podnožje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Rezervirano mjesto za broj slajda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C604F-5AB3-4565-9024-474093552AEF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E57169-6A8E-4499-A06C-1CE200C6501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0701A-CF6D-409B-8AAB-3C0FDA152BE1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8DBB8-E5FE-4D12-8D0D-E125A7F0AC2C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8A5BE-774C-4072-847A-F19777E0C1FC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BE207D48-FA92-4852-A1B3-00CEB7CFE179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10" name="Rezervirano mjesto za podnožje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DE0ED-EF93-4734-80CE-9BB208A2C0F1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2EFF504-150E-4E49-AF20-767FBAA111EA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ravokut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avokut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utni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algn="ctr" rtl="0"/>
            <a:r>
              <a:rPr lang="hr-HR" dirty="0"/>
              <a:t>zdravstvena zaštita i zdravstveni odgoj </a:t>
            </a:r>
            <a:br>
              <a:rPr lang="hr-HR" dirty="0"/>
            </a:br>
            <a:r>
              <a:rPr lang="hr-HR" dirty="0"/>
              <a:t>žena, trudnica</a:t>
            </a:r>
            <a:endParaRPr lang="hr" dirty="0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ABD99A6E-36FD-41A5-AFB6-BE91AE7F53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očuvanje zdravlja žena, posebno reproduktivnoga zdravlja od iznimnog je značenja za društvo u cjelini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B9131CA-FF25-4134-9DBC-B571320C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46" y="2963678"/>
            <a:ext cx="6436311" cy="37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2B682-E742-412F-A639-1D8474A3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Jedno od prvih pitanja koje mlada buduća majka sebi postavlja je koliko bi tijekom trudnoće trebalo dobiti na težini?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5C6BE8-7B24-469E-BA02-2D395A35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767" y="2290439"/>
            <a:ext cx="7399833" cy="3837903"/>
          </a:xfrm>
        </p:spPr>
        <p:txBody>
          <a:bodyPr>
            <a:noAutofit/>
          </a:bodyPr>
          <a:lstStyle/>
          <a:p>
            <a:r>
              <a:rPr lang="hr-HR" sz="1400" dirty="0"/>
              <a:t>normalan prirast težine za vrijeme cijele trudnoće trebao bi iznositi od 10-12 kg. Od toga 9 kg otpada na prirast težine fetusa, plodne vode, posteljice, gravidne maternice i vodu koja se u manjoj mjeri akumulira u organizmu svake trudnice</a:t>
            </a:r>
          </a:p>
          <a:p>
            <a:r>
              <a:rPr lang="hr-HR" sz="1400" dirty="0"/>
              <a:t>ostatak (1-3 kg) otpada na masno tkivo</a:t>
            </a:r>
          </a:p>
          <a:p>
            <a:r>
              <a:rPr lang="hr-HR" sz="1400" dirty="0"/>
              <a:t>poželjan prirast težine ovisit će i o konstituciji žene (tako npr. mršavim ženama savjetujemo veći prirast od 11-15 kg, dok kod gojaznih trudnica valja očekivati prirast težine od svega 6-9 kg) </a:t>
            </a:r>
          </a:p>
          <a:p>
            <a:r>
              <a:rPr lang="hr-HR" sz="1400" dirty="0"/>
              <a:t>tijekom trudnoće treba prednost dati hrani bogatoj proteinima</a:t>
            </a:r>
          </a:p>
          <a:p>
            <a:r>
              <a:rPr lang="hr-HR" sz="1400" dirty="0"/>
              <a:t>preferirati voće, povrće, žitarice, meso, ribu, jaja mlijeko i mliječne proizvode</a:t>
            </a:r>
          </a:p>
          <a:p>
            <a:r>
              <a:rPr lang="hr-HR" sz="1400" dirty="0"/>
              <a:t>raznovrsna prehrana bogata bjelančevinama, mineralima i vitaminima temelj je zdravlja trudnice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F5931856-6DCE-4260-B24B-EE645DA37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64" y="2013562"/>
            <a:ext cx="3038145" cy="4687152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6EDED8-4FB0-49D0-957D-45D9F4D7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8109439-358D-4AE9-9EF0-58C33A067D94}"/>
              </a:ext>
            </a:extLst>
          </p:cNvPr>
          <p:cNvSpPr/>
          <p:nvPr/>
        </p:nvSpPr>
        <p:spPr>
          <a:xfrm>
            <a:off x="9605639" y="6423914"/>
            <a:ext cx="1305017" cy="434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1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BD8055-CD05-4EA2-B370-A952DF34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6AA66E3F-EC0F-42DF-ADB9-0CEDC972C6D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5894530"/>
              </p:ext>
            </p:extLst>
          </p:nvPr>
        </p:nvGraphicFramePr>
        <p:xfrm>
          <a:off x="-1" y="355107"/>
          <a:ext cx="11700769" cy="634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avokutnik 5">
            <a:extLst>
              <a:ext uri="{FF2B5EF4-FFF2-40B4-BE49-F238E27FC236}">
                <a16:creationId xmlns:a16="http://schemas.microsoft.com/office/drawing/2014/main" id="{E3BB1A82-B9E2-4314-943C-96DB34AB2649}"/>
              </a:ext>
            </a:extLst>
          </p:cNvPr>
          <p:cNvSpPr/>
          <p:nvPr/>
        </p:nvSpPr>
        <p:spPr>
          <a:xfrm>
            <a:off x="9632272" y="6423914"/>
            <a:ext cx="1180730" cy="27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9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7923AE-54F6-44AF-B4E0-E2237EB9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01A134-694E-42A9-BAE1-1D331F4EFB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025" y="754357"/>
            <a:ext cx="11029950" cy="987425"/>
          </a:xfrm>
        </p:spPr>
        <p:txBody>
          <a:bodyPr/>
          <a:lstStyle/>
          <a:p>
            <a:r>
              <a:rPr lang="hr-HR" dirty="0"/>
              <a:t>Kako patronažna sestra može pomoći majci?</a:t>
            </a:r>
            <a:br>
              <a:rPr lang="hr-HR" dirty="0"/>
            </a:br>
            <a:r>
              <a:rPr lang="hr-HR" sz="1800" dirty="0">
                <a:solidFill>
                  <a:srgbClr val="FF0000"/>
                </a:solidFill>
              </a:rPr>
              <a:t>Usluge koje patronažna sestra može ponuditi rodilji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DDB74D-15EC-4968-8DA9-9C58B23C1D9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68741" y="2087979"/>
            <a:ext cx="6854831" cy="436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praćenje </a:t>
            </a:r>
            <a:r>
              <a:rPr lang="hr-HR" b="1" dirty="0"/>
              <a:t>psihičkih i fizičkih promjena</a:t>
            </a:r>
            <a:r>
              <a:rPr lang="hr-HR" dirty="0"/>
              <a:t> nakon poroda (patronažna sestra može puno pomoći u sprječavanju </a:t>
            </a:r>
            <a:r>
              <a:rPr lang="hr-HR" dirty="0" err="1"/>
              <a:t>postporođajne</a:t>
            </a:r>
            <a:r>
              <a:rPr lang="hr-HR" dirty="0"/>
              <a:t> depresije)</a:t>
            </a:r>
          </a:p>
          <a:p>
            <a:r>
              <a:rPr lang="hr-HR" dirty="0"/>
              <a:t>kontrolu </a:t>
            </a:r>
            <a:r>
              <a:rPr lang="hr-HR" b="1" dirty="0"/>
              <a:t>međice</a:t>
            </a:r>
            <a:r>
              <a:rPr lang="hr-HR" dirty="0"/>
              <a:t> i</a:t>
            </a:r>
            <a:r>
              <a:rPr lang="hr-HR" b="1" dirty="0"/>
              <a:t> </a:t>
            </a:r>
            <a:r>
              <a:rPr lang="hr-HR" b="1" dirty="0" err="1"/>
              <a:t>lohija</a:t>
            </a:r>
            <a:r>
              <a:rPr lang="hr-HR" dirty="0"/>
              <a:t> nakon poroda</a:t>
            </a:r>
          </a:p>
          <a:p>
            <a:r>
              <a:rPr lang="hr-HR" dirty="0"/>
              <a:t>prevencija mogućih komplikacija poput</a:t>
            </a:r>
            <a:r>
              <a:rPr lang="hr-HR" b="1" dirty="0"/>
              <a:t> tromboze</a:t>
            </a:r>
            <a:r>
              <a:rPr lang="hr-HR" dirty="0"/>
              <a:t> ili </a:t>
            </a:r>
            <a:r>
              <a:rPr lang="hr-HR" b="1" dirty="0" err="1"/>
              <a:t>mastitisa</a:t>
            </a:r>
            <a:endParaRPr lang="hr-HR" dirty="0"/>
          </a:p>
          <a:p>
            <a:r>
              <a:rPr lang="hr-HR" dirty="0"/>
              <a:t>edukacija o </a:t>
            </a:r>
            <a:r>
              <a:rPr lang="hr-HR" b="1" dirty="0"/>
              <a:t>pravilnoj prehrani i tjelesnoj aktivnosti</a:t>
            </a:r>
            <a:r>
              <a:rPr lang="hr-HR" dirty="0"/>
              <a:t> u prvim danima nakon poroda</a:t>
            </a:r>
          </a:p>
          <a:p>
            <a:r>
              <a:rPr lang="hr-HR" dirty="0"/>
              <a:t>pružanje pomoći pri </a:t>
            </a:r>
            <a:r>
              <a:rPr lang="hr-HR" b="1" dirty="0"/>
              <a:t>dojenju</a:t>
            </a:r>
            <a:endParaRPr lang="hr-HR" dirty="0"/>
          </a:p>
          <a:p>
            <a:r>
              <a:rPr lang="hr-HR" dirty="0"/>
              <a:t>edukacija o </a:t>
            </a:r>
            <a:r>
              <a:rPr lang="hr-HR" b="1" dirty="0"/>
              <a:t>osobnoj higijeni</a:t>
            </a:r>
            <a:r>
              <a:rPr lang="hr-HR" dirty="0"/>
              <a:t> rodilje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0B53BDE-8799-415C-AB85-79E21B3CC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406" y="3302493"/>
            <a:ext cx="3486546" cy="34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67FFC2-60F5-43CF-AE6C-ADD8CE24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385736"/>
            <a:ext cx="11029616" cy="1188720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hr-HR" dirty="0"/>
              <a:t>Kako patronažna sestra može pomoći bebi?</a:t>
            </a:r>
            <a:br>
              <a:rPr lang="hr-HR" dirty="0"/>
            </a:br>
            <a:r>
              <a:rPr lang="hr-HR" sz="2000" dirty="0">
                <a:solidFill>
                  <a:srgbClr val="FF0000"/>
                </a:solidFill>
              </a:rPr>
              <a:t>Usluge koje patronažna sestra može ponuditi novorođenčadi:</a:t>
            </a:r>
            <a:br>
              <a:rPr lang="hr-HR" sz="2000" dirty="0">
                <a:solidFill>
                  <a:srgbClr val="FF0000"/>
                </a:solidFill>
              </a:rPr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2F2B47-32DF-493C-AD1F-8FCB571C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pregled novorođenčadi</a:t>
            </a:r>
            <a:r>
              <a:rPr lang="hr-HR" dirty="0"/>
              <a:t> (refleksi, boja kože, </a:t>
            </a:r>
            <a:r>
              <a:rPr lang="hr-HR" dirty="0" err="1"/>
              <a:t>fontanele</a:t>
            </a:r>
            <a:r>
              <a:rPr lang="hr-HR" dirty="0"/>
              <a:t>, kukovi, stopala, težina)</a:t>
            </a:r>
          </a:p>
          <a:p>
            <a:r>
              <a:rPr lang="hr-HR" dirty="0"/>
              <a:t>toaleta </a:t>
            </a:r>
            <a:r>
              <a:rPr lang="hr-HR" b="1" dirty="0"/>
              <a:t>pupčanog batrljka</a:t>
            </a:r>
            <a:endParaRPr lang="hr-HR" dirty="0"/>
          </a:p>
          <a:p>
            <a:r>
              <a:rPr lang="hr-HR" dirty="0"/>
              <a:t>edukacija o </a:t>
            </a:r>
            <a:r>
              <a:rPr lang="hr-HR" b="1" dirty="0"/>
              <a:t>higijeni novorođenčeta</a:t>
            </a:r>
            <a:endParaRPr lang="hr-HR" dirty="0"/>
          </a:p>
          <a:p>
            <a:r>
              <a:rPr lang="hr-HR" dirty="0"/>
              <a:t>savjetovanje o </a:t>
            </a:r>
            <a:r>
              <a:rPr lang="hr-HR" b="1" dirty="0"/>
              <a:t>prehrani</a:t>
            </a:r>
            <a:r>
              <a:rPr lang="hr-HR" dirty="0"/>
              <a:t> i procjena stanja </a:t>
            </a:r>
            <a:r>
              <a:rPr lang="hr-HR" b="1" dirty="0"/>
              <a:t>uhranjenosti</a:t>
            </a:r>
            <a:endParaRPr lang="hr-HR" dirty="0"/>
          </a:p>
          <a:p>
            <a:r>
              <a:rPr lang="hr-HR" dirty="0"/>
              <a:t>edukacija o </a:t>
            </a:r>
            <a:r>
              <a:rPr lang="hr-HR" b="1" dirty="0"/>
              <a:t>mjerama zaštite od ozljeda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195C80-011E-4C86-B6A3-552A8487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0E157E9-BD4C-4B5D-8444-AC4C6EA3025C}"/>
              </a:ext>
            </a:extLst>
          </p:cNvPr>
          <p:cNvSpPr/>
          <p:nvPr/>
        </p:nvSpPr>
        <p:spPr>
          <a:xfrm>
            <a:off x="8256233" y="6347534"/>
            <a:ext cx="3693111" cy="441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37A626C-4879-43EF-BD87-B30060EE9D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421" y="3475065"/>
            <a:ext cx="4939745" cy="309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213755-0B00-4970-9377-141BE256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57" y="489092"/>
            <a:ext cx="11029616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hr-HR" cap="none" dirty="0">
                <a:solidFill>
                  <a:srgbClr val="FF0000"/>
                </a:solidFill>
              </a:rPr>
              <a:t>Svrha posjeta trudnici je </a:t>
            </a:r>
            <a:br>
              <a:rPr lang="hr-HR" cap="none" dirty="0">
                <a:solidFill>
                  <a:srgbClr val="FF0000"/>
                </a:solidFill>
              </a:rPr>
            </a:br>
            <a:r>
              <a:rPr lang="hr-HR" cap="none" dirty="0"/>
              <a:t>provođenje mjera primarne i sekundarne prevencije u svrhu procjene zdravstvenog, psihičkog, socijalnog i ekonomskog stanja trudnice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C6EB43-247A-4BC0-96A2-3D228E3B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usvajanja novih znanja, vještina, navika i stavova u odnosu na trudnoću i buduće materinstvo te pravovremeno otkrivanje čimbenika ugroženosti kroz aktivnosti: </a:t>
            </a:r>
          </a:p>
          <a:p>
            <a:r>
              <a:rPr lang="hr-HR" dirty="0"/>
              <a:t> unapređenja i održavanja zdravlja </a:t>
            </a:r>
          </a:p>
          <a:p>
            <a:r>
              <a:rPr lang="hr-HR" dirty="0"/>
              <a:t>sprječavanja bolesti </a:t>
            </a:r>
          </a:p>
          <a:p>
            <a:r>
              <a:rPr lang="hr-HR" dirty="0"/>
              <a:t>otkrivanja visokorizičnih trudnoća </a:t>
            </a:r>
          </a:p>
          <a:p>
            <a:r>
              <a:rPr lang="hr-HR" dirty="0"/>
              <a:t> savladavanja prepreka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849637-16C1-493A-B9AE-C9A3A042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A607831-CCAF-43E0-A74C-C61E0DA9D2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826" y="3657600"/>
            <a:ext cx="355624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9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01D7B8-FBC8-4D49-8B18-D61E5662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9909C3-8959-480E-8288-D95E4D003F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0250"/>
            <a:ext cx="11029950" cy="987425"/>
          </a:xfrm>
        </p:spPr>
        <p:txBody>
          <a:bodyPr/>
          <a:lstStyle/>
          <a:p>
            <a:pPr algn="ctr"/>
            <a:r>
              <a:rPr lang="hr-HR" cap="none" dirty="0"/>
              <a:t>Potrebno je objasniti važnost pravovremenog prepoznavanja čimbenika i stanja ugroženosti kao što su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F8E2B8-20DF-4E3E-BE69-BD51097C0C3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7049" y="1864311"/>
            <a:ext cx="6471821" cy="4749553"/>
          </a:xfrm>
        </p:spPr>
        <p:txBody>
          <a:bodyPr>
            <a:normAutofit/>
          </a:bodyPr>
          <a:lstStyle/>
          <a:p>
            <a:r>
              <a:rPr lang="hr-HR" dirty="0"/>
              <a:t>krvarenje uz jaku bol u donjem dijelu trbuha</a:t>
            </a:r>
          </a:p>
          <a:p>
            <a:r>
              <a:rPr lang="hr-HR" dirty="0"/>
              <a:t> povišena tjelesna temperatura</a:t>
            </a:r>
          </a:p>
          <a:p>
            <a:r>
              <a:rPr lang="hr-HR" dirty="0"/>
              <a:t> promjene u visini tlaka,</a:t>
            </a:r>
          </a:p>
          <a:p>
            <a:r>
              <a:rPr lang="hr-HR" dirty="0"/>
              <a:t>bolovi u abdomenu</a:t>
            </a:r>
          </a:p>
          <a:p>
            <a:r>
              <a:rPr lang="hr-HR" dirty="0"/>
              <a:t>nesanica</a:t>
            </a:r>
          </a:p>
          <a:p>
            <a:r>
              <a:rPr lang="hr-HR" dirty="0"/>
              <a:t> mučnina i povraćanje</a:t>
            </a:r>
          </a:p>
          <a:p>
            <a:r>
              <a:rPr lang="hr-HR" dirty="0"/>
              <a:t>ne prepoznavanje pokreta ploda</a:t>
            </a:r>
          </a:p>
          <a:p>
            <a:r>
              <a:rPr lang="hr-HR" dirty="0"/>
              <a:t> znakovi i simptomi poroda</a:t>
            </a:r>
          </a:p>
          <a:p>
            <a:r>
              <a:rPr lang="hr-HR" dirty="0"/>
              <a:t> tjeskoba</a:t>
            </a:r>
          </a:p>
          <a:p>
            <a:r>
              <a:rPr lang="hr-HR" dirty="0"/>
              <a:t>depresija te suicidalne misli</a:t>
            </a:r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8982F5A-87F3-41BE-A3FC-7C29A1FC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60" y="2021524"/>
            <a:ext cx="3263099" cy="47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6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901CE2-6C2E-4710-8B83-2ADB55F3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TRUDNIČKI TEČAJ </a:t>
            </a:r>
            <a:br>
              <a:rPr lang="hr-HR" dirty="0">
                <a:solidFill>
                  <a:srgbClr val="FF0000"/>
                </a:solidFill>
              </a:rPr>
            </a:br>
            <a:r>
              <a:rPr lang="hr-HR" dirty="0"/>
              <a:t>se radi metodički po pravilima rada u maloj grupi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67AAD5-7396-4FF1-AB8D-8C338F012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947071" cy="3633047"/>
          </a:xfrm>
        </p:spPr>
        <p:txBody>
          <a:bodyPr>
            <a:normAutofit/>
          </a:bodyPr>
          <a:lstStyle/>
          <a:p>
            <a:r>
              <a:rPr lang="hr-HR" dirty="0"/>
              <a:t>ciljana skupina za provođenje trudničkog tečaja su trudnice, njihovi partneri i njima drage i važne osobe (majke, bake, prijateljice)</a:t>
            </a:r>
          </a:p>
          <a:p>
            <a:r>
              <a:rPr lang="hr-HR" dirty="0"/>
              <a:t>svrha tečaja je usvajanje novih znanja, vještina i stavova vezanih za trudnoću, porod i odgovorno roditeljstvo</a:t>
            </a:r>
          </a:p>
          <a:p>
            <a:r>
              <a:rPr lang="hr-HR" dirty="0"/>
              <a:t>smanjivanje tjeskobe, ispravljanje zabluda i smanjenje straha od poroda</a:t>
            </a:r>
          </a:p>
          <a:p>
            <a:r>
              <a:rPr lang="hr-HR" dirty="0"/>
              <a:t>savladavanje </a:t>
            </a:r>
            <a:r>
              <a:rPr lang="hr-HR" dirty="0" err="1"/>
              <a:t>neuromuskularnih</a:t>
            </a:r>
            <a:r>
              <a:rPr lang="hr-HR" dirty="0"/>
              <a:t> i respiracijskih vještina za olakšavanje poroda: vježbe disanja, vježbe relaksacije, vježbe za unapređenje i održavanje zdravlja te sprječavanje ili ublažavanje nelagoda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8CBD92F-F287-41B7-846A-1AF0C47384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06407" y="2227263"/>
            <a:ext cx="3297212" cy="3633787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E599B1-81F8-46BA-8131-77462A7C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50209C1-0B71-4A91-826E-CFE43C54E6BA}"/>
              </a:ext>
            </a:extLst>
          </p:cNvPr>
          <p:cNvSpPr/>
          <p:nvPr/>
        </p:nvSpPr>
        <p:spPr>
          <a:xfrm>
            <a:off x="9543495" y="6423914"/>
            <a:ext cx="1100831" cy="287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219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63085D-E26D-41A9-8242-346D6C30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ABF01B-1732-4B19-B31D-6610A28259E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1" y="1100831"/>
            <a:ext cx="8273989" cy="4760219"/>
          </a:xfrm>
        </p:spPr>
        <p:txBody>
          <a:bodyPr>
            <a:normAutofit/>
          </a:bodyPr>
          <a:lstStyle/>
          <a:p>
            <a:r>
              <a:rPr lang="hr-HR" dirty="0"/>
              <a:t>tečaj je strukturiran tako da budućim roditeljima pruži dovoljan broj informacija o trudnoći, razvoju ploda, zaštiti zdravlja trudnice, porođaju, boravku u rodilištu, prehrani i njezi novorođenčeta, psihološkim aspektima roditeljstva, pravnim propisima vezanim uz roditeljstvo</a:t>
            </a:r>
          </a:p>
          <a:p>
            <a:r>
              <a:rPr lang="hr-HR" dirty="0"/>
              <a:t>tečaj obuhvaća 11 sati predavanja, 3 sata seminara i 3 sata vježbi, što bi trebalo biti dovoljno da roditelji dobiju sve potrebne informacije</a:t>
            </a:r>
          </a:p>
          <a:p>
            <a:r>
              <a:rPr lang="hr-HR" dirty="0"/>
              <a:t>tečajevi se mogu organizirati u okviru Domova zdravlja i u drugim zdravstvenim i nezdravstvenim ustanovama, kao i u rodilištima</a:t>
            </a:r>
          </a:p>
          <a:p>
            <a:r>
              <a:rPr lang="hr-HR" dirty="0"/>
              <a:t>svaki tečaj trebao bi završiti posjetom rodilištu u kojem se planira porođaj</a:t>
            </a:r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267B838-8BE0-45CE-91D1-B79B6083E5F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988" y="1612106"/>
            <a:ext cx="3771900" cy="3633787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075146D6-EAA8-46E8-A380-01A4250EDB95}"/>
              </a:ext>
            </a:extLst>
          </p:cNvPr>
          <p:cNvSpPr/>
          <p:nvPr/>
        </p:nvSpPr>
        <p:spPr>
          <a:xfrm>
            <a:off x="9294920" y="6516210"/>
            <a:ext cx="1447061" cy="16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80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816C8D-C1CB-480A-B2FD-F80C75EB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tečaja: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ACD8F5-3BCC-42BF-A59A-53A4584B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usvajanje znanja o tijeku normalne trudnoće, rastu i razvoju djeteta te edukacija o važnosti redovitih pregleda tijekom trudnoće</a:t>
            </a:r>
          </a:p>
          <a:p>
            <a:r>
              <a:rPr lang="hr-HR" dirty="0"/>
              <a:t>ukazati na važnost zdravlja zubi u trudnoći, nakon poroda i tijekom dojenja</a:t>
            </a:r>
          </a:p>
          <a:p>
            <a:r>
              <a:rPr lang="hr-HR" dirty="0"/>
              <a:t>upoznavanje s osnovama teorijskog i praktičnog provođenja vježbi tijekom trudnoće te vježbe disanja tijekom porodnih doba</a:t>
            </a:r>
          </a:p>
          <a:p>
            <a:r>
              <a:rPr lang="hr-HR" dirty="0"/>
              <a:t>upoznavanje s početkom i tokom urednog poroda i babinja s mogućim komplikacijama u navedenim razdobljima, sa zbrinjavanjem i postupcima u rađaoni</a:t>
            </a:r>
          </a:p>
          <a:p>
            <a:r>
              <a:rPr lang="hr-HR" dirty="0"/>
              <a:t>upoznavanje s ulogom primalje i ostalih u rađaoni, s naglaskom provođenja strategije i načina uspostave ranog kontakta koža na kožu</a:t>
            </a:r>
          </a:p>
          <a:p>
            <a:r>
              <a:rPr lang="hr-HR" dirty="0"/>
              <a:t>upoznavanje s ponašanjem i osobitostima novorođenčeta te s najčešćim fiziološkim promjenama i poteškoćama </a:t>
            </a:r>
            <a:r>
              <a:rPr lang="hr-HR" dirty="0" err="1"/>
              <a:t>novorođenačkog</a:t>
            </a:r>
            <a:r>
              <a:rPr lang="hr-HR" dirty="0"/>
              <a:t> razdoblja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767CFCF-7E3F-472B-BA46-073A52186AAC}"/>
              </a:ext>
            </a:extLst>
          </p:cNvPr>
          <p:cNvSpPr/>
          <p:nvPr/>
        </p:nvSpPr>
        <p:spPr>
          <a:xfrm>
            <a:off x="9761409" y="2068497"/>
            <a:ext cx="2170180" cy="270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3A18D3B-1A6A-444D-9060-250A591107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100" y="68961"/>
            <a:ext cx="2188900" cy="26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D3DF29-76A7-4E64-A847-512A4E17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Koji su najvažniji zadaci zdravstvenog odgoja u </a:t>
            </a:r>
            <a:r>
              <a:rPr lang="hr-HR" b="1" dirty="0" err="1"/>
              <a:t>zdr</a:t>
            </a:r>
            <a:r>
              <a:rPr lang="hr-HR" b="1" dirty="0"/>
              <a:t>. zaštiti trudnica, majki i djece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11CE34-4FD2-4BC4-98AE-0173D9533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-sve trudnice i mlade majke poučiti o higijeni i prednosti dojenja</a:t>
            </a:r>
          </a:p>
          <a:p>
            <a:r>
              <a:rPr lang="hr-HR" dirty="0"/>
              <a:t>- sve mlade roditelje upoznati s prevencijom i profilaksom rahitisa, i </a:t>
            </a:r>
            <a:r>
              <a:rPr lang="hr-HR" dirty="0" err="1"/>
              <a:t>privoliti</a:t>
            </a:r>
            <a:r>
              <a:rPr lang="hr-HR" dirty="0"/>
              <a:t> ih da ih provode</a:t>
            </a:r>
          </a:p>
          <a:p>
            <a:r>
              <a:rPr lang="hr-HR" dirty="0"/>
              <a:t>- poučiti roditelje o važnosti cijepljenja i sprječavanju anemija i o mentalnoj </a:t>
            </a:r>
            <a:r>
              <a:rPr lang="hr-HR"/>
              <a:t>zaštiti njihove </a:t>
            </a:r>
            <a:r>
              <a:rPr lang="hr-HR" dirty="0"/>
              <a:t>djece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986E74-FF3D-4FB1-9204-894649EA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8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5E6E017-DB50-4445-9A88-81F10CE7BF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36" y="773087"/>
            <a:ext cx="10138527" cy="27446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4A0DC10-C2D1-4C1A-887C-D595ECD3C8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216" y="3773009"/>
            <a:ext cx="3334305" cy="28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2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25F82-0A14-41A7-9C54-3007AA0DF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maligne bolesti u žena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0F6CD2E-9482-431D-B31E-ABFB30292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/>
              <a:t>poučavanje radi sprečavanja malignih bolesti ženskih spolnih organa 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6BD81E-3E08-4A61-A060-32C3FC38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FDB6981-3B65-4902-BA9C-37BBB371679B}"/>
              </a:ext>
            </a:extLst>
          </p:cNvPr>
          <p:cNvSpPr/>
          <p:nvPr/>
        </p:nvSpPr>
        <p:spPr>
          <a:xfrm>
            <a:off x="2627790" y="3533312"/>
            <a:ext cx="6977849" cy="23002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posebno </a:t>
            </a:r>
            <a:r>
              <a:rPr lang="hr-HR" dirty="0" err="1">
                <a:solidFill>
                  <a:schemeClr val="tx1"/>
                </a:solidFill>
              </a:rPr>
              <a:t>zdravstvenoodgojne</a:t>
            </a:r>
            <a:r>
              <a:rPr lang="hr-HR" dirty="0">
                <a:solidFill>
                  <a:schemeClr val="tx1"/>
                </a:solidFill>
              </a:rPr>
              <a:t> akcije kojima je svrha osvijestiti javnost o pojavnosti bolesti i važnost njihova sprečavanja i ranog otkrivanja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7D85154-82FA-4516-BF07-BC22D5C55DDA}"/>
              </a:ext>
            </a:extLst>
          </p:cNvPr>
          <p:cNvSpPr/>
          <p:nvPr/>
        </p:nvSpPr>
        <p:spPr>
          <a:xfrm>
            <a:off x="9747682" y="6533965"/>
            <a:ext cx="1038687" cy="124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24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6FB516-F519-4A99-8036-28C5865E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edukacija je usmjerena na upoznavanje čimbenika rizika za nastanak </a:t>
            </a:r>
            <a:r>
              <a:rPr lang="hr-HR" dirty="0" err="1"/>
              <a:t>zločudnih</a:t>
            </a:r>
            <a:r>
              <a:rPr lang="hr-HR" dirty="0"/>
              <a:t> bolesti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D0F105-C9A2-465B-99C6-25306201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0" y="1106868"/>
            <a:ext cx="11029615" cy="3634486"/>
          </a:xfrm>
        </p:spPr>
        <p:txBody>
          <a:bodyPr>
            <a:normAutofit/>
          </a:bodyPr>
          <a:lstStyle/>
          <a:p>
            <a:r>
              <a:rPr lang="hr-HR" sz="2800" dirty="0"/>
              <a:t>na značenje i učestalost provođenja samokontrole i redovite medicinske kontrole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36ED40-45A1-418C-922E-28099831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A76644-0937-4CEC-BD64-5533E016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14" y="3891777"/>
            <a:ext cx="4991794" cy="28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8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DAF4ED-3C1A-4705-BD8B-745DBF85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Glavni cilj edukacije</a:t>
            </a:r>
            <a:r>
              <a:rPr lang="hr-HR" dirty="0"/>
              <a:t> žena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385CEB-01C5-4D1A-9190-15748546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upoznati žene o rizičnim čimbenicima nastanka raka dojke</a:t>
            </a:r>
          </a:p>
          <a:p>
            <a:r>
              <a:rPr lang="hr-HR" dirty="0"/>
              <a:t> podići razinu svijesti o važnosti ranog otkrivanja raka dojke</a:t>
            </a:r>
          </a:p>
          <a:p>
            <a:r>
              <a:rPr lang="hr-HR" dirty="0"/>
              <a:t> naučiti žene kako se obavlja </a:t>
            </a:r>
            <a:r>
              <a:rPr lang="hr-HR" dirty="0" err="1"/>
              <a:t>samopregled</a:t>
            </a:r>
            <a:r>
              <a:rPr lang="hr-HR" dirty="0"/>
              <a:t> dojki</a:t>
            </a:r>
          </a:p>
          <a:p>
            <a:r>
              <a:rPr lang="hr-HR" dirty="0"/>
              <a:t>povećati broj žena koje obavljaju </a:t>
            </a:r>
            <a:r>
              <a:rPr lang="hr-HR" dirty="0" err="1"/>
              <a:t>samopregled</a:t>
            </a:r>
            <a:r>
              <a:rPr lang="hr-HR" dirty="0"/>
              <a:t> jednom mjesečno</a:t>
            </a:r>
          </a:p>
          <a:p>
            <a:r>
              <a:rPr lang="hr-HR" dirty="0"/>
              <a:t> naučiti žene što ranijem prepoznavanju sumnjivih promjena na koži i tkivu dojke</a:t>
            </a:r>
          </a:p>
          <a:p>
            <a:r>
              <a:rPr lang="hr-HR" dirty="0"/>
              <a:t>razviti i povećati svijest o značenju preventivnih pregleda u ranom otkrivanju raka dojke</a:t>
            </a:r>
          </a:p>
          <a:p>
            <a:r>
              <a:rPr lang="hr-HR" dirty="0"/>
              <a:t> razviti pozitivne stavove prema ovoj bolesti</a:t>
            </a:r>
          </a:p>
          <a:p>
            <a:r>
              <a:rPr lang="hr-HR" dirty="0"/>
              <a:t>povećati broj žena koje obavljaju preventivne preglede ranog otkrivanja raka dojke</a:t>
            </a:r>
          </a:p>
          <a:p>
            <a:r>
              <a:rPr lang="hr-HR" dirty="0"/>
              <a:t>metode edukacije: edukaciju žena u malim grupama (8-10 žena), predavanje i vježba na modelu poprsja lutke za </a:t>
            </a:r>
            <a:r>
              <a:rPr lang="hr-HR" dirty="0" err="1"/>
              <a:t>samopregled</a:t>
            </a:r>
            <a:r>
              <a:rPr lang="hr-HR" dirty="0"/>
              <a:t> dojki, distribucija edukativnih materijala </a:t>
            </a:r>
            <a:r>
              <a:rPr lang="hr-HR"/>
              <a:t>– letaka</a:t>
            </a: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8BCE6E-D8F2-499C-BF3E-BF3A1B59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34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B88CAA-4323-45C4-BDD5-B709D53D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dan narcisa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2377ED-AD78-4BD8-A1D6-FE9313680C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cilj osvješćivanje važnosti ranog otkrivanja karcinoma dojke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716C2D4-7999-4958-8F7E-9AD4BE8C1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675" y="2763370"/>
            <a:ext cx="5194300" cy="2561572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F42BE7-5719-409E-902D-4AE78DB0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3A48AFA-179D-47CA-BEC4-273804449950}"/>
              </a:ext>
            </a:extLst>
          </p:cNvPr>
          <p:cNvSpPr/>
          <p:nvPr/>
        </p:nvSpPr>
        <p:spPr>
          <a:xfrm>
            <a:off x="9667783" y="6320901"/>
            <a:ext cx="1074198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164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AFA58A-9885-426D-99C8-57EAC0E5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MAMMA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AF045D-2787-4E61-A787-C4EB9661C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zdravstveno-preventivna akcija, kojom se žene pozivaju na mamografiju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5246397-3509-4F35-BB16-83F096C873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675" y="2838183"/>
            <a:ext cx="5194300" cy="2411946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FE51F1-13CB-47BC-9BEC-C185919E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CC7EDA7C-BCD6-4E20-9390-3BEC0E769713}"/>
              </a:ext>
            </a:extLst>
          </p:cNvPr>
          <p:cNvSpPr/>
          <p:nvPr/>
        </p:nvSpPr>
        <p:spPr>
          <a:xfrm>
            <a:off x="9206144" y="6423914"/>
            <a:ext cx="1606858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71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CA60EE-F646-4904-97C3-14ED2EB2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dan mimoza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F42D3E-397D-4D68-8F8B-7FBB966B3F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rano otkrivanje karcinoma vrata maternice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B7BA60F-F7BD-4BEF-8DF5-2E73052AA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7C86CF-730E-40E0-B48E-112995B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94FA1DE-39FF-4044-AC2A-513AD06E69D0}"/>
              </a:ext>
            </a:extLst>
          </p:cNvPr>
          <p:cNvSpPr/>
          <p:nvPr/>
        </p:nvSpPr>
        <p:spPr>
          <a:xfrm>
            <a:off x="9525740" y="6338656"/>
            <a:ext cx="1162975" cy="519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8937D7E-72B4-439A-A8CE-0937C9981F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081" y="2220866"/>
            <a:ext cx="5656537" cy="39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DDF8C-8F1A-419E-A34B-40C975D1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275CB0-FD9E-41EF-8DA2-0748589C9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koje su glavne odrednice reprodukcijskog zdravlja na koje patronažna sestra ima utjecaj?</a:t>
            </a:r>
          </a:p>
          <a:p>
            <a:r>
              <a:rPr lang="hr-HR" dirty="0"/>
              <a:t>koji problemi nastaju kao posljedica neodgovornog spolnog ponašanja?</a:t>
            </a:r>
          </a:p>
          <a:p>
            <a:r>
              <a:rPr lang="hr-HR" dirty="0"/>
              <a:t>koje su zadaće patronažne sestre kod trudnice?</a:t>
            </a:r>
          </a:p>
          <a:p>
            <a:r>
              <a:rPr lang="hr-HR" dirty="0"/>
              <a:t>koji je cilj trudničkog tečaja?</a:t>
            </a:r>
          </a:p>
          <a:p>
            <a:r>
              <a:rPr lang="hr-HR" dirty="0"/>
              <a:t>pronađi gdje se sve u Zagrebu provode trudnički tečajevi?</a:t>
            </a:r>
          </a:p>
          <a:p>
            <a:r>
              <a:rPr lang="hr-HR" dirty="0"/>
              <a:t>koje bi ti stranice preporučio trudnici, </a:t>
            </a:r>
            <a:r>
              <a:rPr lang="hr-HR" dirty="0" err="1"/>
              <a:t>babinjači</a:t>
            </a:r>
            <a:r>
              <a:rPr lang="hr-HR" dirty="0"/>
              <a:t> o važnosti dojenja?</a:t>
            </a:r>
          </a:p>
          <a:p>
            <a:r>
              <a:rPr lang="hr-HR" dirty="0"/>
              <a:t>koje bi ti stranice preporučio </a:t>
            </a:r>
            <a:r>
              <a:rPr lang="hr-HR" dirty="0" err="1"/>
              <a:t>babinjači</a:t>
            </a:r>
            <a:r>
              <a:rPr lang="hr-HR" dirty="0"/>
              <a:t> kod određenih problema koji se mogu javiti iza trudnoće?</a:t>
            </a:r>
          </a:p>
          <a:p>
            <a:r>
              <a:rPr lang="hr-HR" dirty="0"/>
              <a:t>osim ovih nabrojanih akcija kod malignih bolesti u žena, pronađi prigodne datume i akcije za još neke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1D10EF-E125-498C-BD72-1BBE438A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C1C4679-C849-4DA8-940E-0CB3B5C1EC46}"/>
              </a:ext>
            </a:extLst>
          </p:cNvPr>
          <p:cNvSpPr/>
          <p:nvPr/>
        </p:nvSpPr>
        <p:spPr>
          <a:xfrm>
            <a:off x="9144000" y="6116715"/>
            <a:ext cx="2024109" cy="550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2D75DFC-649B-4632-8258-E04C6BA5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647" y="506027"/>
            <a:ext cx="3204839" cy="19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4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97DEE-EF9C-4803-94C4-A75893F7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69" y="1217061"/>
            <a:ext cx="11029616" cy="1188720"/>
          </a:xfrm>
        </p:spPr>
        <p:txBody>
          <a:bodyPr>
            <a:normAutofit fontScale="90000"/>
          </a:bodyPr>
          <a:lstStyle/>
          <a:p>
            <a:pPr marL="306000" lvl="0" indent="-306000" algn="ct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r-HR" sz="27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  <a:t>    Patronažna zdravstvena zaštita je medicinsko-socijalna djelatnost </a:t>
            </a:r>
            <a:br>
              <a:rPr lang="hr-HR" sz="27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</a:br>
            <a:r>
              <a:rPr lang="hr-HR" sz="27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  <a:t>sa svrhom promicanja i očuvanja zdravlja pojedinca, obitelji i zajednice </a:t>
            </a:r>
            <a:br>
              <a:rPr lang="hr-HR" sz="27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</a:br>
            <a:r>
              <a:rPr lang="hr-HR" sz="27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  <a:t>tamo gdje oni žive, rade, uče, igraju se</a:t>
            </a:r>
            <a:br>
              <a:rPr lang="hr-HR" sz="17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5B6545-7F4E-4533-86EF-2AED8A95D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prvenstveno se odnosi na pojedince i grupe koji imaju povećan rizik za zdravlje</a:t>
            </a:r>
          </a:p>
          <a:p>
            <a:r>
              <a:rPr lang="hr-HR" sz="2000" dirty="0"/>
              <a:t>sam naziv dolazi od latinske riječi </a:t>
            </a:r>
            <a:r>
              <a:rPr lang="hr-HR" sz="2000" dirty="0" err="1"/>
              <a:t>patronus</a:t>
            </a:r>
            <a:r>
              <a:rPr lang="hr-HR" sz="2000" dirty="0"/>
              <a:t>, što znači zaštitnica, pokroviteljica, zagovornica, odvjetnica, braniteljica 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0AE534-BC0A-4D12-8C74-490E57D0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532C0EB7-AA50-4165-9D5C-FADEF6A1C4C6}"/>
              </a:ext>
            </a:extLst>
          </p:cNvPr>
          <p:cNvSpPr/>
          <p:nvPr/>
        </p:nvSpPr>
        <p:spPr>
          <a:xfrm>
            <a:off x="5299969" y="2200849"/>
            <a:ext cx="1509204" cy="87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7BF557B-A732-4EA5-8823-FBD9D461C5F3}"/>
              </a:ext>
            </a:extLst>
          </p:cNvPr>
          <p:cNvSpPr/>
          <p:nvPr/>
        </p:nvSpPr>
        <p:spPr>
          <a:xfrm>
            <a:off x="5024761" y="6649375"/>
            <a:ext cx="2059620" cy="139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035DA405-C96A-4F70-B216-615F76263D56}"/>
              </a:ext>
            </a:extLst>
          </p:cNvPr>
          <p:cNvSpPr/>
          <p:nvPr/>
        </p:nvSpPr>
        <p:spPr>
          <a:xfrm>
            <a:off x="8568170" y="6649375"/>
            <a:ext cx="2844799" cy="20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814C765-A547-4FEC-87C2-5A29DA23F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350" y="4215765"/>
            <a:ext cx="2582457" cy="25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8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D5A593-241E-4D31-A771-E974483E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glavne odrednice reproduktivnog zdravlja na koje patronažna sestra ima utjecaj putem poučavanja su: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F6A71D-F292-4BA2-82CE-DCF739154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edukacija o spolnosti i reprodukciji</a:t>
            </a:r>
          </a:p>
          <a:p>
            <a:r>
              <a:rPr lang="hr-HR" dirty="0"/>
              <a:t>savjetovanje o planiranju trudnoće i kontracepcije</a:t>
            </a:r>
          </a:p>
          <a:p>
            <a:r>
              <a:rPr lang="hr-HR" dirty="0"/>
              <a:t>skrb tijekom trudnoće i nakon porođaja</a:t>
            </a:r>
          </a:p>
          <a:p>
            <a:r>
              <a:rPr lang="hr-HR" dirty="0"/>
              <a:t>edukacija o spolnom zlostavljanju i njegovom sprečavanju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54BEE7-2C2D-42EB-94F6-42E70F4A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405B127-2AD3-440B-BEFD-082A861F04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591" y="2485104"/>
            <a:ext cx="3639216" cy="43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C24BDB-CF8E-41A6-8C5F-1F53FECC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rad patronažne službe u najvećem je dijelu </a:t>
            </a:r>
            <a:r>
              <a:rPr lang="hr-HR" dirty="0" err="1"/>
              <a:t>zdravstvenoodgojni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90F254-5DC3-4D1B-BB12-2656FAFF8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156" y="2146555"/>
            <a:ext cx="5834846" cy="3900339"/>
          </a:xfrm>
        </p:spPr>
        <p:txBody>
          <a:bodyPr>
            <a:normAutofit fontScale="92500"/>
          </a:bodyPr>
          <a:lstStyle/>
          <a:p>
            <a:r>
              <a:rPr lang="hr-HR" sz="2000" dirty="0"/>
              <a:t>djelokrug rada patronažne sestre u skrbi za majku i dijete počinje prije začeća, nastavlja se kroz trudnoću te nakon poroda i dolaska kući iz rodilišta</a:t>
            </a:r>
          </a:p>
          <a:p>
            <a:r>
              <a:rPr lang="hr-HR" sz="2000" dirty="0"/>
              <a:t>patronažna skrb se obavlja u obitelji ili zajednici uz sudjelovanje korisnika</a:t>
            </a:r>
          </a:p>
          <a:p>
            <a:r>
              <a:rPr lang="hr-HR" sz="2000" dirty="0"/>
              <a:t>na osnovu prijave iz ginekološke ambulante ili poziva same trudnice, patronažna sestra će posjetiti dom budućih roditelja</a:t>
            </a:r>
          </a:p>
          <a:p>
            <a:pPr marL="0" indent="0">
              <a:buNone/>
            </a:pP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33E7FA95-BC1F-4E9F-99E9-BE67E324BF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2E307F-1624-4491-A74C-4B516BFF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BA170D3-23E6-41DC-9B4C-BD4E3CB3DE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681" y="2146555"/>
            <a:ext cx="5439498" cy="371449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9AFEACA5-4F3E-45C3-B7FC-5452D8CA6704}"/>
              </a:ext>
            </a:extLst>
          </p:cNvPr>
          <p:cNvSpPr/>
          <p:nvPr/>
        </p:nvSpPr>
        <p:spPr>
          <a:xfrm>
            <a:off x="6299790" y="5495927"/>
            <a:ext cx="5658431" cy="129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56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F8CD40-8795-41DA-AB5C-9CBD3A22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188378"/>
            <a:ext cx="3031852" cy="1722419"/>
          </a:xfrm>
        </p:spPr>
        <p:txBody>
          <a:bodyPr>
            <a:noAutofit/>
          </a:bodyPr>
          <a:lstStyle/>
          <a:p>
            <a:pPr algn="ctr"/>
            <a:r>
              <a:rPr lang="hr-HR" sz="2800" cap="none" dirty="0"/>
              <a:t>Glavni problemi koji nastaju kao posljedica neodgovornog spolnog ponašanja, a koje u zdravstvenom odgoju treba razmatrati su: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51201E-3132-4C09-A5E1-B44206A75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neplanirane trudnoće</a:t>
            </a:r>
          </a:p>
          <a:p>
            <a:r>
              <a:rPr lang="hr-HR" dirty="0"/>
              <a:t>trudnoće adolescenata</a:t>
            </a:r>
          </a:p>
          <a:p>
            <a:r>
              <a:rPr lang="hr-HR" dirty="0"/>
              <a:t>pobačaji</a:t>
            </a:r>
          </a:p>
          <a:p>
            <a:r>
              <a:rPr lang="hr-HR" dirty="0"/>
              <a:t>problemi vezani uz kontracepciju</a:t>
            </a:r>
          </a:p>
          <a:p>
            <a:r>
              <a:rPr lang="hr-HR" dirty="0"/>
              <a:t>spolno prenosive bolesti</a:t>
            </a:r>
          </a:p>
          <a:p>
            <a:r>
              <a:rPr lang="hr-HR" dirty="0"/>
              <a:t>spolno nasilje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FAA309-5715-4508-950D-F3415581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pic>
        <p:nvPicPr>
          <p:cNvPr id="1026" name="Picture 2" descr="Weeks Pregnant Cliparts - Teenage Pregnancy Cartoon Png , Free ...">
            <a:extLst>
              <a:ext uri="{FF2B5EF4-FFF2-40B4-BE49-F238E27FC236}">
                <a16:creationId xmlns:a16="http://schemas.microsoft.com/office/drawing/2014/main" id="{45B13821-BA4B-411D-BC80-E874C033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4554" y="2071979"/>
            <a:ext cx="3112392" cy="25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FC5EA243-B513-4243-AE99-2A8F59D18D6C}"/>
              </a:ext>
            </a:extLst>
          </p:cNvPr>
          <p:cNvSpPr/>
          <p:nvPr/>
        </p:nvSpPr>
        <p:spPr>
          <a:xfrm>
            <a:off x="9605639" y="6525087"/>
            <a:ext cx="1473693" cy="296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32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2A48E-1E80-49D5-80AD-C1A166F0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cap="none" dirty="0"/>
              <a:t>Jedna od bitnih tema u zdravstvenom odgoju jest</a:t>
            </a:r>
            <a:endParaRPr lang="hr-HR" cap="none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B00881-75AE-49A6-B5E8-08B375CF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ono obuhvaća žene i njihove partnere jer je svrha rađanje željene i zdrave djece te odgovorno roditeljstvo</a:t>
            </a:r>
          </a:p>
          <a:p>
            <a:r>
              <a:rPr lang="hr-HR" dirty="0"/>
              <a:t>svrha poučavanja vezanog uz planiranje obitelji jest stjecanje potrebnih znanja, stajališta i vještina u vezi s kontracepcijom, spolno prenosivim bolestima, začećem i trudnoćom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na osnovi tih spoznaja i osobnih uvjerenja bračni parovi mogu odgovorno planirati trudnoću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09BEF3-0705-474A-A0C9-8779D5B6F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767857" y="2836654"/>
            <a:ext cx="3031852" cy="3001392"/>
          </a:xfrm>
        </p:spPr>
        <p:txBody>
          <a:bodyPr/>
          <a:lstStyle/>
          <a:p>
            <a:pPr algn="ctr"/>
            <a:r>
              <a:rPr lang="hr-HR" sz="3600" b="1" dirty="0"/>
              <a:t>PLANIRANJE OBITELJI</a:t>
            </a:r>
          </a:p>
          <a:p>
            <a:endParaRPr lang="hr-HR" dirty="0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2E10AF9-34D8-47F4-960D-CCB41C8A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07D48-FA92-4852-A1B3-00CEB7CFE179}" type="datetime1">
              <a:rPr lang="sr-Latn-RS" smtClean="0"/>
              <a:t>27.3.2024.</a:t>
            </a:fld>
            <a:endParaRPr lang="en-US" dirty="0"/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30280B13-F204-4D82-B1DF-BC42602DBBA5}"/>
              </a:ext>
            </a:extLst>
          </p:cNvPr>
          <p:cNvSpPr/>
          <p:nvPr/>
        </p:nvSpPr>
        <p:spPr>
          <a:xfrm>
            <a:off x="7605951" y="3808520"/>
            <a:ext cx="1209575" cy="834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133B54C-8E59-4D9C-B441-878D37060BD6}"/>
              </a:ext>
            </a:extLst>
          </p:cNvPr>
          <p:cNvSpPr/>
          <p:nvPr/>
        </p:nvSpPr>
        <p:spPr>
          <a:xfrm>
            <a:off x="9436963" y="6456916"/>
            <a:ext cx="166900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65C0595-0624-4CFF-B793-E84836E09E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11" y="4346228"/>
            <a:ext cx="2644806" cy="18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8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CB4FAF1F-AAC1-4C5A-85A5-394C1D2C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r-HR" dirty="0"/>
            </a:b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81049CD-0E8D-4522-8CFC-BEE77A2F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598" y="221041"/>
            <a:ext cx="6650991" cy="4658216"/>
          </a:xfrm>
        </p:spPr>
        <p:txBody>
          <a:bodyPr/>
          <a:lstStyle/>
          <a:p>
            <a:r>
              <a:rPr lang="hr-HR" dirty="0"/>
              <a:t>zdrav početak života, od začeća do rođenja, prve godine života, bitan su preduvjet za zdravlje budućih generacija</a:t>
            </a:r>
          </a:p>
          <a:p>
            <a:r>
              <a:rPr lang="hr-HR" dirty="0"/>
              <a:t>patronažna sestra individualnom edukacijom buduće roditelje poučava fiziologiji trudnoće i očekivanim promjenama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9AB6FE43-10EA-49F8-B224-C6698B6F1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1491449"/>
            <a:ext cx="3031852" cy="4346597"/>
          </a:xfrm>
        </p:spPr>
        <p:txBody>
          <a:bodyPr>
            <a:normAutofit/>
          </a:bodyPr>
          <a:lstStyle/>
          <a:p>
            <a:pPr algn="ctr"/>
            <a:endParaRPr lang="hr-HR" sz="2800" b="1" dirty="0"/>
          </a:p>
          <a:p>
            <a:pPr algn="ctr"/>
            <a:r>
              <a:rPr lang="hr-HR" sz="2800" b="1" dirty="0"/>
              <a:t>Skrb za trudnicu, </a:t>
            </a:r>
            <a:r>
              <a:rPr lang="hr-HR" sz="2800" b="1" dirty="0" err="1"/>
              <a:t>babinjaču</a:t>
            </a:r>
            <a:r>
              <a:rPr lang="hr-HR" sz="2800" b="1" dirty="0"/>
              <a:t> i dojilju oduvijek je bio prioritet zdravstvenog odgoja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8E74DA-61FB-4A08-8B34-167FA7CA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27.3.2024.</a:t>
            </a:fld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3210377-1DB9-48E8-AF02-D92222EA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70" y="3821666"/>
            <a:ext cx="2197223" cy="30003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AF3A9B7-7D3A-4C51-89FF-564ED11D9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745" y="3666195"/>
            <a:ext cx="3112700" cy="31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2E851443-FB38-4018-9484-D92375D0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12" y="1152144"/>
            <a:ext cx="11029616" cy="1188720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/>
              <a:t>Kako patronažna sestra može pomoći trudnici?</a:t>
            </a:r>
            <a:br>
              <a:rPr lang="hr-HR" dirty="0"/>
            </a:br>
            <a:r>
              <a:rPr lang="hr-HR" sz="2000" b="1" dirty="0">
                <a:solidFill>
                  <a:srgbClr val="FF0000"/>
                </a:solidFill>
              </a:rPr>
              <a:t>Usluge koje patronažna sestra može ponuditi trudnici:</a:t>
            </a:r>
            <a:br>
              <a:rPr lang="hr-HR" sz="2000" dirty="0">
                <a:solidFill>
                  <a:srgbClr val="FF0000"/>
                </a:solidFill>
              </a:rPr>
            </a:b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72ED0322-0097-4466-AB8D-3397843A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edukacija o </a:t>
            </a:r>
            <a:r>
              <a:rPr lang="hr-HR" b="1" dirty="0"/>
              <a:t>pravilnoj prehrani</a:t>
            </a:r>
            <a:r>
              <a:rPr lang="hr-HR" dirty="0"/>
              <a:t> i primjerenoj tjelesnoj aktivnosti</a:t>
            </a:r>
          </a:p>
          <a:p>
            <a:r>
              <a:rPr lang="hr-HR" dirty="0"/>
              <a:t>edukacija o </a:t>
            </a:r>
            <a:r>
              <a:rPr lang="hr-HR" b="1" dirty="0"/>
              <a:t>štetnom djelovanju pušenja, pijenja alkoholnih pića i upotrebe droga</a:t>
            </a:r>
            <a:endParaRPr lang="hr-HR" dirty="0"/>
          </a:p>
          <a:p>
            <a:r>
              <a:rPr lang="hr-HR" dirty="0"/>
              <a:t>edukacija o </a:t>
            </a:r>
            <a:r>
              <a:rPr lang="hr-HR" b="1" dirty="0"/>
              <a:t>čimbenicima rizika</a:t>
            </a:r>
            <a:r>
              <a:rPr lang="hr-HR" dirty="0"/>
              <a:t> o trudnoći, općim higijenskim uvjetima i osobnoj higijeni</a:t>
            </a:r>
          </a:p>
          <a:p>
            <a:r>
              <a:rPr lang="hr-HR" dirty="0"/>
              <a:t>kontrola </a:t>
            </a:r>
            <a:r>
              <a:rPr lang="hr-HR" b="1" dirty="0"/>
              <a:t>krvnog tlaka i urina</a:t>
            </a:r>
            <a:endParaRPr lang="hr-HR" dirty="0"/>
          </a:p>
          <a:p>
            <a:r>
              <a:rPr lang="hr-HR" dirty="0"/>
              <a:t>kontrola </a:t>
            </a:r>
            <a:r>
              <a:rPr lang="hr-HR" b="1" dirty="0"/>
              <a:t>provođenja terapijskih i dijetetskih mjera</a:t>
            </a:r>
            <a:endParaRPr lang="hr-HR" dirty="0"/>
          </a:p>
          <a:p>
            <a:r>
              <a:rPr lang="hr-HR" dirty="0"/>
              <a:t>priprema trudnice za </a:t>
            </a:r>
            <a:r>
              <a:rPr lang="hr-HR" b="1" dirty="0"/>
              <a:t>porod</a:t>
            </a:r>
            <a:r>
              <a:rPr lang="hr-HR" dirty="0"/>
              <a:t>, </a:t>
            </a:r>
            <a:r>
              <a:rPr lang="hr-HR" b="1" dirty="0"/>
              <a:t>dolazak bebe u kuću</a:t>
            </a:r>
            <a:r>
              <a:rPr lang="hr-HR" dirty="0"/>
              <a:t> i </a:t>
            </a:r>
            <a:r>
              <a:rPr lang="hr-HR" b="1" dirty="0"/>
              <a:t>dojenju</a:t>
            </a:r>
            <a:endParaRPr lang="hr-HR" dirty="0"/>
          </a:p>
          <a:p>
            <a:endParaRPr lang="hr-HR" dirty="0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DA25EB-7C65-40DD-AD1C-F3870FDE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07D48-FA92-4852-A1B3-00CEB7CFE179}" type="datetime1">
              <a:rPr lang="sr-Latn-RS" smtClean="0"/>
              <a:t>27.3.2024.</a:t>
            </a:fld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7A77C9D-71CB-42B1-B964-0DEA36D5F8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610" y="2175029"/>
            <a:ext cx="2894486" cy="4097045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ABDAB766-F1F8-43F4-8ED4-14CE82D992CE}"/>
              </a:ext>
            </a:extLst>
          </p:cNvPr>
          <p:cNvSpPr/>
          <p:nvPr/>
        </p:nvSpPr>
        <p:spPr>
          <a:xfrm>
            <a:off x="8906611" y="5975350"/>
            <a:ext cx="3055556" cy="691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45645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3_TF33552983" id="{40E357F4-C54F-411E-8FED-E3AC8CBAA227}" vid="{337924A4-AA1B-432A-83C7-367AA9EC4B8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{FB5FEF2C-19D3-4D0C-9AC4-1A0FC44F2BB5}tf33552983</Template>
  <TotalTime>0</TotalTime>
  <Words>1346</Words>
  <Application>Microsoft Office PowerPoint</Application>
  <PresentationFormat>Široki zaslon</PresentationFormat>
  <Paragraphs>160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Calibri</vt:lpstr>
      <vt:lpstr>Franklin Gothic Book</vt:lpstr>
      <vt:lpstr>Franklin Gothic Demi</vt:lpstr>
      <vt:lpstr>Wingdings 2</vt:lpstr>
      <vt:lpstr>DividendVTI</vt:lpstr>
      <vt:lpstr>zdravstvena zaštita i zdravstveni odgoj  žena, trudnica</vt:lpstr>
      <vt:lpstr>PowerPoint prezentacija</vt:lpstr>
      <vt:lpstr>    Patronažna zdravstvena zaštita je medicinsko-socijalna djelatnost  sa svrhom promicanja i očuvanja zdravlja pojedinca, obitelji i zajednice  tamo gdje oni žive, rade, uče, igraju se </vt:lpstr>
      <vt:lpstr>glavne odrednice reproduktivnog zdravlja na koje patronažna sestra ima utjecaj putem poučavanja su:</vt:lpstr>
      <vt:lpstr>rad patronažne službe u najvećem je dijelu zdravstvenoodgojni</vt:lpstr>
      <vt:lpstr>Glavni problemi koji nastaju kao posljedica neodgovornog spolnog ponašanja, a koje u zdravstvenom odgoju treba razmatrati su:</vt:lpstr>
      <vt:lpstr>Jedna od bitnih tema u zdravstvenom odgoju jest</vt:lpstr>
      <vt:lpstr> </vt:lpstr>
      <vt:lpstr>         Kako patronažna sestra može pomoći trudnici? Usluge koje patronažna sestra može ponuditi trudnici: </vt:lpstr>
      <vt:lpstr>Jedno od prvih pitanja koje mlada buduća majka sebi postavlja je koliko bi tijekom trudnoće trebalo dobiti na težini?</vt:lpstr>
      <vt:lpstr>PowerPoint prezentacija</vt:lpstr>
      <vt:lpstr>Kako patronažna sestra može pomoći majci? Usluge koje patronažna sestra može ponuditi rodilji</vt:lpstr>
      <vt:lpstr>  Kako patronažna sestra može pomoći bebi? Usluge koje patronažna sestra može ponuditi novorođenčadi:  </vt:lpstr>
      <vt:lpstr>Svrha posjeta trudnici je  provođenje mjera primarne i sekundarne prevencije u svrhu procjene zdravstvenog, psihičkog, socijalnog i ekonomskog stanja trudnice</vt:lpstr>
      <vt:lpstr>Potrebno je objasniti važnost pravovremenog prepoznavanja čimbenika i stanja ugroženosti kao što su:</vt:lpstr>
      <vt:lpstr>TRUDNIČKI TEČAJ  se radi metodički po pravilima rada u maloj grupi </vt:lpstr>
      <vt:lpstr>PowerPoint prezentacija</vt:lpstr>
      <vt:lpstr>Ciljevi tečaja:</vt:lpstr>
      <vt:lpstr>Koji su najvažniji zadaci zdravstvenog odgoja u zdr. zaštiti trudnica, majki i djece</vt:lpstr>
      <vt:lpstr>maligne bolesti u žena</vt:lpstr>
      <vt:lpstr>edukacija je usmjerena na upoznavanje čimbenika rizika za nastanak zločudnih bolesti </vt:lpstr>
      <vt:lpstr>Glavni cilj edukacije žena</vt:lpstr>
      <vt:lpstr>dan narcisa</vt:lpstr>
      <vt:lpstr>MAMMA</vt:lpstr>
      <vt:lpstr>dan mimoza</vt:lpstr>
      <vt:lpstr>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2020-03-23T09:51:40Z</dcterms:created>
  <dcterms:modified xsi:type="dcterms:W3CDTF">2024-03-27T21:13:25Z</dcterms:modified>
</cp:coreProperties>
</file>