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1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68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51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04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15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85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0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26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7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84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1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9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07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54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8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A8AB-A66F-4F99-8F0F-E03C9A01AE0E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863ACD-BBA6-456B-B38F-12E7F51DA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26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ahUKEwjZ-LWw9LHLAhXBuhQKHZaRBmAQjRwIBw&amp;url=http%3A%2F%2Fhercegbosna.org%2Fforum%2Fchat%2Fmjesto-za-plakanje-hdz-ovaca-t13561.html&amp;bvm=bv.116274245,d.bGQ&amp;psig=AFQjCNEyRnRWJS05FCraqRKNAbs-QNba-g&amp;ust=14575546556325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sa=i&amp;rct=j&amp;q=&amp;esrc=s&amp;source=images&amp;cd=&amp;cad=rja&amp;uact=8&amp;ved=0ahUKEwjupNDw9LHLAhVLvhQKHfUmDfIQjRwIBw&amp;url=http%3A%2F%2Fwww.eksagrupa.hr%2Fproduct%2Fintellivue-mp20-mp30%2F&amp;bvm=bv.116274245,d.bGQ&amp;psig=AFQjCNFmRqMzwiLp0spPYOSwvj68b5Dt-Q&amp;ust=1457554783495556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ved=0ahUKEwidoMy79LHLAhVJXRQKHa1PDLsQjRwIBw&amp;url=http%3A%2F%2Fwww.kakopedija.com%2F12074%2Fkako-se-daje-subkutana-podkozna-injekcija%2F&amp;bvm=bv.116274245,d.bGQ&amp;psig=AFQjCNEyRnRWJS05FCraqRKNAbs-QNba-g&amp;ust=145755465563256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i1ne7b27HLAhVM1xoKHUH3C6AQjRwIBw&amp;url=https%3A%2F%2Fpistaljka.rs%2Fhome%2Fread%2F370&amp;bvm=bv.116274245,d.bGQ&amp;psig=AFQjCNFyF-EFQX7gw16VkdLcJMV2LcvqbQ&amp;ust=1457548020369189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sa=i&amp;rct=j&amp;q=&amp;esrc=s&amp;source=images&amp;cd=&amp;cad=rja&amp;uact=8&amp;ved=0ahUKEwiWgrmy3LHLAhXFNhoKHdaMC94QjRwIBw&amp;url=http%3A%2F%2Fnarodnilek.com%2F2013%2F05%2F09%2Ftransfuzija-krvi%2F&amp;bvm=bv.116274245,d.bGQ&amp;psig=AFQjCNFRRNONmbOtWakz6-gpgzgWNG1DDw&amp;ust=145754822026336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705393" y="0"/>
            <a:ext cx="10799219" cy="1972491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4109" y="3061855"/>
            <a:ext cx="9800503" cy="2841807"/>
          </a:xfrm>
        </p:spPr>
        <p:txBody>
          <a:bodyPr>
            <a:normAutofit fontScale="55000" lnSpcReduction="20000"/>
          </a:bodyPr>
          <a:lstStyle/>
          <a:p>
            <a:r>
              <a:rPr lang="hr-HR" sz="8700" dirty="0" smtClean="0"/>
              <a:t>Neposredna </a:t>
            </a:r>
            <a:r>
              <a:rPr lang="hr-HR" sz="8700" dirty="0" err="1" smtClean="0"/>
              <a:t>poslije</a:t>
            </a:r>
            <a:r>
              <a:rPr lang="hr-HR" sz="8700" dirty="0" err="1" smtClean="0"/>
              <a:t>operacijska</a:t>
            </a:r>
            <a:r>
              <a:rPr lang="hr-HR" sz="8700" dirty="0"/>
              <a:t> </a:t>
            </a:r>
            <a:r>
              <a:rPr lang="hr-HR" sz="8700" dirty="0" smtClean="0"/>
              <a:t>zdravstvena njega</a:t>
            </a:r>
            <a:r>
              <a:rPr lang="hr-HR" sz="8700" dirty="0" smtClean="0"/>
              <a:t> </a:t>
            </a:r>
            <a:r>
              <a:rPr lang="hr-HR" sz="8700" dirty="0" smtClean="0"/>
              <a:t>bolesnika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800" dirty="0" smtClean="0"/>
              <a:t>                                                     Josip Božić </a:t>
            </a:r>
            <a:r>
              <a:rPr lang="hr-HR" sz="48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23157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4813"/>
            <a:ext cx="8229600" cy="61198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promatrati</a:t>
            </a:r>
            <a:r>
              <a:rPr lang="hr-HR" b="1" dirty="0"/>
              <a:t>: vanjski izgled bolesnika,vitalne funkcije,temperaturu</a:t>
            </a:r>
          </a:p>
          <a:p>
            <a:pPr>
              <a:defRPr/>
            </a:pPr>
            <a:r>
              <a:rPr lang="hr-HR" b="1" dirty="0"/>
              <a:t>kada bolesnik nije stabilan svakih 5-10 min provjera vitalnih funkcija</a:t>
            </a:r>
          </a:p>
          <a:p>
            <a:pPr>
              <a:defRPr/>
            </a:pPr>
            <a:r>
              <a:rPr lang="hr-HR" b="1" dirty="0"/>
              <a:t>bolesnikovo ponašanje</a:t>
            </a:r>
          </a:p>
          <a:p>
            <a:pPr>
              <a:defRPr/>
            </a:pPr>
            <a:r>
              <a:rPr lang="hr-HR" b="1" dirty="0"/>
              <a:t>izlučevine (poticati ga na mokrenje)</a:t>
            </a:r>
          </a:p>
          <a:p>
            <a:pPr>
              <a:defRPr/>
            </a:pPr>
            <a:r>
              <a:rPr lang="hr-HR" b="1" dirty="0"/>
              <a:t>kontrola zavoja na operacijskoj rani</a:t>
            </a:r>
          </a:p>
          <a:p>
            <a:pPr>
              <a:defRPr/>
            </a:pPr>
            <a:r>
              <a:rPr lang="hr-HR" b="1" dirty="0"/>
              <a:t>poticati ga da duboko diše,te na pomicanje ekstremiteta</a:t>
            </a:r>
          </a:p>
          <a:p>
            <a:pPr>
              <a:defRPr/>
            </a:pPr>
            <a:r>
              <a:rPr lang="hr-HR" b="1" dirty="0"/>
              <a:t>provoditi njegu usne šupljine,kose,kože</a:t>
            </a:r>
          </a:p>
          <a:p>
            <a:pPr>
              <a:defRPr/>
            </a:pPr>
            <a:r>
              <a:rPr lang="hr-HR" b="1" dirty="0"/>
              <a:t>vaditi krv i izlučevine za laboratorijske pretrage</a:t>
            </a:r>
          </a:p>
          <a:p>
            <a:pPr>
              <a:defRPr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26173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hzdravlje.ba/wp-content/uploads/2012/05/infuzija-davanje-krv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4"/>
            <a:ext cx="28813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www.kakopedija.com/wp-content/uploads/2013/11/injekcij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04814"/>
            <a:ext cx="4914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www.eksagrupa.hr/wp-content/uploads/2013/04/intellivue_MP30_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0800"/>
            <a:ext cx="421163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1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60351"/>
            <a:ext cx="88566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09800" y="1484314"/>
            <a:ext cx="7772400" cy="2116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800" b="1"/>
              <a:t>NEPOSREDNA POSLIJEOPERACIJSKA ZDRAVSTVENA NJEGA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0239" y="4365626"/>
            <a:ext cx="3527425" cy="127317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789363"/>
            <a:ext cx="6096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3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SVRHA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poslijeoperacijske zdravstvene njege je što prije postići stanje u kojem će bolesnik samostalno zadovoljiti svoje potrebe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213101"/>
            <a:ext cx="81280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NAKON OPERACIJE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141913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bolesnik se odvozi u </a:t>
            </a:r>
            <a:r>
              <a:rPr lang="hr-HR" altLang="sr-Latn-RS" b="1" smtClean="0">
                <a:solidFill>
                  <a:srgbClr val="FF0000"/>
                </a:solidFill>
              </a:rPr>
              <a:t>sobu za buđenje </a:t>
            </a:r>
            <a:r>
              <a:rPr lang="hr-HR" altLang="sr-Latn-RS" b="1" smtClean="0"/>
              <a:t>koja se nalazi u operacijskom bloku </a:t>
            </a:r>
          </a:p>
          <a:p>
            <a:pPr eaLnBrk="1" hangingPunct="1"/>
            <a:r>
              <a:rPr lang="hr-HR" altLang="sr-Latn-RS" b="1" smtClean="0"/>
              <a:t>soba je opremljena sa aparatima i uređajima za praćenje svih vitalnih funkcija koje su tijekom operacije bile djelomično isključene ili otežane-disanje,rad srca,svijesti,sve dok se ponovno ne uspostave i dok se stanje ne  stabilizira</a:t>
            </a:r>
          </a:p>
          <a:p>
            <a:pPr eaLnBrk="1" hangingPunct="1"/>
            <a:r>
              <a:rPr lang="hr-HR" altLang="sr-Latn-RS" b="1" smtClean="0"/>
              <a:t>službu čine anesteziolog  i medicinske sestre</a:t>
            </a:r>
          </a:p>
        </p:txBody>
      </p:sp>
    </p:spTree>
    <p:extLst>
      <p:ext uri="{BB962C8B-B14F-4D97-AF65-F5344CB8AC3E}">
        <p14:creationId xmlns:p14="http://schemas.microsoft.com/office/powerpoint/2010/main" val="249668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DO SOBE ZA BUĐENJE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1419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/>
              <a:t>anesteziolog i sestra </a:t>
            </a:r>
            <a:r>
              <a:rPr lang="hr-HR" b="1" dirty="0" err="1"/>
              <a:t>instrumentarka</a:t>
            </a:r>
            <a:r>
              <a:rPr lang="hr-HR" b="1" dirty="0"/>
              <a:t> prate bolesnika do sobe za buđenje gdje obavljaju primopredaju :</a:t>
            </a:r>
          </a:p>
          <a:p>
            <a:pPr>
              <a:buFontTx/>
              <a:buChar char="-"/>
              <a:defRPr/>
            </a:pPr>
            <a:r>
              <a:rPr lang="hr-HR" b="1" dirty="0"/>
              <a:t>daju informacije o bolesniku </a:t>
            </a:r>
          </a:p>
          <a:p>
            <a:pPr>
              <a:buFontTx/>
              <a:buChar char="-"/>
              <a:defRPr/>
            </a:pPr>
            <a:r>
              <a:rPr lang="hr-HR" b="1" dirty="0"/>
              <a:t>podatke o terapiji</a:t>
            </a:r>
          </a:p>
          <a:p>
            <a:pPr>
              <a:buFontTx/>
              <a:buChar char="-"/>
              <a:defRPr/>
            </a:pPr>
            <a:r>
              <a:rPr lang="hr-HR" b="1" dirty="0"/>
              <a:t>primjeni infuzije</a:t>
            </a:r>
          </a:p>
          <a:p>
            <a:pPr>
              <a:buFontTx/>
              <a:buChar char="-"/>
              <a:defRPr/>
            </a:pPr>
            <a:r>
              <a:rPr lang="hr-HR" b="1" dirty="0"/>
              <a:t>transfuzije,kisika</a:t>
            </a:r>
          </a:p>
          <a:p>
            <a:pPr>
              <a:buFontTx/>
              <a:buChar char="-"/>
              <a:defRPr/>
            </a:pPr>
            <a:r>
              <a:rPr lang="hr-HR" b="1" dirty="0"/>
              <a:t>upute o položaju</a:t>
            </a:r>
          </a:p>
          <a:p>
            <a:pPr>
              <a:buFontTx/>
              <a:buChar char="-"/>
              <a:defRPr/>
            </a:pPr>
            <a:r>
              <a:rPr lang="hr-HR" b="1" dirty="0" err="1"/>
              <a:t>anelgeticima</a:t>
            </a:r>
            <a:endParaRPr lang="hr-HR" b="1" dirty="0"/>
          </a:p>
          <a:p>
            <a:pPr>
              <a:buFontTx/>
              <a:buChar char="-"/>
              <a:defRPr/>
            </a:pPr>
            <a:r>
              <a:rPr lang="hr-HR" b="1" dirty="0"/>
              <a:t>kontrolama (sonda,drenaža,laboratorijski nalazi)</a:t>
            </a:r>
          </a:p>
        </p:txBody>
      </p:sp>
    </p:spTree>
    <p:extLst>
      <p:ext uri="{BB962C8B-B14F-4D97-AF65-F5344CB8AC3E}">
        <p14:creationId xmlns:p14="http://schemas.microsoft.com/office/powerpoint/2010/main" val="231906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33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s://pistaljka.rs/scms/public/media/images/BanjicaSob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9" y="333375"/>
            <a:ext cx="53482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3500439"/>
            <a:ext cx="32400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http://cdn.narodnilek.com/wp-content/uploads/2013/05/Transfuzija-krv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9" y="3933825"/>
            <a:ext cx="5316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5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0" y="228600"/>
            <a:ext cx="8229600" cy="460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primopredaja se obavezno daje usmeno i pismeno</a:t>
            </a:r>
          </a:p>
          <a:p>
            <a:pPr eaLnBrk="1" hangingPunct="1"/>
            <a:r>
              <a:rPr lang="hr-HR" altLang="sr-Latn-RS" b="1" smtClean="0"/>
              <a:t>bolesnik koji je operiran u općoj anesteziji ,ostaje u sobi za buđenje do potpuna buđenja</a:t>
            </a:r>
          </a:p>
          <a:p>
            <a:pPr eaLnBrk="1" hangingPunct="1"/>
            <a:r>
              <a:rPr lang="hr-HR" altLang="sr-Latn-RS" b="1" smtClean="0"/>
              <a:t>do vračanja potpune svijesti</a:t>
            </a:r>
          </a:p>
          <a:p>
            <a:pPr eaLnBrk="1" hangingPunct="1"/>
            <a:r>
              <a:rPr lang="hr-HR" altLang="sr-Latn-RS" b="1" smtClean="0"/>
              <a:t>do stabilizacije vitalnih funkcija</a:t>
            </a:r>
          </a:p>
          <a:p>
            <a:pPr eaLnBrk="1" hangingPunct="1"/>
            <a:r>
              <a:rPr lang="hr-HR" altLang="sr-Latn-RS" b="1" smtClean="0"/>
              <a:t>kod manjih zahvata bolesnik se vraća na odjel </a:t>
            </a:r>
          </a:p>
          <a:p>
            <a:pPr eaLnBrk="1" hangingPunct="1"/>
            <a:r>
              <a:rPr lang="hr-HR" altLang="sr-Latn-RS" b="1" smtClean="0"/>
              <a:t>kod većih se odvozi u jedinicu intenzivne skrbi</a:t>
            </a:r>
          </a:p>
        </p:txBody>
      </p:sp>
    </p:spTree>
    <p:extLst>
      <p:ext uri="{BB962C8B-B14F-4D97-AF65-F5344CB8AC3E}">
        <p14:creationId xmlns:p14="http://schemas.microsoft.com/office/powerpoint/2010/main" val="382295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b="1" dirty="0"/>
              <a:t>INTERVENCIJE U ZBRINJAVANJU BOLESNIKA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PRIPREMITI</a:t>
            </a:r>
            <a:r>
              <a:rPr lang="hr-HR" b="1" dirty="0"/>
              <a:t>: aspirator,pribor za primjenu kisika tlakomjer,stalak za infuziju,pribor za primjenu lijekova,bubrežastu zdjelicu i staničevinu,temperaturnu listu,liste za sestrinsku dokumentaciju</a:t>
            </a:r>
          </a:p>
          <a:p>
            <a:pPr>
              <a:defRPr/>
            </a:pPr>
            <a:r>
              <a:rPr lang="hr-HR" b="1" dirty="0">
                <a:solidFill>
                  <a:srgbClr val="FF0000"/>
                </a:solidFill>
              </a:rPr>
              <a:t>OSIGURATI</a:t>
            </a:r>
            <a:r>
              <a:rPr lang="hr-HR" b="1" dirty="0"/>
              <a:t>: povoljne mikroklimatske uvjete u bolesničkoj sobi (vlažnost zraka,temp.),mir,smjestiti bolesnika u manje krevetnu sobu</a:t>
            </a:r>
          </a:p>
          <a:p>
            <a:pPr>
              <a:defRPr/>
            </a:pPr>
            <a:r>
              <a:rPr lang="hr-HR" b="1" dirty="0"/>
              <a:t>ne lupati,ne vikati,odrediti vrijeme i broj posjeta</a:t>
            </a:r>
          </a:p>
          <a:p>
            <a:pPr marL="0" indent="0">
              <a:buNone/>
              <a:defRPr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7473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0" y="228600"/>
            <a:ext cx="8229600" cy="460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provjeriti bolesnika po indetifikacijskoj narukvici</a:t>
            </a:r>
          </a:p>
          <a:p>
            <a:pPr eaLnBrk="1" hangingPunct="1"/>
            <a:r>
              <a:rPr lang="hr-HR" altLang="sr-Latn-RS" b="1" smtClean="0"/>
              <a:t>premjestiti ga na krevet</a:t>
            </a:r>
          </a:p>
          <a:p>
            <a:pPr eaLnBrk="1" hangingPunct="1"/>
            <a:r>
              <a:rPr lang="hr-HR" altLang="sr-Latn-RS" b="1" smtClean="0"/>
              <a:t>kontrola infuzije,transfuzije,drenaže kisika,nazogastrične sonde,trajni kateter,pratiti diurezu</a:t>
            </a:r>
          </a:p>
          <a:p>
            <a:pPr eaLnBrk="1" hangingPunct="1"/>
            <a:r>
              <a:rPr lang="hr-HR" altLang="sr-Latn-RS" b="1" smtClean="0"/>
              <a:t>staviti bolesnika u odgovarajući položaj</a:t>
            </a:r>
          </a:p>
          <a:p>
            <a:pPr eaLnBrk="1" hangingPunct="1"/>
            <a:r>
              <a:rPr lang="hr-HR" altLang="sr-Latn-RS" b="1" smtClean="0"/>
              <a:t>utopliti bolesnika</a:t>
            </a:r>
          </a:p>
          <a:p>
            <a:pPr eaLnBrk="1" hangingPunct="1"/>
            <a:r>
              <a:rPr lang="hr-HR" altLang="sr-Latn-RS" b="1" smtClean="0"/>
              <a:t>primiti podatke i dokumentaciju o bolesniku</a:t>
            </a:r>
          </a:p>
          <a:p>
            <a:pPr eaLnBrk="1" hangingPunct="1"/>
            <a:r>
              <a:rPr lang="hr-HR" altLang="sr-Latn-RS" b="1" smtClean="0"/>
              <a:t> provjeriti odredbe o postoperacijskoj njezi</a:t>
            </a:r>
          </a:p>
        </p:txBody>
      </p:sp>
    </p:spTree>
    <p:extLst>
      <p:ext uri="{BB962C8B-B14F-4D97-AF65-F5344CB8AC3E}">
        <p14:creationId xmlns:p14="http://schemas.microsoft.com/office/powerpoint/2010/main" val="2263134469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306</Words>
  <Application>Microsoft Office PowerPoint</Application>
  <PresentationFormat>Široki zaslon</PresentationFormat>
  <Paragraphs>46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Pramen</vt:lpstr>
      <vt:lpstr>Škola za medicinske sestre Vinogradska Zdravstvena njega kirurškoga bolesnika opća </vt:lpstr>
      <vt:lpstr>NEPOSREDNA POSLIJEOPERACIJSKA ZDRAVSTVENA NJEGA</vt:lpstr>
      <vt:lpstr>SVRHA</vt:lpstr>
      <vt:lpstr>NAKON OPERACIJE</vt:lpstr>
      <vt:lpstr>DO SOBE ZA BUĐENJE</vt:lpstr>
      <vt:lpstr>PowerPoint prezentacija</vt:lpstr>
      <vt:lpstr>PowerPoint prezentacija</vt:lpstr>
      <vt:lpstr>INTERVENCIJE U ZBRINJAVANJU BOLESNIKA 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2020-06-02T11:19:54Z</dcterms:created>
  <dcterms:modified xsi:type="dcterms:W3CDTF">2020-06-02T11:22:45Z</dcterms:modified>
</cp:coreProperties>
</file>