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  <p:sldMasterId id="2147483701" r:id="rId3"/>
    <p:sldMasterId id="2147483720" r:id="rId4"/>
    <p:sldMasterId id="2147483885" r:id="rId5"/>
  </p:sldMasterIdLst>
  <p:notesMasterIdLst>
    <p:notesMasterId r:id="rId18"/>
  </p:notesMasterIdLst>
  <p:sldIdLst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4691"/>
            <a:ext cx="9144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16765"/>
            <a:ext cx="9144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2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9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45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9144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680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233975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356659"/>
            <a:ext cx="424847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450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666492"/>
            <a:ext cx="252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1" y="4159970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9" y="1806532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33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9144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16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305859"/>
            <a:ext cx="329411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2418093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4530328"/>
            <a:ext cx="30779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2418093"/>
            <a:ext cx="1728192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2417332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305859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038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42176"/>
            <a:ext cx="594015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1010261"/>
            <a:ext cx="594015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2479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8" y="1847104"/>
            <a:ext cx="3060911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2031301"/>
            <a:ext cx="1765288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660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796819"/>
            <a:ext cx="2346784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3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99282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867367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74591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5453"/>
            <a:ext cx="4850588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3" y="1936921"/>
            <a:ext cx="3280615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33772" y="5682850"/>
            <a:ext cx="8676456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1958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557893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008" y="1508786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4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5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71F4-7008-4050-B1E1-DDAD21B56FAF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18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965171"/>
            <a:ext cx="417646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33256"/>
            <a:ext cx="41764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9115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0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71F4-7008-4050-B1E1-DDAD21B56FAF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55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91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71F4-7008-4050-B1E1-DDAD21B56FAF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5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4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61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5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40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44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28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4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36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4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5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4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83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677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4349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190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5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883" r:id="rId19"/>
    <p:sldLayoutId id="2147483884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8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881" r:id="rId2"/>
    <p:sldLayoutId id="2147483882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12F31-87DB-4B82-AA83-C384E6C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6000" cap="none" dirty="0" err="1"/>
              <a:t>Zdravstvenoodgojni</a:t>
            </a:r>
            <a:r>
              <a:rPr lang="hr-HR" sz="6000" cap="none" dirty="0"/>
              <a:t> rad </a:t>
            </a:r>
            <a:br>
              <a:rPr lang="hr-HR" sz="6000" cap="none" dirty="0"/>
            </a:br>
            <a:r>
              <a:rPr lang="hr-HR" sz="6000" cap="none" dirty="0"/>
              <a:t>u bolnicama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0DECB9F-8F3C-4638-999E-FDB1D8C8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82615"/>
            <a:ext cx="5806048" cy="3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6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Poučavanje u grupama</a:t>
            </a:r>
            <a:br>
              <a:rPr lang="hr-HR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hr-B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 ima sve prednosti rada u maloj grupi </a:t>
            </a:r>
          </a:p>
          <a:p>
            <a:r>
              <a:rPr lang="hr-HR" dirty="0"/>
              <a:t> - treba ga češće koristiti</a:t>
            </a:r>
          </a:p>
          <a:p>
            <a:r>
              <a:rPr lang="hr-HR" dirty="0"/>
              <a:t>-  može se pretvoriti u grupu potpore</a:t>
            </a:r>
            <a:endParaRPr lang="hr-B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6264696" cy="29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hr-HR" sz="3600" b="1" cap="none" dirty="0">
                <a:solidFill>
                  <a:srgbClr val="C00000"/>
                </a:solidFill>
              </a:rPr>
              <a:t>Poučavanje treba </a:t>
            </a:r>
            <a:r>
              <a:rPr lang="hr-HR" sz="3600" b="1" cap="none" dirty="0" err="1">
                <a:solidFill>
                  <a:srgbClr val="C00000"/>
                </a:solidFill>
              </a:rPr>
              <a:t>dokumetirati</a:t>
            </a:r>
            <a:r>
              <a:rPr lang="hr-HR" sz="3600" b="1" cap="none" dirty="0">
                <a:solidFill>
                  <a:srgbClr val="C00000"/>
                </a:solidFill>
              </a:rPr>
              <a:t> i evaluirati:</a:t>
            </a:r>
            <a:br>
              <a:rPr lang="hr-HR" sz="3600" b="1" cap="none" dirty="0">
                <a:solidFill>
                  <a:srgbClr val="C00000"/>
                </a:solidFill>
              </a:rPr>
            </a:br>
            <a:endParaRPr lang="hr-BA" sz="3600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sudionici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sadržaji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datum i vrijeme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pacijentov status u trenutku poučavanja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usvojenost sadržaja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smjernice za dopunsko poučavanje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nastavak učenja kod kuće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018E31-6B56-4E51-AF2D-335A2637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54505"/>
            <a:ext cx="3995936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Ponovimo...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alibri" pitchFamily="34" charset="0"/>
                <a:cs typeface="Calibri" pitchFamily="34" charset="0"/>
              </a:rPr>
              <a:t>Nabroji specifičnosti vezane za vrijeme poučavanja u bolnici.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Koje su značajne prepreke poučavanju u bolnici? 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Opiši utjecaj faktora okoline na poučavanje u bolnici.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Objasni važnost obitelji u poučavanju u bolnici.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Što treba sadržavati  individualni plan poučavanja?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Objasni poučavanje u grupama.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Picture 3" descr="man-with-question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160240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Sadržaj: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specifičnosti vezane za vrijeme poučavanja u bolnici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značajne prepreke poučavanju u bolnici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utjecaj faktora okoline na poučavanje u bolnici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važnost obitelji u poučavanju u bolnici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individualni plan poučavanja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poučavanje u grupama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B30FFC9-20FF-48BF-B277-3C58AA266A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5A0A42-488F-45A6-8A87-5B2A4430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90" y="2011680"/>
            <a:ext cx="4220633" cy="457200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7DC11DC7-FDD6-427B-BE7E-C2E51D432629}"/>
              </a:ext>
            </a:extLst>
          </p:cNvPr>
          <p:cNvSpPr/>
          <p:nvPr/>
        </p:nvSpPr>
        <p:spPr>
          <a:xfrm>
            <a:off x="4491990" y="6272784"/>
            <a:ext cx="440049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Specifičnosti vezane za vrijeme poučavanja 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vrijeme boravka u bolnici je kratko, ne postoji vrijeme za raspravu, pitanja ili uvježbavanje nekih vještina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 kratkom se vremenskom roku želi postići što više edukacijskih ciljava →frustracija i nesuradnja bolesnika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svesti poučavanje na najvažnije mjere samozbrinjavanja</a:t>
            </a: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zdravstveni djelatnici ulažu svu energiju na izravnu skrb za bolesnika te nedostaje snage za zahtjevan proces poučavanja</a:t>
            </a:r>
            <a:endParaRPr lang="hr-BA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Značajna prepreka poučavanju </a:t>
            </a:r>
            <a:b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075240" cy="4320480"/>
          </a:xfr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hr-HR" dirty="0"/>
              <a:t> </a:t>
            </a:r>
            <a:r>
              <a:rPr lang="hr-HR" sz="2800" dirty="0"/>
              <a:t>strah</a:t>
            </a:r>
          </a:p>
          <a:p>
            <a:pPr algn="ctr"/>
            <a:r>
              <a:rPr lang="hr-HR" sz="2800" dirty="0"/>
              <a:t> bolest</a:t>
            </a:r>
          </a:p>
          <a:p>
            <a:pPr algn="ctr"/>
            <a:r>
              <a:rPr lang="hr-HR" sz="2800" dirty="0"/>
              <a:t> osjećaj bespomoćnosti, gubitka kontrole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>
              <a:buNone/>
            </a:pPr>
            <a:r>
              <a:rPr lang="hr-HR" sz="2800" dirty="0"/>
              <a:t>- podrška </a:t>
            </a:r>
          </a:p>
          <a:p>
            <a:pPr algn="ctr">
              <a:buNone/>
            </a:pPr>
            <a:r>
              <a:rPr lang="hr-HR" sz="2800" dirty="0"/>
              <a:t>- razumijevanje pacijentova psihičkog stanja</a:t>
            </a:r>
          </a:p>
          <a:p>
            <a:pPr algn="ctr"/>
            <a:endParaRPr lang="hr-HR" sz="2800" dirty="0"/>
          </a:p>
          <a:p>
            <a:pPr algn="ctr"/>
            <a:endParaRPr lang="hr-HR" dirty="0"/>
          </a:p>
          <a:p>
            <a:pPr>
              <a:buNone/>
            </a:pPr>
            <a:endParaRPr lang="hr-BA" dirty="0"/>
          </a:p>
        </p:txBody>
      </p:sp>
      <p:sp>
        <p:nvSpPr>
          <p:cNvPr id="5" name="Down Arrow 4"/>
          <p:cNvSpPr/>
          <p:nvPr/>
        </p:nvSpPr>
        <p:spPr>
          <a:xfrm>
            <a:off x="4534293" y="3584591"/>
            <a:ext cx="484632" cy="13681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Utjecaj faktora okoline na poučavanje 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hr-HR" sz="2800" dirty="0"/>
              <a:t>buka aparature</a:t>
            </a:r>
          </a:p>
          <a:p>
            <a:pPr algn="ctr"/>
            <a:r>
              <a:rPr lang="hr-HR" sz="2800" dirty="0"/>
              <a:t>telefoni </a:t>
            </a:r>
          </a:p>
          <a:p>
            <a:pPr algn="ctr"/>
            <a:r>
              <a:rPr lang="hr-HR" sz="2800" dirty="0"/>
              <a:t>alarmna svjetla</a:t>
            </a:r>
          </a:p>
          <a:p>
            <a:pPr algn="ctr"/>
            <a:r>
              <a:rPr lang="hr-HR" sz="2800" dirty="0"/>
              <a:t>zvukovi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>
              <a:buFontTx/>
              <a:buChar char="-"/>
            </a:pPr>
            <a:r>
              <a:rPr lang="hr-HR" dirty="0"/>
              <a:t>omogućiti proces poučavanja u uvjetima</a:t>
            </a:r>
          </a:p>
          <a:p>
            <a:pPr marL="0" indent="0" algn="ctr">
              <a:buNone/>
            </a:pPr>
            <a:r>
              <a:rPr lang="hr-HR" dirty="0"/>
              <a:t> mira i tišine</a:t>
            </a:r>
            <a:endParaRPr lang="hr-BA" dirty="0"/>
          </a:p>
        </p:txBody>
      </p:sp>
      <p:sp>
        <p:nvSpPr>
          <p:cNvPr id="4" name="Down Arrow 3"/>
          <p:cNvSpPr/>
          <p:nvPr/>
        </p:nvSpPr>
        <p:spPr>
          <a:xfrm>
            <a:off x="4170807" y="4221088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Važnost obitelji u poučavanju 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 - </a:t>
            </a:r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uvijek uključiti obitelj</a:t>
            </a:r>
          </a:p>
          <a:p>
            <a:endParaRPr lang="hr-HR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 - bolje će se usvojiti sadržaj</a:t>
            </a:r>
          </a:p>
          <a:p>
            <a:pPr>
              <a:buNone/>
            </a:pPr>
            <a:endParaRPr lang="hr-HR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 - stvara se obveza svakom članu kako bi se stvarne promjene u ponašanju </a:t>
            </a:r>
          </a:p>
          <a:p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    dogodile</a:t>
            </a:r>
            <a:endParaRPr lang="hr-BA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1AE4BB5-FB82-4DC8-94E3-220E834D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14" y="4437112"/>
            <a:ext cx="3048000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Individualni plan poučavanja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2400" b="1" i="1" dirty="0">
                <a:solidFill>
                  <a:schemeClr val="tx2">
                    <a:lumMod val="50000"/>
                  </a:schemeClr>
                </a:solidFill>
              </a:rPr>
              <a:t>Pri planiranju poučavanja medicinska sestra/tehničar planira prema sljedećem:</a:t>
            </a:r>
          </a:p>
          <a:p>
            <a:pPr>
              <a:buNone/>
            </a:pPr>
            <a:endParaRPr lang="hr-HR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poučavanje se planira svakodnevno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u poučavanje se uključuje obitelj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u poučavanje se uključuje dijetetičar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56C5DB-9937-4173-9FC4-B0822464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141157"/>
            <a:ext cx="3264024" cy="3264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BA" dirty="0"/>
            </a:br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Individualni plan poučavanja</a:t>
            </a:r>
            <a:endParaRPr lang="hr-B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2400" b="1" i="1" dirty="0">
                <a:solidFill>
                  <a:schemeClr val="tx2">
                    <a:lumMod val="50000"/>
                  </a:schemeClr>
                </a:solidFill>
              </a:rPr>
              <a:t>Pri planiranju poučavanja medicinska sestra/tehničar planira prema sljedećem: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poučavanjne o prehrani se planira kao učenje na primjeru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poučavanje o štetnosti pušenja planira se putem rasprave o potrebama srčanog mišića za kisikom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omogućiti pacijentu dostupnost svim materijalima i informacijama</a:t>
            </a:r>
          </a:p>
          <a:p>
            <a:pPr>
              <a:buFont typeface="Wingdings" pitchFamily="2" charset="2"/>
              <a:buChar char="Ø"/>
            </a:pPr>
            <a:endParaRPr lang="hr-B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Individualni plan poučavanja</a:t>
            </a:r>
            <a:endParaRPr lang="hr-BA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hr-HR" b="1" i="1" dirty="0">
                <a:solidFill>
                  <a:schemeClr val="tx2">
                    <a:lumMod val="50000"/>
                  </a:schemeClr>
                </a:solidFill>
              </a:rPr>
              <a:t>Pri planiranju poučavanja medicinska sestra/tehničar planira prema sljedećem: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zajedno s  bolesnikom i obitelji raspravljati o promjenama životnog stila</a:t>
            </a:r>
          </a:p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poučavanju uključiti vrijeme posvećeno pacijentovim pitanjima i procjeni usvojenosti znanja i stajališta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  <a:p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1C3AB5-D974-4682-BFF0-B4CA18DC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73169"/>
            <a:ext cx="2210378" cy="1921019"/>
          </a:xfrm>
          <a:prstGeom prst="rect">
            <a:avLst/>
          </a:prstGeom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Knjiga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jiga" id="{11F04302-6EDB-495E-BBDC-73DB5D27EEAC}" vid="{10667E62-D254-43F0-8A08-40A9BEC1B957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B9B2CA-EDF7-4407-9951-4E000200DD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Knjiga</Template>
  <TotalTime>0</TotalTime>
  <Words>406</Words>
  <Application>Microsoft Office PowerPoint</Application>
  <PresentationFormat>Prikaz na zaslonu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12</vt:i4>
      </vt:variant>
    </vt:vector>
  </HeadingPairs>
  <TitlesOfParts>
    <vt:vector size="24" baseType="lpstr">
      <vt:lpstr>맑은 고딕</vt:lpstr>
      <vt:lpstr>Arial</vt:lpstr>
      <vt:lpstr>Arial Unicode MS</vt:lpstr>
      <vt:lpstr>Calibri</vt:lpstr>
      <vt:lpstr>Tw Cen MT</vt:lpstr>
      <vt:lpstr>Tw Cen MT Condensed</vt:lpstr>
      <vt:lpstr>Wingdings</vt:lpstr>
      <vt:lpstr>Wingdings 3</vt:lpstr>
      <vt:lpstr>Knjiga</vt:lpstr>
      <vt:lpstr>Contents Slide Master</vt:lpstr>
      <vt:lpstr>Section Break Slide Master</vt:lpstr>
      <vt:lpstr>Integral</vt:lpstr>
      <vt:lpstr>Zdravstvenoodgojni rad  u bolnicama</vt:lpstr>
      <vt:lpstr>Sadržaj:</vt:lpstr>
      <vt:lpstr>Specifičnosti vezane za vrijeme poučavanja u bolnici</vt:lpstr>
      <vt:lpstr>Značajna prepreka poučavanju  u bolnici</vt:lpstr>
      <vt:lpstr>Utjecaj faktora okoline na poučavanje u bolnici</vt:lpstr>
      <vt:lpstr>Važnost obitelji u poučavanju u bolnici</vt:lpstr>
      <vt:lpstr>Individualni plan poučavanja</vt:lpstr>
      <vt:lpstr> Individualni plan poučavanja</vt:lpstr>
      <vt:lpstr>Individualni plan poučavanja</vt:lpstr>
      <vt:lpstr>Poučavanje u grupama </vt:lpstr>
      <vt:lpstr>Poučavanje treba dokumetirati i evaluirati: </vt:lpstr>
      <vt:lpstr>Ponovimo...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2020-03-30T11:34:53Z</dcterms:created>
  <dcterms:modified xsi:type="dcterms:W3CDTF">2024-03-27T21:06:49Z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TC102282699990</vt:lpwstr>
  </property>
</Properties>
</file>