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01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39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05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98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79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51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82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189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17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368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8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3E7D-E376-4A91-B37D-B72139B7A7ED}" type="datetimeFigureOut">
              <a:rPr lang="hr-HR" smtClean="0"/>
              <a:t>29.12.2021.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FF1F-91A2-459E-8080-4CDA67C8C9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48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Potencije</a:t>
            </a:r>
            <a:br>
              <a:rPr lang="hr-HR" dirty="0" smtClean="0"/>
            </a:br>
            <a:r>
              <a:rPr lang="hr-HR" dirty="0" smtClean="0"/>
              <a:t>Znanstveni zapis broja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Problemski  zadaci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95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sadržaja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buNone/>
                </a:pPr>
                <a:r>
                  <a:rPr lang="hr-HR" dirty="0"/>
                  <a:t>Masa elektrona iznosi 9.1094</a:t>
                </a:r>
                <a:r>
                  <a:rPr lang="en-US" dirty="0"/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−31</m:t>
                        </m:r>
                      </m:sup>
                    </m:sSup>
                    <m:r>
                      <a:rPr lang="hr-HR" i="1"/>
                      <m:t> </m:t>
                    </m:r>
                  </m:oMath>
                </a14:m>
                <a:r>
                  <a:rPr lang="hr-HR" dirty="0"/>
                  <a:t>kg, a masa protona 1.674</a:t>
                </a:r>
                <a:r>
                  <a:rPr lang="en-US" dirty="0"/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−27</m:t>
                        </m:r>
                      </m:sup>
                    </m:sSup>
                  </m:oMath>
                </a14:m>
                <a:r>
                  <a:rPr lang="hr-HR" dirty="0"/>
                  <a:t> kg. Koliko je puta masa protona veća od mase elektrona?</a:t>
                </a:r>
              </a:p>
              <a:p>
                <a:pPr marL="0" indent="0">
                  <a:buNone/>
                </a:pPr>
                <a:r>
                  <a:rPr lang="hr-HR" dirty="0"/>
                  <a:t> </a:t>
                </a:r>
              </a:p>
              <a:p>
                <a:pPr marL="0" indent="0">
                  <a:buNone/>
                </a:pPr>
                <a:r>
                  <a:rPr lang="hr-HR" dirty="0"/>
                  <a:t>m</a:t>
                </a:r>
                <a:r>
                  <a:rPr lang="hr-HR" baseline="-25000" dirty="0"/>
                  <a:t>e </a:t>
                </a:r>
                <a:r>
                  <a:rPr lang="hr-HR" dirty="0"/>
                  <a:t>= 9.1094</a:t>
                </a:r>
                <a:r>
                  <a:rPr lang="en-US" dirty="0"/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−31</m:t>
                        </m:r>
                      </m:sup>
                    </m:sSup>
                  </m:oMath>
                </a14:m>
                <a:r>
                  <a:rPr lang="hr-HR" dirty="0"/>
                  <a:t>kg</a:t>
                </a:r>
              </a:p>
              <a:p>
                <a:pPr marL="0" indent="0">
                  <a:buNone/>
                </a:pPr>
                <a:r>
                  <a:rPr lang="hr-HR" dirty="0" err="1"/>
                  <a:t>m</a:t>
                </a:r>
                <a:r>
                  <a:rPr lang="hr-HR" baseline="-25000" dirty="0" err="1"/>
                  <a:t>p</a:t>
                </a:r>
                <a:r>
                  <a:rPr lang="hr-HR" baseline="-25000" dirty="0"/>
                  <a:t> </a:t>
                </a:r>
                <a:r>
                  <a:rPr lang="hr-HR" dirty="0"/>
                  <a:t>= 1.674</a:t>
                </a:r>
                <a:r>
                  <a:rPr lang="en-US" dirty="0"/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−27</m:t>
                        </m:r>
                      </m:sup>
                    </m:sSup>
                  </m:oMath>
                </a14:m>
                <a:r>
                  <a:rPr lang="hr-HR" dirty="0"/>
                  <a:t>kg</a:t>
                </a:r>
              </a:p>
              <a:p>
                <a:pPr marL="0" indent="0">
                  <a:buNone/>
                </a:pPr>
                <a:r>
                  <a:rPr lang="hr-HR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r-HR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r-HR"/>
                          <m:t>m</m:t>
                        </m:r>
                        <m:r>
                          <m:rPr>
                            <m:sty m:val="p"/>
                          </m:rPr>
                          <a:rPr lang="hr-HR" baseline="-25000"/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hr-HR"/>
                          <m:t>m</m:t>
                        </m:r>
                        <m:r>
                          <m:rPr>
                            <m:sty m:val="p"/>
                          </m:rPr>
                          <a:rPr lang="hr-HR" baseline="-25000"/>
                          <m:t>e</m:t>
                        </m:r>
                      </m:den>
                    </m:f>
                  </m:oMath>
                </a14:m>
                <a:r>
                  <a:rPr lang="hr-HR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/>
                        </m:ctrlPr>
                      </m:fPr>
                      <m:num>
                        <m:r>
                          <a:rPr lang="hr-HR" i="1"/>
                          <m:t>1,674 ∙ </m:t>
                        </m:r>
                        <m:sSup>
                          <m:sSupPr>
                            <m:ctrlPr>
                              <a:rPr lang="hr-HR" i="1"/>
                            </m:ctrlPr>
                          </m:sSupPr>
                          <m:e>
                            <m:r>
                              <a:rPr lang="hr-HR" i="1"/>
                              <m:t>10</m:t>
                            </m:r>
                          </m:e>
                          <m:sup>
                            <m:r>
                              <a:rPr lang="hr-HR" i="1"/>
                              <m:t>−27</m:t>
                            </m:r>
                          </m:sup>
                        </m:sSup>
                      </m:num>
                      <m:den>
                        <m:r>
                          <a:rPr lang="hr-HR" i="1"/>
                          <m:t>9,1094 ∙ </m:t>
                        </m:r>
                        <m:sSup>
                          <m:sSupPr>
                            <m:ctrlPr>
                              <a:rPr lang="hr-HR" i="1"/>
                            </m:ctrlPr>
                          </m:sSupPr>
                          <m:e>
                            <m:r>
                              <a:rPr lang="hr-HR" i="1"/>
                              <m:t>10</m:t>
                            </m:r>
                          </m:e>
                          <m:sup>
                            <m:r>
                              <a:rPr lang="hr-HR" i="1"/>
                              <m:t>−31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dirty="0"/>
                  <a:t> = 0.18377</a:t>
                </a:r>
                <a:r>
                  <a:rPr lang="en-US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4</m:t>
                        </m:r>
                      </m:sup>
                    </m:sSup>
                  </m:oMath>
                </a14:m>
                <a:r>
                  <a:rPr lang="hr-HR" dirty="0"/>
                  <a:t> = 1.8377</a:t>
                </a:r>
                <a:r>
                  <a:rPr lang="en-US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4" name="Rezervirano mjesto sadržaja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704" t="-21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nimljeni zvuk Za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hr-HR" dirty="0"/>
                  <a:t>Masa elektrona je 9.1094</a:t>
                </a:r>
                <a:r>
                  <a:rPr lang="en-US" dirty="0"/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−31</m:t>
                        </m:r>
                      </m:sup>
                    </m:sSup>
                  </m:oMath>
                </a14:m>
                <a:r>
                  <a:rPr lang="hr-HR" dirty="0"/>
                  <a:t>kg. Koliko je to grama?</a:t>
                </a:r>
              </a:p>
              <a:p>
                <a:pPr marL="0" indent="0">
                  <a:buNone/>
                </a:pPr>
                <a:r>
                  <a:rPr lang="hr-HR" dirty="0"/>
                  <a:t> </a:t>
                </a:r>
              </a:p>
              <a:p>
                <a:pPr marL="0" indent="0">
                  <a:buNone/>
                </a:pPr>
                <a:r>
                  <a:rPr lang="hr-HR" dirty="0"/>
                  <a:t>m</a:t>
                </a:r>
                <a:r>
                  <a:rPr lang="hr-HR" baseline="-25000" dirty="0"/>
                  <a:t>e </a:t>
                </a:r>
                <a:r>
                  <a:rPr lang="hr-HR" dirty="0"/>
                  <a:t>= 9.1094</a:t>
                </a:r>
                <a:r>
                  <a:rPr lang="en-US" dirty="0"/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−31</m:t>
                        </m:r>
                      </m:sup>
                    </m:sSup>
                  </m:oMath>
                </a14:m>
                <a:r>
                  <a:rPr lang="hr-HR" dirty="0"/>
                  <a:t>kg</a:t>
                </a:r>
              </a:p>
              <a:p>
                <a:pPr marL="0" indent="0">
                  <a:buNone/>
                </a:pPr>
                <a:r>
                  <a:rPr lang="hr-HR" dirty="0"/>
                  <a:t> 1 kg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3</m:t>
                        </m:r>
                      </m:sup>
                    </m:sSup>
                    <m:r>
                      <a:rPr lang="hr-HR" i="1"/>
                      <m:t> </m:t>
                    </m:r>
                    <m:r>
                      <a:rPr lang="hr-HR" i="1"/>
                      <m:t>𝑔</m:t>
                    </m:r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m</a:t>
                </a:r>
                <a:r>
                  <a:rPr lang="hr-HR" baseline="-25000" dirty="0"/>
                  <a:t>e </a:t>
                </a:r>
                <a:r>
                  <a:rPr lang="hr-HR" dirty="0"/>
                  <a:t>= 9.1094</a:t>
                </a:r>
                <a:r>
                  <a:rPr lang="en-US" dirty="0"/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−31</m:t>
                        </m:r>
                      </m:sup>
                    </m:sSup>
                  </m:oMath>
                </a14:m>
                <a:r>
                  <a:rPr lang="hr-HR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 10</m:t>
                        </m:r>
                      </m:e>
                      <m:sup>
                        <m:r>
                          <a:rPr lang="hr-HR" i="1"/>
                          <m:t>3</m:t>
                        </m:r>
                      </m:sup>
                    </m:sSup>
                    <m:r>
                      <a:rPr lang="hr-HR" i="1"/>
                      <m:t> </m:t>
                    </m:r>
                    <m:r>
                      <a:rPr lang="hr-HR" i="1"/>
                      <m:t>𝑔</m:t>
                    </m:r>
                  </m:oMath>
                </a14:m>
                <a:r>
                  <a:rPr lang="hr-HR" dirty="0"/>
                  <a:t> = 9.1094</a:t>
                </a:r>
                <a:r>
                  <a:rPr lang="en-US" dirty="0"/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−28</m:t>
                        </m:r>
                      </m:sup>
                    </m:sSup>
                    <m:r>
                      <a:rPr lang="hr-HR" i="1"/>
                      <m:t>𝑔</m:t>
                    </m:r>
                  </m:oMath>
                </a14:m>
                <a:r>
                  <a:rPr lang="hr-HR" baseline="30000" dirty="0"/>
                  <a:t>   </a:t>
                </a: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0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nimljeni zvuk Za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2656"/>
                <a:ext cx="8229600" cy="5472608"/>
              </a:xfrm>
            </p:spPr>
            <p:txBody>
              <a:bodyPr>
                <a:normAutofit fontScale="40000" lnSpcReduction="20000"/>
              </a:bodyPr>
              <a:lstStyle/>
              <a:p>
                <a:pPr marL="0" lvl="0" indent="0">
                  <a:buNone/>
                </a:pPr>
                <a:endParaRPr lang="hr-HR" dirty="0" smtClean="0"/>
              </a:p>
              <a:p>
                <a:pPr marL="0" lvl="0" indent="0">
                  <a:buNone/>
                </a:pPr>
                <a:r>
                  <a:rPr lang="hr-HR" sz="4500" dirty="0" smtClean="0"/>
                  <a:t>Svjetlost </a:t>
                </a:r>
                <a:r>
                  <a:rPr lang="hr-HR" sz="4500" dirty="0"/>
                  <a:t>prijeđe udaljenost od zvijezde </a:t>
                </a:r>
                <a:r>
                  <a:rPr lang="hr-HR" sz="4500" dirty="0" err="1"/>
                  <a:t>Alpha</a:t>
                </a:r>
                <a:r>
                  <a:rPr lang="hr-HR" sz="4500" dirty="0"/>
                  <a:t> Centauri do Zemlje za 4.3 godine.</a:t>
                </a:r>
              </a:p>
              <a:p>
                <a:pPr marL="0" indent="0">
                  <a:buNone/>
                </a:pPr>
                <a:r>
                  <a:rPr lang="hr-HR" sz="4500" dirty="0"/>
                  <a:t>Brzina svjetlosti je 300 milijuna metara u sekundi.</a:t>
                </a:r>
              </a:p>
              <a:p>
                <a:pPr marL="0" indent="0">
                  <a:buNone/>
                </a:pPr>
                <a:r>
                  <a:rPr lang="hr-HR" sz="4500" dirty="0"/>
                  <a:t>Kolika je udaljenost u kilometrima između </a:t>
                </a:r>
                <a:r>
                  <a:rPr lang="hr-HR" sz="4500" dirty="0" err="1"/>
                  <a:t>Alpha</a:t>
                </a:r>
                <a:r>
                  <a:rPr lang="hr-HR" sz="4500" dirty="0"/>
                  <a:t> Centauri i Zemlje</a:t>
                </a:r>
                <a:r>
                  <a:rPr lang="hr-HR" sz="4500" dirty="0" smtClean="0"/>
                  <a:t>?</a:t>
                </a:r>
              </a:p>
              <a:p>
                <a:pPr marL="0" indent="0">
                  <a:buNone/>
                </a:pPr>
                <a:endParaRPr lang="hr-HR" sz="4500" dirty="0"/>
              </a:p>
              <a:p>
                <a:pPr marL="0" indent="0">
                  <a:buNone/>
                </a:pPr>
                <a:r>
                  <a:rPr lang="hr-HR" sz="4500" b="1" dirty="0"/>
                  <a:t>A. </a:t>
                </a:r>
                <a:r>
                  <a:rPr lang="hr-HR" sz="4500" dirty="0"/>
                  <a:t>4</a:t>
                </a:r>
                <a:r>
                  <a:rPr lang="en-US" sz="4500" dirty="0"/>
                  <a:t>⋅</a:t>
                </a:r>
                <a:r>
                  <a:rPr lang="hr-HR" sz="4500" dirty="0"/>
                  <a:t>10</a:t>
                </a:r>
                <a:r>
                  <a:rPr lang="hr-HR" sz="4500" baseline="30000" dirty="0"/>
                  <a:t>12</a:t>
                </a:r>
                <a:r>
                  <a:rPr lang="hr-HR" sz="4500" dirty="0"/>
                  <a:t> km</a:t>
                </a:r>
              </a:p>
              <a:p>
                <a:pPr marL="0" indent="0">
                  <a:buNone/>
                </a:pPr>
                <a:r>
                  <a:rPr lang="hr-HR" sz="4500" b="1" dirty="0"/>
                  <a:t>B. </a:t>
                </a:r>
                <a:r>
                  <a:rPr lang="hr-HR" sz="4500" dirty="0"/>
                  <a:t>4</a:t>
                </a:r>
                <a:r>
                  <a:rPr lang="en-US" sz="4500" dirty="0"/>
                  <a:t>⋅</a:t>
                </a:r>
                <a:r>
                  <a:rPr lang="hr-HR" sz="4500" dirty="0"/>
                  <a:t>10</a:t>
                </a:r>
                <a:r>
                  <a:rPr lang="hr-HR" sz="4500" baseline="30000" dirty="0"/>
                  <a:t>13</a:t>
                </a:r>
                <a:r>
                  <a:rPr lang="hr-HR" sz="4500" dirty="0"/>
                  <a:t> km</a:t>
                </a:r>
              </a:p>
              <a:p>
                <a:pPr marL="0" indent="0">
                  <a:buNone/>
                </a:pPr>
                <a:r>
                  <a:rPr lang="hr-HR" sz="4500" b="1" dirty="0"/>
                  <a:t>C. </a:t>
                </a:r>
                <a:r>
                  <a:rPr lang="hr-HR" sz="4500" dirty="0"/>
                  <a:t>4</a:t>
                </a:r>
                <a:r>
                  <a:rPr lang="en-US" sz="4500" dirty="0"/>
                  <a:t>⋅</a:t>
                </a:r>
                <a:r>
                  <a:rPr lang="hr-HR" sz="4500" dirty="0"/>
                  <a:t>10</a:t>
                </a:r>
                <a:r>
                  <a:rPr lang="hr-HR" sz="4500" baseline="30000" dirty="0"/>
                  <a:t>14</a:t>
                </a:r>
                <a:r>
                  <a:rPr lang="hr-HR" sz="4500" dirty="0"/>
                  <a:t> km</a:t>
                </a:r>
              </a:p>
              <a:p>
                <a:pPr marL="0" indent="0">
                  <a:buNone/>
                </a:pPr>
                <a:r>
                  <a:rPr lang="hr-HR" sz="4500" b="1" dirty="0"/>
                  <a:t>D. </a:t>
                </a:r>
                <a:r>
                  <a:rPr lang="hr-HR" sz="4500" dirty="0"/>
                  <a:t>4</a:t>
                </a:r>
                <a:r>
                  <a:rPr lang="en-US" sz="4500" dirty="0"/>
                  <a:t>⋅</a:t>
                </a:r>
                <a:r>
                  <a:rPr lang="hr-HR" sz="4500" dirty="0"/>
                  <a:t>10</a:t>
                </a:r>
                <a:r>
                  <a:rPr lang="hr-HR" sz="4500" baseline="30000" dirty="0"/>
                  <a:t>15</a:t>
                </a:r>
                <a:r>
                  <a:rPr lang="hr-HR" sz="4500" dirty="0"/>
                  <a:t> </a:t>
                </a:r>
                <a:r>
                  <a:rPr lang="hr-HR" sz="4500" dirty="0" smtClean="0"/>
                  <a:t>km</a:t>
                </a:r>
              </a:p>
              <a:p>
                <a:pPr marL="0" indent="0">
                  <a:buNone/>
                </a:pPr>
                <a:endParaRPr lang="hr-HR" sz="4500" dirty="0"/>
              </a:p>
              <a:p>
                <a:pPr marL="0" indent="0">
                  <a:buNone/>
                </a:pPr>
                <a:endParaRPr lang="hr-HR" sz="4500" dirty="0"/>
              </a:p>
              <a:p>
                <a:pPr marL="0" indent="0">
                  <a:buNone/>
                </a:pPr>
                <a:r>
                  <a:rPr lang="hr-HR" sz="4500" dirty="0"/>
                  <a:t>t= 4.3 godine= 4.3</a:t>
                </a:r>
                <a:r>
                  <a:rPr lang="en-US" sz="4500" dirty="0"/>
                  <a:t>∙</a:t>
                </a:r>
                <a:r>
                  <a:rPr lang="hr-HR" sz="4500" dirty="0"/>
                  <a:t>365 ∙ 24</a:t>
                </a:r>
                <a:r>
                  <a:rPr lang="en-US" sz="4500" dirty="0"/>
                  <a:t>∙</a:t>
                </a:r>
                <a:r>
                  <a:rPr lang="hr-HR" sz="4500" dirty="0"/>
                  <a:t> 3600 s= 135604800 s =1.356048 </a:t>
                </a:r>
                <a:r>
                  <a:rPr lang="en-US" sz="4500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500" i="1"/>
                        </m:ctrlPr>
                      </m:sSupPr>
                      <m:e>
                        <m:r>
                          <a:rPr lang="hr-HR" sz="4500" i="1"/>
                          <m:t>10</m:t>
                        </m:r>
                      </m:e>
                      <m:sup>
                        <m:r>
                          <a:rPr lang="hr-HR" sz="4500" i="1"/>
                          <m:t>8</m:t>
                        </m:r>
                      </m:sup>
                    </m:sSup>
                  </m:oMath>
                </a14:m>
                <a:r>
                  <a:rPr lang="hr-HR" sz="4500" dirty="0"/>
                  <a:t> s</a:t>
                </a:r>
              </a:p>
              <a:p>
                <a:pPr marL="0" indent="0">
                  <a:buNone/>
                </a:pPr>
                <a:r>
                  <a:rPr lang="hr-HR" sz="4500" dirty="0"/>
                  <a:t>v= 300</a:t>
                </a:r>
                <a:r>
                  <a:rPr lang="en-US" sz="4500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500" i="1"/>
                        </m:ctrlPr>
                      </m:sSupPr>
                      <m:e>
                        <m:r>
                          <a:rPr lang="hr-HR" sz="4500" i="1"/>
                          <m:t>10</m:t>
                        </m:r>
                      </m:e>
                      <m:sup>
                        <m:r>
                          <a:rPr lang="hr-HR" sz="4500" i="1"/>
                          <m:t>6</m:t>
                        </m:r>
                      </m:sup>
                    </m:sSup>
                  </m:oMath>
                </a14:m>
                <a:r>
                  <a:rPr lang="hr-HR" sz="4500" dirty="0"/>
                  <a:t>m/s = 3</a:t>
                </a:r>
                <a:r>
                  <a:rPr lang="en-US" sz="4500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500" i="1"/>
                        </m:ctrlPr>
                      </m:sSupPr>
                      <m:e>
                        <m:r>
                          <a:rPr lang="hr-HR" sz="4500" i="1"/>
                          <m:t>10</m:t>
                        </m:r>
                      </m:e>
                      <m:sup>
                        <m:r>
                          <a:rPr lang="hr-HR" sz="4500" i="1"/>
                          <m:t>8</m:t>
                        </m:r>
                      </m:sup>
                    </m:sSup>
                  </m:oMath>
                </a14:m>
                <a:r>
                  <a:rPr lang="hr-HR" sz="4500" dirty="0"/>
                  <a:t> m/s</a:t>
                </a:r>
              </a:p>
              <a:p>
                <a:pPr marL="0" indent="0">
                  <a:buNone/>
                </a:pPr>
                <a:r>
                  <a:rPr lang="hr-HR" sz="4500" dirty="0"/>
                  <a:t>v</a:t>
                </a:r>
                <a:r>
                  <a:rPr lang="hr-HR" sz="4500" dirty="0" smtClean="0"/>
                  <a:t>= s/t     </a:t>
                </a:r>
                <a:r>
                  <a:rPr lang="hr-HR" sz="4500" dirty="0"/>
                  <a:t>s= </a:t>
                </a:r>
                <a:r>
                  <a:rPr lang="hr-HR" sz="4500" dirty="0" err="1" smtClean="0"/>
                  <a:t>v</a:t>
                </a:r>
                <a:r>
                  <a:rPr lang="hr-HR" sz="4500" dirty="0" smtClean="0"/>
                  <a:t> ∙ t</a:t>
                </a:r>
                <a:endParaRPr lang="hr-HR" sz="4500" dirty="0"/>
              </a:p>
              <a:p>
                <a:pPr marL="0" indent="0">
                  <a:buNone/>
                </a:pPr>
                <a:r>
                  <a:rPr lang="hr-HR" sz="4500" dirty="0"/>
                  <a:t>s=3</a:t>
                </a:r>
                <a:r>
                  <a:rPr lang="en-US" sz="4500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500" i="1"/>
                        </m:ctrlPr>
                      </m:sSupPr>
                      <m:e>
                        <m:r>
                          <a:rPr lang="hr-HR" sz="4500" i="1"/>
                          <m:t>10</m:t>
                        </m:r>
                      </m:e>
                      <m:sup>
                        <m:r>
                          <a:rPr lang="hr-HR" sz="4500" i="1"/>
                          <m:t>8</m:t>
                        </m:r>
                      </m:sup>
                    </m:sSup>
                  </m:oMath>
                </a14:m>
                <a:r>
                  <a:rPr lang="hr-HR" sz="4500" dirty="0"/>
                  <a:t> m/s </a:t>
                </a:r>
                <a:r>
                  <a:rPr lang="en-US" sz="4500" dirty="0"/>
                  <a:t>∙ </a:t>
                </a:r>
                <a:r>
                  <a:rPr lang="hr-HR" sz="4500" dirty="0"/>
                  <a:t>1.356048 </a:t>
                </a:r>
                <a:r>
                  <a:rPr lang="en-US" sz="4500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500" i="1"/>
                        </m:ctrlPr>
                      </m:sSupPr>
                      <m:e>
                        <m:r>
                          <a:rPr lang="hr-HR" sz="4500" i="1"/>
                          <m:t>10</m:t>
                        </m:r>
                      </m:e>
                      <m:sup>
                        <m:r>
                          <a:rPr lang="hr-HR" sz="4500" i="1"/>
                          <m:t>8</m:t>
                        </m:r>
                      </m:sup>
                    </m:sSup>
                  </m:oMath>
                </a14:m>
                <a:r>
                  <a:rPr lang="hr-HR" sz="4500" dirty="0"/>
                  <a:t> s = 4.068144 </a:t>
                </a:r>
                <a:r>
                  <a:rPr lang="en-US" sz="4500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500" i="1"/>
                        </m:ctrlPr>
                      </m:sSupPr>
                      <m:e>
                        <m:r>
                          <a:rPr lang="hr-HR" sz="4500" i="1"/>
                          <m:t>10</m:t>
                        </m:r>
                      </m:e>
                      <m:sup>
                        <m:r>
                          <a:rPr lang="hr-HR" sz="4500" i="1"/>
                          <m:t>16</m:t>
                        </m:r>
                      </m:sup>
                    </m:sSup>
                  </m:oMath>
                </a14:m>
                <a:r>
                  <a:rPr lang="hr-HR" sz="4500" dirty="0"/>
                  <a:t> m= 4.068144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500" i="1"/>
                        </m:ctrlPr>
                      </m:sSupPr>
                      <m:e>
                        <m:r>
                          <a:rPr lang="hr-HR" sz="4500" i="1"/>
                          <m:t>10</m:t>
                        </m:r>
                      </m:e>
                      <m:sup>
                        <m:r>
                          <a:rPr lang="hr-HR" sz="4500" i="1"/>
                          <m:t>13</m:t>
                        </m:r>
                      </m:sup>
                    </m:sSup>
                  </m:oMath>
                </a14:m>
                <a:r>
                  <a:rPr lang="hr-HR" sz="4500" dirty="0"/>
                  <a:t> </a:t>
                </a:r>
                <a:r>
                  <a:rPr lang="hr-HR" sz="4500" dirty="0" smtClean="0"/>
                  <a:t>km</a:t>
                </a:r>
              </a:p>
              <a:p>
                <a:pPr marL="0" indent="0">
                  <a:buNone/>
                </a:pPr>
                <a:endParaRPr lang="hr-HR" sz="4500" dirty="0"/>
              </a:p>
              <a:p>
                <a:pPr marL="0" indent="0">
                  <a:buNone/>
                </a:pPr>
                <a:r>
                  <a:rPr lang="hr-HR" sz="4500" dirty="0"/>
                  <a:t>Točan odgovor: </a:t>
                </a:r>
                <a:r>
                  <a:rPr lang="hr-HR" sz="4500" b="1" dirty="0"/>
                  <a:t>B</a:t>
                </a:r>
                <a:endParaRPr lang="hr-HR" sz="4500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2656"/>
                <a:ext cx="8229600" cy="5472608"/>
              </a:xfrm>
              <a:blipFill rotWithShape="1">
                <a:blip r:embed="rId4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nimljeni zvuk Za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26506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29600" cy="45259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lvl="0" indent="0">
                  <a:buNone/>
                </a:pPr>
                <a:r>
                  <a:rPr lang="hr-HR" dirty="0"/>
                  <a:t>Volumen planeta Marsa je 1.629</a:t>
                </a:r>
                <a:r>
                  <a:rPr lang="en-US" dirty="0"/>
                  <a:t>⋅</a:t>
                </a:r>
                <a:r>
                  <a:rPr lang="hr-HR" dirty="0"/>
                  <a:t>10</a:t>
                </a:r>
                <a:r>
                  <a:rPr lang="hr-HR" baseline="30000" dirty="0"/>
                  <a:t>20</a:t>
                </a:r>
                <a:r>
                  <a:rPr lang="hr-HR" dirty="0"/>
                  <a:t> m</a:t>
                </a:r>
                <a:r>
                  <a:rPr lang="hr-HR" baseline="30000" dirty="0"/>
                  <a:t>3</a:t>
                </a:r>
                <a:r>
                  <a:rPr lang="hr-HR" dirty="0"/>
                  <a:t>, a njegova prosječna gustoća je 3 940 kg/m</a:t>
                </a:r>
                <a:r>
                  <a:rPr lang="hr-HR" baseline="30000" dirty="0"/>
                  <a:t>3</a:t>
                </a:r>
                <a:r>
                  <a:rPr lang="hr-HR" dirty="0"/>
                  <a:t>.</a:t>
                </a:r>
              </a:p>
              <a:p>
                <a:pPr marL="0" indent="0">
                  <a:buNone/>
                </a:pPr>
                <a:r>
                  <a:rPr lang="hr-HR" dirty="0"/>
                  <a:t>Kolika je masa planeta Marsa?</a:t>
                </a:r>
              </a:p>
              <a:p>
                <a:pPr marL="0" indent="0">
                  <a:buNone/>
                </a:pPr>
                <a:r>
                  <a:rPr lang="hr-HR" dirty="0"/>
                  <a:t>Napomena: Gustoća je omjer mase i volumena</a:t>
                </a:r>
                <a:r>
                  <a:rPr lang="hr-HR" dirty="0" smtClean="0"/>
                  <a:t>.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b="1" dirty="0"/>
                  <a:t>A. </a:t>
                </a:r>
                <a:r>
                  <a:rPr lang="hr-HR" dirty="0"/>
                  <a:t>2.41876</a:t>
                </a:r>
                <a:r>
                  <a:rPr lang="en-US" dirty="0"/>
                  <a:t>⋅</a:t>
                </a:r>
                <a:r>
                  <a:rPr lang="hr-HR" dirty="0"/>
                  <a:t>10</a:t>
                </a:r>
                <a:r>
                  <a:rPr lang="hr-HR" baseline="30000" dirty="0"/>
                  <a:t>22</a:t>
                </a:r>
                <a:r>
                  <a:rPr lang="hr-HR" dirty="0"/>
                  <a:t> kg</a:t>
                </a:r>
              </a:p>
              <a:p>
                <a:pPr marL="0" indent="0">
                  <a:buNone/>
                </a:pPr>
                <a:r>
                  <a:rPr lang="hr-HR" b="1" dirty="0"/>
                  <a:t>B. </a:t>
                </a:r>
                <a:r>
                  <a:rPr lang="hr-HR" dirty="0"/>
                  <a:t>6.41826</a:t>
                </a:r>
                <a:r>
                  <a:rPr lang="en-US" dirty="0"/>
                  <a:t>⋅</a:t>
                </a:r>
                <a:r>
                  <a:rPr lang="hr-HR" dirty="0"/>
                  <a:t>10</a:t>
                </a:r>
                <a:r>
                  <a:rPr lang="hr-HR" baseline="30000" dirty="0"/>
                  <a:t>22</a:t>
                </a:r>
                <a:r>
                  <a:rPr lang="hr-HR" dirty="0"/>
                  <a:t> kg</a:t>
                </a:r>
              </a:p>
              <a:p>
                <a:pPr marL="0" indent="0">
                  <a:buNone/>
                </a:pPr>
                <a:r>
                  <a:rPr lang="hr-HR" b="1" dirty="0"/>
                  <a:t>C. </a:t>
                </a:r>
                <a:r>
                  <a:rPr lang="hr-HR" dirty="0"/>
                  <a:t>2.41876</a:t>
                </a:r>
                <a:r>
                  <a:rPr lang="en-US" dirty="0"/>
                  <a:t>⋅</a:t>
                </a:r>
                <a:r>
                  <a:rPr lang="hr-HR" dirty="0"/>
                  <a:t>10</a:t>
                </a:r>
                <a:r>
                  <a:rPr lang="hr-HR" baseline="30000" dirty="0"/>
                  <a:t>23</a:t>
                </a:r>
                <a:r>
                  <a:rPr lang="hr-HR" dirty="0"/>
                  <a:t> kg</a:t>
                </a:r>
              </a:p>
              <a:p>
                <a:pPr marL="0" indent="0">
                  <a:buNone/>
                </a:pPr>
                <a:r>
                  <a:rPr lang="hr-HR" b="1" dirty="0"/>
                  <a:t>D. </a:t>
                </a:r>
                <a:r>
                  <a:rPr lang="hr-HR" dirty="0"/>
                  <a:t>6.41826</a:t>
                </a:r>
                <a:r>
                  <a:rPr lang="en-US" dirty="0"/>
                  <a:t>⋅</a:t>
                </a:r>
                <a:r>
                  <a:rPr lang="hr-HR" dirty="0"/>
                  <a:t>10</a:t>
                </a:r>
                <a:r>
                  <a:rPr lang="hr-HR" baseline="30000" dirty="0"/>
                  <a:t>23</a:t>
                </a:r>
                <a:r>
                  <a:rPr lang="hr-HR" dirty="0"/>
                  <a:t> </a:t>
                </a:r>
                <a:r>
                  <a:rPr lang="hr-HR" dirty="0" smtClean="0"/>
                  <a:t>kg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V= 1.629⋅10</a:t>
                </a:r>
                <a:r>
                  <a:rPr lang="hr-HR" baseline="30000" dirty="0"/>
                  <a:t>20</a:t>
                </a:r>
                <a:r>
                  <a:rPr lang="hr-HR" dirty="0"/>
                  <a:t> m</a:t>
                </a:r>
                <a:r>
                  <a:rPr lang="hr-HR" baseline="30000" dirty="0"/>
                  <a:t>3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ᵨ=3 940  kg/m</a:t>
                </a:r>
                <a:r>
                  <a:rPr lang="hr-HR" baseline="30000" dirty="0"/>
                  <a:t>3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ᵨ=</a:t>
                </a:r>
                <a14:m>
                  <m:oMath xmlns:m="http://schemas.openxmlformats.org/officeDocument/2006/math">
                    <m:r>
                      <a:rPr lang="hr-HR" i="1"/>
                      <m:t> </m:t>
                    </m:r>
                    <m:f>
                      <m:fPr>
                        <m:ctrlPr>
                          <a:rPr lang="hr-HR" i="1"/>
                        </m:ctrlPr>
                      </m:fPr>
                      <m:num>
                        <m:r>
                          <a:rPr lang="hr-HR" i="1"/>
                          <m:t>𝑚</m:t>
                        </m:r>
                      </m:num>
                      <m:den>
                        <m:r>
                          <a:rPr lang="hr-HR" i="1"/>
                          <m:t>𝑉</m:t>
                        </m:r>
                      </m:den>
                    </m:f>
                    <m:r>
                      <a:rPr lang="hr-HR" i="1"/>
                      <m:t> </m:t>
                    </m:r>
                  </m:oMath>
                </a14:m>
                <a:r>
                  <a:rPr lang="hr-HR" dirty="0"/>
                  <a:t>        </a:t>
                </a:r>
              </a:p>
              <a:p>
                <a:pPr marL="0" indent="0">
                  <a:buNone/>
                </a:pPr>
                <a:r>
                  <a:rPr lang="hr-HR" dirty="0"/>
                  <a:t> m= </a:t>
                </a:r>
                <a:r>
                  <a:rPr lang="hr-HR" dirty="0" err="1"/>
                  <a:t>ᵨ</a:t>
                </a:r>
                <a:r>
                  <a:rPr lang="hr-HR" dirty="0"/>
                  <a:t> V</a:t>
                </a:r>
              </a:p>
              <a:p>
                <a:pPr marL="0" indent="0">
                  <a:buNone/>
                </a:pPr>
                <a:r>
                  <a:rPr lang="hr-HR" dirty="0"/>
                  <a:t>m = 3 940  kg/m</a:t>
                </a:r>
                <a:r>
                  <a:rPr lang="hr-HR" baseline="30000" dirty="0"/>
                  <a:t>3</a:t>
                </a:r>
                <a:r>
                  <a:rPr lang="hr-HR" dirty="0"/>
                  <a:t>∙ 1.629⋅10</a:t>
                </a:r>
                <a:r>
                  <a:rPr lang="hr-HR" baseline="30000" dirty="0"/>
                  <a:t>20</a:t>
                </a:r>
                <a:r>
                  <a:rPr lang="hr-HR" dirty="0"/>
                  <a:t> m</a:t>
                </a:r>
                <a:r>
                  <a:rPr lang="hr-HR" baseline="30000" dirty="0"/>
                  <a:t>3</a:t>
                </a:r>
                <a:r>
                  <a:rPr lang="hr-HR" dirty="0"/>
                  <a:t> = 6418.26 ⋅10</a:t>
                </a:r>
                <a:r>
                  <a:rPr lang="hr-HR" baseline="30000" dirty="0"/>
                  <a:t>20</a:t>
                </a:r>
                <a:r>
                  <a:rPr lang="hr-HR" dirty="0"/>
                  <a:t> kg= 6.418⋅10</a:t>
                </a:r>
                <a:r>
                  <a:rPr lang="hr-HR" baseline="30000" dirty="0"/>
                  <a:t>23</a:t>
                </a:r>
                <a:r>
                  <a:rPr lang="hr-HR" dirty="0"/>
                  <a:t> kg  </a:t>
                </a:r>
                <a:endParaRPr lang="hr-HR" dirty="0" smtClean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Točan odgovor: </a:t>
                </a:r>
                <a:r>
                  <a:rPr lang="hr-HR" b="1" dirty="0"/>
                  <a:t>D</a:t>
                </a: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29600" cy="4525963"/>
              </a:xfrm>
              <a:blipFill rotWithShape="1">
                <a:blip r:embed="rId2"/>
                <a:stretch>
                  <a:fillRect l="-667" t="-2019" b="-201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0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5) Jedna galaksija udaljena je od Zemlje 150 </a:t>
            </a:r>
            <a:r>
              <a:rPr lang="hr-HR" dirty="0" err="1"/>
              <a:t>megaparseka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(1 </a:t>
            </a:r>
            <a:r>
              <a:rPr lang="hr-HR" dirty="0" err="1"/>
              <a:t>megaparsek</a:t>
            </a:r>
            <a:r>
              <a:rPr lang="hr-HR" dirty="0"/>
              <a:t> = 10</a:t>
            </a:r>
            <a:r>
              <a:rPr lang="hr-HR" baseline="30000" dirty="0"/>
              <a:t>6</a:t>
            </a:r>
            <a:r>
              <a:rPr lang="hr-HR" dirty="0"/>
              <a:t> </a:t>
            </a:r>
            <a:r>
              <a:rPr lang="hr-HR" dirty="0" err="1"/>
              <a:t>parseka</a:t>
            </a:r>
            <a:r>
              <a:rPr lang="hr-HR" dirty="0"/>
              <a:t>, a 1 </a:t>
            </a:r>
            <a:r>
              <a:rPr lang="hr-HR" dirty="0" err="1"/>
              <a:t>parsek</a:t>
            </a:r>
            <a:r>
              <a:rPr lang="hr-HR" dirty="0"/>
              <a:t> = 3.09·10</a:t>
            </a:r>
            <a:r>
              <a:rPr lang="hr-HR" baseline="30000" dirty="0"/>
              <a:t>16</a:t>
            </a:r>
            <a:r>
              <a:rPr lang="hr-HR" dirty="0"/>
              <a:t> metara).</a:t>
            </a:r>
          </a:p>
          <a:p>
            <a:pPr marL="0" indent="0">
              <a:buNone/>
            </a:pPr>
            <a:r>
              <a:rPr lang="hr-HR" dirty="0"/>
              <a:t>Koliko iznosi ta udaljenost izražena u kilometrima?</a:t>
            </a:r>
          </a:p>
          <a:p>
            <a:pPr marL="0" indent="0">
              <a:buNone/>
            </a:pPr>
            <a:r>
              <a:rPr lang="hr-HR" dirty="0"/>
              <a:t>150 </a:t>
            </a:r>
            <a:r>
              <a:rPr lang="hr-HR" dirty="0" err="1"/>
              <a:t>megaparseka</a:t>
            </a:r>
            <a:r>
              <a:rPr lang="hr-HR" dirty="0"/>
              <a:t> = 150 </a:t>
            </a:r>
            <a:r>
              <a:rPr lang="en-US" dirty="0"/>
              <a:t>⋅ </a:t>
            </a:r>
            <a:r>
              <a:rPr lang="hr-HR" dirty="0"/>
              <a:t>10</a:t>
            </a:r>
            <a:r>
              <a:rPr lang="hr-HR" baseline="30000" dirty="0"/>
              <a:t>6</a:t>
            </a:r>
            <a:r>
              <a:rPr lang="hr-HR" dirty="0"/>
              <a:t> </a:t>
            </a:r>
            <a:r>
              <a:rPr lang="hr-HR" dirty="0" err="1"/>
              <a:t>parseka</a:t>
            </a:r>
            <a:r>
              <a:rPr lang="hr-HR" dirty="0"/>
              <a:t>=150 </a:t>
            </a:r>
            <a:r>
              <a:rPr lang="en-US" dirty="0"/>
              <a:t>⋅ </a:t>
            </a:r>
            <a:r>
              <a:rPr lang="hr-HR" dirty="0"/>
              <a:t>10</a:t>
            </a:r>
            <a:r>
              <a:rPr lang="hr-HR" baseline="30000" dirty="0"/>
              <a:t>6</a:t>
            </a:r>
            <a:r>
              <a:rPr lang="hr-HR" dirty="0"/>
              <a:t> </a:t>
            </a:r>
            <a:r>
              <a:rPr lang="en-US" dirty="0"/>
              <a:t>∙ </a:t>
            </a:r>
            <a:r>
              <a:rPr lang="hr-HR" dirty="0"/>
              <a:t>3.09·10</a:t>
            </a:r>
            <a:r>
              <a:rPr lang="hr-HR" baseline="30000" dirty="0"/>
              <a:t>16</a:t>
            </a:r>
            <a:r>
              <a:rPr lang="hr-HR" dirty="0"/>
              <a:t> metara= 463.5·10</a:t>
            </a:r>
            <a:r>
              <a:rPr lang="hr-HR" baseline="30000" dirty="0"/>
              <a:t>22</a:t>
            </a:r>
            <a:r>
              <a:rPr lang="hr-HR" dirty="0"/>
              <a:t> m=</a:t>
            </a:r>
          </a:p>
          <a:p>
            <a:pPr marL="0" indent="0">
              <a:buNone/>
            </a:pPr>
            <a:r>
              <a:rPr lang="hr-HR" dirty="0"/>
              <a:t>=4.635·10</a:t>
            </a:r>
            <a:r>
              <a:rPr lang="hr-HR" baseline="30000" dirty="0"/>
              <a:t>24</a:t>
            </a:r>
            <a:r>
              <a:rPr lang="hr-HR" dirty="0"/>
              <a:t> m = 4.635·10</a:t>
            </a:r>
            <a:r>
              <a:rPr lang="hr-HR" baseline="30000" dirty="0"/>
              <a:t>21</a:t>
            </a:r>
            <a:r>
              <a:rPr lang="hr-HR" dirty="0"/>
              <a:t> km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nimljeni zvuk Za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 fontScale="85000" lnSpcReduction="10000"/>
              </a:bodyPr>
              <a:lstStyle/>
              <a:p>
                <a:pPr marL="0" lvl="0" indent="0">
                  <a:buNone/>
                </a:pPr>
                <a:r>
                  <a:rPr lang="hr-HR" dirty="0"/>
                  <a:t>Ljudsko srce tijekom jednoga dana otkuca oko 100 tisuća puta.</a:t>
                </a:r>
              </a:p>
              <a:p>
                <a:pPr marL="0" indent="0">
                  <a:buNone/>
                </a:pPr>
                <a:r>
                  <a:rPr lang="hr-HR" dirty="0"/>
                  <a:t>Koliko puta otkuca srce čovjeka tijekom 70 godina života?</a:t>
                </a:r>
              </a:p>
              <a:p>
                <a:pPr marL="0" indent="0">
                  <a:buNone/>
                </a:pPr>
                <a:r>
                  <a:rPr lang="hr-HR" b="1" dirty="0"/>
                  <a:t>A</a:t>
                </a:r>
                <a:r>
                  <a:rPr lang="hr-HR" dirty="0"/>
                  <a:t>.  2.6</a:t>
                </a:r>
                <a:r>
                  <a:rPr lang="en-US" dirty="0"/>
                  <a:t>⋅</a:t>
                </a:r>
                <a:r>
                  <a:rPr lang="hr-HR" dirty="0"/>
                  <a:t>10</a:t>
                </a:r>
                <a:r>
                  <a:rPr lang="hr-HR" baseline="30000" dirty="0"/>
                  <a:t>7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b="1" dirty="0"/>
                  <a:t>B. </a:t>
                </a:r>
                <a:r>
                  <a:rPr lang="hr-HR" dirty="0"/>
                  <a:t>2.6</a:t>
                </a:r>
                <a:r>
                  <a:rPr lang="en-US" dirty="0"/>
                  <a:t>⋅</a:t>
                </a:r>
                <a:r>
                  <a:rPr lang="hr-HR" dirty="0"/>
                  <a:t>10</a:t>
                </a:r>
                <a:r>
                  <a:rPr lang="hr-HR" baseline="30000" dirty="0"/>
                  <a:t>8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b="1" dirty="0"/>
                  <a:t>C. </a:t>
                </a:r>
                <a:r>
                  <a:rPr lang="hr-HR" dirty="0"/>
                  <a:t>2.6</a:t>
                </a:r>
                <a:r>
                  <a:rPr lang="en-US" dirty="0"/>
                  <a:t>⋅</a:t>
                </a:r>
                <a:r>
                  <a:rPr lang="hr-HR" dirty="0"/>
                  <a:t>10</a:t>
                </a:r>
                <a:r>
                  <a:rPr lang="hr-HR" baseline="30000" dirty="0"/>
                  <a:t>9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b="1" dirty="0"/>
                  <a:t>D. </a:t>
                </a:r>
                <a:r>
                  <a:rPr lang="hr-HR" dirty="0"/>
                  <a:t>2.6</a:t>
                </a:r>
                <a:r>
                  <a:rPr lang="en-US" dirty="0"/>
                  <a:t>⋅</a:t>
                </a:r>
                <a:r>
                  <a:rPr lang="hr-HR" dirty="0" smtClean="0"/>
                  <a:t>10</a:t>
                </a:r>
                <a:r>
                  <a:rPr lang="hr-HR" baseline="30000" dirty="0" smtClean="0"/>
                  <a:t>10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70 </a:t>
                </a:r>
                <a:r>
                  <a:rPr lang="en-US" dirty="0"/>
                  <a:t>⋅ </a:t>
                </a:r>
                <a:r>
                  <a:rPr lang="hr-HR" dirty="0"/>
                  <a:t>365 </a:t>
                </a:r>
                <a:r>
                  <a:rPr lang="en-US" dirty="0"/>
                  <a:t>⋅ </a:t>
                </a:r>
                <a:r>
                  <a:rPr lang="hr-HR" dirty="0" smtClean="0"/>
                  <a:t>10</a:t>
                </a:r>
                <a:r>
                  <a:rPr lang="hr-HR" baseline="30000" dirty="0" smtClean="0"/>
                  <a:t>5</a:t>
                </a:r>
                <a:r>
                  <a:rPr lang="hr-HR" dirty="0" smtClean="0"/>
                  <a:t>= </a:t>
                </a:r>
                <a:r>
                  <a:rPr lang="hr-HR" dirty="0"/>
                  <a:t>2.555 </a:t>
                </a:r>
                <a:r>
                  <a:rPr lang="en-US" dirty="0"/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4</m:t>
                        </m:r>
                      </m:sup>
                    </m:sSup>
                  </m:oMath>
                </a14:m>
                <a:r>
                  <a:rPr lang="hr-HR" dirty="0"/>
                  <a:t> </a:t>
                </a:r>
                <a:r>
                  <a:rPr lang="en-US" dirty="0"/>
                  <a:t>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5</m:t>
                        </m:r>
                      </m:sup>
                    </m:sSup>
                  </m:oMath>
                </a14:m>
                <a:r>
                  <a:rPr lang="hr-HR" dirty="0"/>
                  <a:t> = 2,555 </a:t>
                </a:r>
                <a:r>
                  <a:rPr lang="en-US" dirty="0"/>
                  <a:t>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9</m:t>
                        </m:r>
                      </m:sup>
                    </m:sSup>
                  </m:oMath>
                </a14:m>
                <a:r>
                  <a:rPr lang="hr-HR" dirty="0" smtClean="0"/>
                  <a:t> puta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Točan odgovor: </a:t>
                </a:r>
                <a:r>
                  <a:rPr lang="hr-HR" b="1" dirty="0"/>
                  <a:t>C</a:t>
                </a: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4"/>
                <a:stretch>
                  <a:fillRect l="-1333" t="-1829" r="-74" b="-23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nimljeni zvuk Za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r-HR" dirty="0"/>
              <a:t>U silosu se nalazi 1.2</a:t>
            </a:r>
            <a:r>
              <a:rPr lang="en-US" dirty="0"/>
              <a:t>⋅</a:t>
            </a:r>
            <a:r>
              <a:rPr lang="hr-HR" dirty="0"/>
              <a:t>10</a:t>
            </a:r>
            <a:r>
              <a:rPr lang="hr-HR" baseline="30000" dirty="0"/>
              <a:t>10</a:t>
            </a:r>
            <a:r>
              <a:rPr lang="hr-HR" dirty="0"/>
              <a:t> zrna žita. Ako se četvrtina samelje u brašno</a:t>
            </a:r>
            <a:r>
              <a:rPr lang="hr-HR" dirty="0" smtClean="0"/>
              <a:t>,</a:t>
            </a:r>
            <a:r>
              <a:rPr lang="hr-HR" dirty="0" smtClean="0"/>
              <a:t> a šestina od preostaloga žita proda, 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koliko </a:t>
            </a:r>
            <a:r>
              <a:rPr lang="hr-HR" dirty="0"/>
              <a:t>je zrna žita ostalo u silosu?</a:t>
            </a:r>
          </a:p>
          <a:p>
            <a:pPr marL="0" indent="0">
              <a:buNone/>
            </a:pPr>
            <a:r>
              <a:rPr lang="hr-HR" b="1" dirty="0"/>
              <a:t>A. </a:t>
            </a:r>
            <a:r>
              <a:rPr lang="hr-HR" dirty="0"/>
              <a:t>4.5</a:t>
            </a:r>
            <a:r>
              <a:rPr lang="en-US" dirty="0"/>
              <a:t>⋅</a:t>
            </a:r>
            <a:r>
              <a:rPr lang="hr-HR" dirty="0"/>
              <a:t>10</a:t>
            </a:r>
            <a:r>
              <a:rPr lang="hr-HR" baseline="30000" dirty="0"/>
              <a:t>9</a:t>
            </a:r>
            <a:endParaRPr lang="hr-HR" dirty="0"/>
          </a:p>
          <a:p>
            <a:pPr marL="0" indent="0">
              <a:buNone/>
            </a:pPr>
            <a:r>
              <a:rPr lang="hr-HR" b="1" dirty="0"/>
              <a:t>B. </a:t>
            </a:r>
            <a:r>
              <a:rPr lang="hr-HR" dirty="0"/>
              <a:t>6.55</a:t>
            </a:r>
            <a:r>
              <a:rPr lang="en-US" dirty="0"/>
              <a:t>⋅</a:t>
            </a:r>
            <a:r>
              <a:rPr lang="hr-HR" dirty="0"/>
              <a:t>10</a:t>
            </a:r>
            <a:r>
              <a:rPr lang="hr-HR" baseline="30000" dirty="0"/>
              <a:t>9</a:t>
            </a:r>
            <a:endParaRPr lang="hr-HR" dirty="0"/>
          </a:p>
          <a:p>
            <a:pPr marL="0" indent="0">
              <a:buNone/>
            </a:pPr>
            <a:r>
              <a:rPr lang="hr-HR" b="1" dirty="0"/>
              <a:t>C. </a:t>
            </a:r>
            <a:r>
              <a:rPr lang="hr-HR" dirty="0"/>
              <a:t>7.5</a:t>
            </a:r>
            <a:r>
              <a:rPr lang="en-US" dirty="0"/>
              <a:t>⋅</a:t>
            </a:r>
            <a:r>
              <a:rPr lang="hr-HR" dirty="0"/>
              <a:t>10</a:t>
            </a:r>
            <a:r>
              <a:rPr lang="hr-HR" baseline="30000" dirty="0"/>
              <a:t>9</a:t>
            </a:r>
            <a:endParaRPr lang="hr-HR" dirty="0"/>
          </a:p>
          <a:p>
            <a:pPr marL="0" indent="0">
              <a:buNone/>
            </a:pPr>
            <a:r>
              <a:rPr lang="hr-HR" b="1" dirty="0"/>
              <a:t>D. </a:t>
            </a:r>
            <a:r>
              <a:rPr lang="hr-HR" dirty="0"/>
              <a:t>8.55</a:t>
            </a:r>
            <a:r>
              <a:rPr lang="en-US" dirty="0"/>
              <a:t>⋅</a:t>
            </a:r>
            <a:r>
              <a:rPr lang="hr-HR" dirty="0" smtClean="0"/>
              <a:t>10</a:t>
            </a:r>
            <a:r>
              <a:rPr lang="hr-HR" baseline="30000" dirty="0" smtClean="0"/>
              <a:t>9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1.2</a:t>
            </a:r>
            <a:r>
              <a:rPr lang="en-US" dirty="0"/>
              <a:t>⋅</a:t>
            </a:r>
            <a:r>
              <a:rPr lang="hr-HR" dirty="0"/>
              <a:t>10</a:t>
            </a:r>
            <a:r>
              <a:rPr lang="hr-HR" baseline="30000" dirty="0"/>
              <a:t>10</a:t>
            </a:r>
            <a:r>
              <a:rPr lang="hr-HR" dirty="0"/>
              <a:t> = 12 </a:t>
            </a:r>
            <a:r>
              <a:rPr lang="en-US" dirty="0"/>
              <a:t>⋅</a:t>
            </a:r>
            <a:r>
              <a:rPr lang="hr-HR" dirty="0"/>
              <a:t>10</a:t>
            </a:r>
            <a:r>
              <a:rPr lang="hr-HR" baseline="30000" dirty="0"/>
              <a:t>9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12 </a:t>
            </a:r>
            <a:r>
              <a:rPr lang="en-US" dirty="0"/>
              <a:t>⋅</a:t>
            </a:r>
            <a:r>
              <a:rPr lang="hr-HR" dirty="0"/>
              <a:t>10</a:t>
            </a:r>
            <a:r>
              <a:rPr lang="hr-HR" baseline="30000" dirty="0"/>
              <a:t>9</a:t>
            </a:r>
            <a:r>
              <a:rPr lang="hr-HR" dirty="0"/>
              <a:t> -  3∙ 10</a:t>
            </a:r>
            <a:r>
              <a:rPr lang="hr-HR" baseline="30000" dirty="0"/>
              <a:t>9</a:t>
            </a:r>
            <a:r>
              <a:rPr lang="hr-HR" dirty="0"/>
              <a:t> – 1.5 </a:t>
            </a:r>
            <a:r>
              <a:rPr lang="en-US" dirty="0"/>
              <a:t>⋅</a:t>
            </a:r>
            <a:r>
              <a:rPr lang="hr-HR" dirty="0"/>
              <a:t>10</a:t>
            </a:r>
            <a:r>
              <a:rPr lang="hr-HR" baseline="30000" dirty="0"/>
              <a:t>9</a:t>
            </a:r>
            <a:r>
              <a:rPr lang="hr-HR" dirty="0"/>
              <a:t> = 7.5 </a:t>
            </a:r>
            <a:r>
              <a:rPr lang="en-US" dirty="0"/>
              <a:t>⋅</a:t>
            </a:r>
            <a:r>
              <a:rPr lang="hr-HR" dirty="0"/>
              <a:t>10</a:t>
            </a:r>
            <a:r>
              <a:rPr lang="hr-HR" baseline="30000" dirty="0"/>
              <a:t>9  </a:t>
            </a:r>
            <a:r>
              <a:rPr lang="hr-HR" dirty="0"/>
              <a:t>zrna  </a:t>
            </a:r>
            <a:r>
              <a:rPr lang="hr-HR" dirty="0" smtClean="0"/>
              <a:t>žita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Točan odgovor: </a:t>
            </a:r>
            <a:r>
              <a:rPr lang="hr-HR" b="1" dirty="0"/>
              <a:t>C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nimljeni zvuk Za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5076</TotalTime>
  <Words>514</Words>
  <Application>Microsoft Office PowerPoint</Application>
  <PresentationFormat>Prikaz na zaslonu (4:3)</PresentationFormat>
  <Paragraphs>72</Paragraphs>
  <Slides>8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Potencije Znanstveni zapis broja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Windows korisnik</dc:creator>
  <cp:lastModifiedBy>Windows korisnik</cp:lastModifiedBy>
  <cp:revision>20</cp:revision>
  <dcterms:created xsi:type="dcterms:W3CDTF">2021-12-29T14:47:30Z</dcterms:created>
  <dcterms:modified xsi:type="dcterms:W3CDTF">2022-01-02T03:23:42Z</dcterms:modified>
</cp:coreProperties>
</file>